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1"/>
  </p:notesMasterIdLst>
  <p:sldIdLst>
    <p:sldId id="961" r:id="rId2"/>
    <p:sldId id="796" r:id="rId3"/>
    <p:sldId id="846" r:id="rId4"/>
    <p:sldId id="925" r:id="rId5"/>
    <p:sldId id="926" r:id="rId6"/>
    <p:sldId id="287" r:id="rId7"/>
    <p:sldId id="843" r:id="rId8"/>
    <p:sldId id="844" r:id="rId9"/>
    <p:sldId id="927" r:id="rId10"/>
    <p:sldId id="895" r:id="rId11"/>
    <p:sldId id="928" r:id="rId12"/>
    <p:sldId id="929" r:id="rId13"/>
    <p:sldId id="930" r:id="rId14"/>
    <p:sldId id="931" r:id="rId15"/>
    <p:sldId id="932" r:id="rId16"/>
    <p:sldId id="933" r:id="rId17"/>
    <p:sldId id="935" r:id="rId18"/>
    <p:sldId id="934" r:id="rId19"/>
    <p:sldId id="937" r:id="rId20"/>
    <p:sldId id="936" r:id="rId21"/>
    <p:sldId id="938" r:id="rId22"/>
    <p:sldId id="939" r:id="rId23"/>
    <p:sldId id="940" r:id="rId24"/>
    <p:sldId id="941" r:id="rId25"/>
    <p:sldId id="942" r:id="rId26"/>
    <p:sldId id="944" r:id="rId27"/>
    <p:sldId id="945" r:id="rId28"/>
    <p:sldId id="948" r:id="rId29"/>
    <p:sldId id="949" r:id="rId30"/>
    <p:sldId id="950" r:id="rId31"/>
    <p:sldId id="907" r:id="rId32"/>
    <p:sldId id="951" r:id="rId33"/>
    <p:sldId id="952" r:id="rId34"/>
    <p:sldId id="953" r:id="rId35"/>
    <p:sldId id="954" r:id="rId36"/>
    <p:sldId id="955" r:id="rId37"/>
    <p:sldId id="956" r:id="rId38"/>
    <p:sldId id="862" r:id="rId39"/>
    <p:sldId id="916" r:id="rId40"/>
    <p:sldId id="863" r:id="rId41"/>
    <p:sldId id="868" r:id="rId42"/>
    <p:sldId id="875" r:id="rId43"/>
    <p:sldId id="917" r:id="rId44"/>
    <p:sldId id="957" r:id="rId45"/>
    <p:sldId id="958" r:id="rId46"/>
    <p:sldId id="882" r:id="rId47"/>
    <p:sldId id="959" r:id="rId48"/>
    <p:sldId id="923" r:id="rId49"/>
    <p:sldId id="960" r:id="rId5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3596" autoAdjust="0"/>
  </p:normalViewPr>
  <p:slideViewPr>
    <p:cSldViewPr snapToGrid="0">
      <p:cViewPr varScale="1">
        <p:scale>
          <a:sx n="82" d="100"/>
          <a:sy n="82" d="100"/>
        </p:scale>
        <p:origin x="672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7395619-BC6F-4E28-ABAD-FA5AAF3C1B5C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2FC770-4C8D-4958-BDD3-CF8F51296B6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05435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92FC770-4C8D-4958-BDD3-CF8F51296B60}" type="slidenum">
              <a:rPr lang="ko-KR" altLang="en-US" smtClean="0"/>
              <a:t>41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412316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48395EE-BCAA-3521-6A1D-69393D94AE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61F284C0-C2E8-822C-AFC4-316B8C95C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E3BEB6D-4DEF-8AF9-7113-3FC87BBEC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7936A17-3C20-C41A-33D3-EE62AD5AF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547BC0-1EA7-0F61-9508-EC33C8755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43333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77B5F5E-C262-DFD2-DCDA-94FECE0E84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9EEF6EFB-44CB-8F8A-8A4A-3E93B68952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187D4ED-6F6F-D043-B049-D8CAB69152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CCAB51E-0FA8-0ACC-9613-BCA7EF3394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04A7B69-7F1F-991C-3BF9-A3F556847A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06413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13E810F1-0530-F181-CA19-39A7BFD637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37224912-8EB0-9487-2E6A-BF1ADD7AE5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0D40F110-236A-7128-AABC-508D25F24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992268AE-B32A-8C6C-1565-10AA2D141D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6BACB44-2285-311B-9064-D76EA86ECA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4288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E2B08E5-E025-3D86-A43E-0FBF9F0CF5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DD4064F-A47B-A36E-8411-1DC3ED37F3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D342803D-3CAB-E56F-1C3C-368647854A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8D78E06-A393-7243-3FAF-ED0CD9D6B8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B25A782-8399-14EB-DE71-E57CB55583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70FCEE0A-D43D-BCEC-D505-F0D9DCE5F1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30622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836BFB5-696D-E1F0-B7B7-A15575F177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4C76C25-9F18-B957-E07E-CACE39370B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702F09FE-B106-F362-0AFE-5B7235719A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F59A551-625D-551B-58CD-AD2347C8F3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62FAF0E-EAA7-8383-B997-DAF2ACB28E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A2F327B3-CA91-87A1-B5C2-81FD1A8805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AB88DF00-B090-5147-3B92-7B98AC4DF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1EEDD944-9A32-B805-0B64-26CBCE3811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85870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1EAC7E2-316E-FEBD-BA3B-CE891038DD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C38AE009-CB28-8A0B-7E9E-FB4AAEED0E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89717A88-407B-358C-77C9-37F89F4C3B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C74D2A44-6770-687A-327B-E227C66CEA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4847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3B85594E-F542-D15D-1116-727E7C3D21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7B990E71-E06E-E81A-C90F-DB1EB642E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68ACEC50-6081-E30C-D529-D78FC17EA7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1852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F2CB03B-CA3A-BE39-56E0-06F8AD32AE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AC23741-FDF3-5F07-8965-3CDDA43067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DC795FFE-FFDF-49E4-61EB-BEF1753115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B113F96-C3D2-92BF-C1BC-6A520756F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015C73C1-8025-F627-4EB7-64EE3704E3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D68BE47D-E72E-40F5-FD2F-ED71C5DBC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274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7927203-6E9C-DC87-849A-1C468793F0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0DE6D442-3FDB-415F-DAE3-6DDB8A4DB2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767617C7-79E6-25F4-C663-8A7EFEE720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7A079F42-6FDB-348B-80BD-47401EA0B8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31DCECDD-8B19-2DB3-DDC1-D3CF41C1E2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ABC4867C-8121-668C-AEEE-43024B7B5F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46061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9C0DC6-D7B8-1894-C4F6-DC8A78D936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70BD162-1311-96D0-8CC3-BC4D0B14A0A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9D151E0A-1882-A3CB-7C00-E95988CABA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AA4B4A-5B0F-2F6C-47C1-6E5B9B286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5C431DF3-38DB-15AB-5FCE-E52F79CD3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91093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73A49AB4-AB14-04D5-2C5F-2132207A10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8EF96FD6-C1D0-C7AC-AFA7-FE0794B1B3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2B7F986-EBEC-4926-FA1C-6A4308C09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5E3B2A-6389-BA60-C9AC-593C6DBA86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24A54E0-5B15-91D7-08AD-65662F22B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096580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50993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>
  <p:cSld name="Table of contents"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220;p13">
            <a:extLst>
              <a:ext uri="{FF2B5EF4-FFF2-40B4-BE49-F238E27FC236}">
                <a16:creationId xmlns:a16="http://schemas.microsoft.com/office/drawing/2014/main" id="{B375AEA8-CD25-DE2A-A840-13D4BE885EA3}"/>
              </a:ext>
            </a:extLst>
          </p:cNvPr>
          <p:cNvGrpSpPr>
            <a:grpSpLocks/>
          </p:cNvGrpSpPr>
          <p:nvPr/>
        </p:nvGrpSpPr>
        <p:grpSpPr bwMode="auto">
          <a:xfrm>
            <a:off x="-21167" y="0"/>
            <a:ext cx="12234333" cy="6858000"/>
            <a:chOff x="0" y="0"/>
            <a:chExt cx="9175250" cy="5143500"/>
          </a:xfrm>
        </p:grpSpPr>
        <p:grpSp>
          <p:nvGrpSpPr>
            <p:cNvPr id="3" name="Google Shape;221;p13">
              <a:extLst>
                <a:ext uri="{FF2B5EF4-FFF2-40B4-BE49-F238E27FC236}">
                  <a16:creationId xmlns:a16="http://schemas.microsoft.com/office/drawing/2014/main" id="{1F8B7D48-111B-5032-A3F0-D8DE68E5040C}"/>
                </a:ext>
              </a:extLst>
            </p:cNvPr>
            <p:cNvGrpSpPr>
              <a:grpSpLocks/>
            </p:cNvGrpSpPr>
            <p:nvPr/>
          </p:nvGrpSpPr>
          <p:grpSpPr bwMode="auto">
            <a:xfrm rot="10800000">
              <a:off x="0" y="4376950"/>
              <a:ext cx="1502175" cy="766550"/>
              <a:chOff x="7673075" y="0"/>
              <a:chExt cx="1502175" cy="766550"/>
            </a:xfrm>
          </p:grpSpPr>
          <p:sp>
            <p:nvSpPr>
              <p:cNvPr id="10" name="Google Shape;222;p13">
                <a:extLst>
                  <a:ext uri="{FF2B5EF4-FFF2-40B4-BE49-F238E27FC236}">
                    <a16:creationId xmlns:a16="http://schemas.microsoft.com/office/drawing/2014/main" id="{AB152EA2-867B-C712-F2A4-A6A7FDC0ED3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60060 w 60087"/>
                  <a:gd name="T1" fmla="*/ 1 h 30655"/>
                  <a:gd name="T2" fmla="*/ 55638 w 60087"/>
                  <a:gd name="T3" fmla="*/ 2618 h 30655"/>
                  <a:gd name="T4" fmla="*/ 28524 w 60087"/>
                  <a:gd name="T5" fmla="*/ 13853 h 30655"/>
                  <a:gd name="T6" fmla="*/ 0 w 60087"/>
                  <a:gd name="T7" fmla="*/ 30655 h 30655"/>
                  <a:gd name="T8" fmla="*/ 8430 w 60087"/>
                  <a:gd name="T9" fmla="*/ 30655 h 30655"/>
                  <a:gd name="T10" fmla="*/ 31985 w 60087"/>
                  <a:gd name="T11" fmla="*/ 17977 h 30655"/>
                  <a:gd name="T12" fmla="*/ 58463 w 60087"/>
                  <a:gd name="T13" fmla="*/ 6593 h 30655"/>
                  <a:gd name="T14" fmla="*/ 60086 w 60087"/>
                  <a:gd name="T15" fmla="*/ 5670 h 30655"/>
                  <a:gd name="T16" fmla="*/ 60060 w 60087"/>
                  <a:gd name="T17" fmla="*/ 1 h 30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1" name="Google Shape;223;p13">
                <a:extLst>
                  <a:ext uri="{FF2B5EF4-FFF2-40B4-BE49-F238E27FC236}">
                    <a16:creationId xmlns:a16="http://schemas.microsoft.com/office/drawing/2014/main" id="{17738AA0-0856-32C4-6D03-D0A13ED78A6B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27699 w 27699"/>
                  <a:gd name="T1" fmla="*/ 0 h 11529"/>
                  <a:gd name="T2" fmla="*/ 4839 w 27699"/>
                  <a:gd name="T3" fmla="*/ 9463 h 11529"/>
                  <a:gd name="T4" fmla="*/ 0 w 27699"/>
                  <a:gd name="T5" fmla="*/ 11528 h 11529"/>
                  <a:gd name="T6" fmla="*/ 10567 w 27699"/>
                  <a:gd name="T7" fmla="*/ 11528 h 11529"/>
                  <a:gd name="T8" fmla="*/ 27699 w 27699"/>
                  <a:gd name="T9" fmla="*/ 4579 h 11529"/>
                  <a:gd name="T10" fmla="*/ 27699 w 27699"/>
                  <a:gd name="T11" fmla="*/ 0 h 11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2" name="Google Shape;224;p13">
                <a:extLst>
                  <a:ext uri="{FF2B5EF4-FFF2-40B4-BE49-F238E27FC236}">
                    <a16:creationId xmlns:a16="http://schemas.microsoft.com/office/drawing/2014/main" id="{EFF6B89C-AC96-8CE2-DDDC-978B135BC6A8}"/>
                  </a:ext>
                </a:extLst>
              </p:cNvPr>
              <p:cNvSpPr/>
              <p:nvPr/>
            </p:nvSpPr>
            <p:spPr>
              <a:xfrm rot="10800000" flipH="1">
                <a:off x="8257725" y="0"/>
                <a:ext cx="919113" cy="404812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  <p:sp>
            <p:nvSpPr>
              <p:cNvPr id="13" name="Google Shape;225;p13">
                <a:extLst>
                  <a:ext uri="{FF2B5EF4-FFF2-40B4-BE49-F238E27FC236}">
                    <a16:creationId xmlns:a16="http://schemas.microsoft.com/office/drawing/2014/main" id="{229D4D34-F29F-743F-26D1-B3E86C52CC5A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44403 w 44403"/>
                  <a:gd name="T1" fmla="*/ 0 h 21023"/>
                  <a:gd name="T2" fmla="*/ 39759 w 44403"/>
                  <a:gd name="T3" fmla="*/ 2650 h 21023"/>
                  <a:gd name="T4" fmla="*/ 16737 w 44403"/>
                  <a:gd name="T5" fmla="*/ 12190 h 21023"/>
                  <a:gd name="T6" fmla="*/ 1 w 44403"/>
                  <a:gd name="T7" fmla="*/ 21023 h 21023"/>
                  <a:gd name="T8" fmla="*/ 7645 w 44403"/>
                  <a:gd name="T9" fmla="*/ 21023 h 21023"/>
                  <a:gd name="T10" fmla="*/ 19140 w 44403"/>
                  <a:gd name="T11" fmla="*/ 15574 h 21023"/>
                  <a:gd name="T12" fmla="*/ 42162 w 44403"/>
                  <a:gd name="T13" fmla="*/ 6040 h 21023"/>
                  <a:gd name="T14" fmla="*/ 44403 w 44403"/>
                  <a:gd name="T15" fmla="*/ 4812 h 21023"/>
                  <a:gd name="T16" fmla="*/ 44403 w 44403"/>
                  <a:gd name="T17" fmla="*/ 0 h 2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14" name="Google Shape;226;p13">
                <a:extLst>
                  <a:ext uri="{FF2B5EF4-FFF2-40B4-BE49-F238E27FC236}">
                    <a16:creationId xmlns:a16="http://schemas.microsoft.com/office/drawing/2014/main" id="{0D522487-322E-2771-0E99-50A60F2B6BD8}"/>
                  </a:ext>
                </a:extLst>
              </p:cNvPr>
              <p:cNvSpPr/>
              <p:nvPr/>
            </p:nvSpPr>
            <p:spPr>
              <a:xfrm rot="10800000" flipH="1">
                <a:off x="7886270" y="-1588"/>
                <a:ext cx="1290568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</p:grpSp>
        <p:grpSp>
          <p:nvGrpSpPr>
            <p:cNvPr id="4" name="Google Shape;227;p13">
              <a:extLst>
                <a:ext uri="{FF2B5EF4-FFF2-40B4-BE49-F238E27FC236}">
                  <a16:creationId xmlns:a16="http://schemas.microsoft.com/office/drawing/2014/main" id="{E7CB3929-014C-CB9E-3FA8-D56E31000990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7673075" y="0"/>
              <a:ext cx="1502175" cy="766550"/>
              <a:chOff x="7673075" y="0"/>
              <a:chExt cx="1502175" cy="766550"/>
            </a:xfrm>
          </p:grpSpPr>
          <p:sp>
            <p:nvSpPr>
              <p:cNvPr id="5" name="Google Shape;228;p13">
                <a:extLst>
                  <a:ext uri="{FF2B5EF4-FFF2-40B4-BE49-F238E27FC236}">
                    <a16:creationId xmlns:a16="http://schemas.microsoft.com/office/drawing/2014/main" id="{866FECD2-FDA4-5E37-198E-4EC1070F07E0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7673075" y="175"/>
                <a:ext cx="1502175" cy="766375"/>
              </a:xfrm>
              <a:custGeom>
                <a:avLst/>
                <a:gdLst>
                  <a:gd name="T0" fmla="*/ 60060 w 60087"/>
                  <a:gd name="T1" fmla="*/ 1 h 30655"/>
                  <a:gd name="T2" fmla="*/ 55638 w 60087"/>
                  <a:gd name="T3" fmla="*/ 2618 h 30655"/>
                  <a:gd name="T4" fmla="*/ 28524 w 60087"/>
                  <a:gd name="T5" fmla="*/ 13853 h 30655"/>
                  <a:gd name="T6" fmla="*/ 0 w 60087"/>
                  <a:gd name="T7" fmla="*/ 30655 h 30655"/>
                  <a:gd name="T8" fmla="*/ 8430 w 60087"/>
                  <a:gd name="T9" fmla="*/ 30655 h 30655"/>
                  <a:gd name="T10" fmla="*/ 31985 w 60087"/>
                  <a:gd name="T11" fmla="*/ 17977 h 30655"/>
                  <a:gd name="T12" fmla="*/ 58463 w 60087"/>
                  <a:gd name="T13" fmla="*/ 6593 h 30655"/>
                  <a:gd name="T14" fmla="*/ 60086 w 60087"/>
                  <a:gd name="T15" fmla="*/ 5670 h 30655"/>
                  <a:gd name="T16" fmla="*/ 60060 w 60087"/>
                  <a:gd name="T17" fmla="*/ 1 h 306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60087" h="30655" extrusionOk="0">
                    <a:moveTo>
                      <a:pt x="60060" y="1"/>
                    </a:moveTo>
                    <a:cubicBezTo>
                      <a:pt x="58235" y="1137"/>
                      <a:pt x="57430" y="1676"/>
                      <a:pt x="55638" y="2618"/>
                    </a:cubicBezTo>
                    <a:cubicBezTo>
                      <a:pt x="46955" y="7145"/>
                      <a:pt x="37648" y="10294"/>
                      <a:pt x="28524" y="13853"/>
                    </a:cubicBezTo>
                    <a:cubicBezTo>
                      <a:pt x="18055" y="17919"/>
                      <a:pt x="5975" y="26277"/>
                      <a:pt x="0" y="30655"/>
                    </a:cubicBezTo>
                    <a:lnTo>
                      <a:pt x="8430" y="30655"/>
                    </a:lnTo>
                    <a:cubicBezTo>
                      <a:pt x="12762" y="28180"/>
                      <a:pt x="27322" y="19744"/>
                      <a:pt x="31985" y="17977"/>
                    </a:cubicBezTo>
                    <a:cubicBezTo>
                      <a:pt x="41480" y="14373"/>
                      <a:pt x="48318" y="12405"/>
                      <a:pt x="58463" y="6593"/>
                    </a:cubicBezTo>
                    <a:cubicBezTo>
                      <a:pt x="59313" y="6106"/>
                      <a:pt x="59197" y="6171"/>
                      <a:pt x="60086" y="5670"/>
                    </a:cubicBezTo>
                    <a:lnTo>
                      <a:pt x="60060" y="1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6" name="Google Shape;229;p13">
                <a:extLst>
                  <a:ext uri="{FF2B5EF4-FFF2-40B4-BE49-F238E27FC236}">
                    <a16:creationId xmlns:a16="http://schemas.microsoft.com/office/drawing/2014/main" id="{A13F7E1C-9F2B-33BA-BFDB-E8680AFD07E1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482600" y="0"/>
                <a:ext cx="692475" cy="288225"/>
              </a:xfrm>
              <a:custGeom>
                <a:avLst/>
                <a:gdLst>
                  <a:gd name="T0" fmla="*/ 27699 w 27699"/>
                  <a:gd name="T1" fmla="*/ 0 h 11529"/>
                  <a:gd name="T2" fmla="*/ 4839 w 27699"/>
                  <a:gd name="T3" fmla="*/ 9463 h 11529"/>
                  <a:gd name="T4" fmla="*/ 0 w 27699"/>
                  <a:gd name="T5" fmla="*/ 11528 h 11529"/>
                  <a:gd name="T6" fmla="*/ 10567 w 27699"/>
                  <a:gd name="T7" fmla="*/ 11528 h 11529"/>
                  <a:gd name="T8" fmla="*/ 27699 w 27699"/>
                  <a:gd name="T9" fmla="*/ 4579 h 11529"/>
                  <a:gd name="T10" fmla="*/ 27699 w 27699"/>
                  <a:gd name="T11" fmla="*/ 0 h 115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7699" h="11529" extrusionOk="0">
                    <a:moveTo>
                      <a:pt x="27699" y="0"/>
                    </a:moveTo>
                    <a:cubicBezTo>
                      <a:pt x="20373" y="3800"/>
                      <a:pt x="12482" y="6359"/>
                      <a:pt x="4839" y="9463"/>
                    </a:cubicBezTo>
                    <a:cubicBezTo>
                      <a:pt x="3215" y="10119"/>
                      <a:pt x="1598" y="10801"/>
                      <a:pt x="0" y="11528"/>
                    </a:cubicBezTo>
                    <a:lnTo>
                      <a:pt x="10567" y="11528"/>
                    </a:lnTo>
                    <a:cubicBezTo>
                      <a:pt x="16321" y="9307"/>
                      <a:pt x="22146" y="7235"/>
                      <a:pt x="27699" y="4579"/>
                    </a:cubicBezTo>
                    <a:lnTo>
                      <a:pt x="27699" y="0"/>
                    </a:lnTo>
                    <a:close/>
                  </a:path>
                </a:pathLst>
              </a:custGeom>
              <a:solidFill>
                <a:schemeClr val="tx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7" name="Google Shape;230;p13">
                <a:extLst>
                  <a:ext uri="{FF2B5EF4-FFF2-40B4-BE49-F238E27FC236}">
                    <a16:creationId xmlns:a16="http://schemas.microsoft.com/office/drawing/2014/main" id="{78072BA7-74CF-D6C4-BDEB-81B957AB83F0}"/>
                  </a:ext>
                </a:extLst>
              </p:cNvPr>
              <p:cNvSpPr/>
              <p:nvPr/>
            </p:nvSpPr>
            <p:spPr>
              <a:xfrm rot="10800000" flipH="1">
                <a:off x="8256138" y="0"/>
                <a:ext cx="919112" cy="404813"/>
              </a:xfrm>
              <a:custGeom>
                <a:avLst/>
                <a:gdLst/>
                <a:ahLst/>
                <a:cxnLst/>
                <a:rect l="l" t="t" r="r" b="b"/>
                <a:pathLst>
                  <a:path w="36753" h="16205" extrusionOk="0">
                    <a:moveTo>
                      <a:pt x="36753" y="1"/>
                    </a:moveTo>
                    <a:cubicBezTo>
                      <a:pt x="35999" y="430"/>
                      <a:pt x="35246" y="839"/>
                      <a:pt x="34512" y="1228"/>
                    </a:cubicBezTo>
                    <a:cubicBezTo>
                      <a:pt x="27141" y="5067"/>
                      <a:pt x="19192" y="7638"/>
                      <a:pt x="11496" y="10756"/>
                    </a:cubicBezTo>
                    <a:cubicBezTo>
                      <a:pt x="7573" y="12347"/>
                      <a:pt x="3670" y="14100"/>
                      <a:pt x="1" y="16205"/>
                    </a:cubicBezTo>
                    <a:lnTo>
                      <a:pt x="9061" y="16205"/>
                    </a:lnTo>
                    <a:cubicBezTo>
                      <a:pt x="10658" y="15477"/>
                      <a:pt x="12275" y="14795"/>
                      <a:pt x="13899" y="14133"/>
                    </a:cubicBezTo>
                    <a:cubicBezTo>
                      <a:pt x="21536" y="11042"/>
                      <a:pt x="29427" y="8483"/>
                      <a:pt x="36753" y="4683"/>
                    </a:cubicBezTo>
                    <a:lnTo>
                      <a:pt x="36753" y="1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  <p:sp>
            <p:nvSpPr>
              <p:cNvPr id="8" name="Google Shape;231;p13">
                <a:extLst>
                  <a:ext uri="{FF2B5EF4-FFF2-40B4-BE49-F238E27FC236}">
                    <a16:creationId xmlns:a16="http://schemas.microsoft.com/office/drawing/2014/main" id="{5FCA8E8A-C2DA-AE29-8A10-ED808E979B83}"/>
                  </a:ext>
                </a:extLst>
              </p:cNvPr>
              <p:cNvSpPr>
                <a:spLocks/>
              </p:cNvSpPr>
              <p:nvPr/>
            </p:nvSpPr>
            <p:spPr bwMode="auto">
              <a:xfrm rot="10800000" flipH="1">
                <a:off x="8065000" y="175"/>
                <a:ext cx="1110075" cy="525575"/>
              </a:xfrm>
              <a:custGeom>
                <a:avLst/>
                <a:gdLst>
                  <a:gd name="T0" fmla="*/ 44403 w 44403"/>
                  <a:gd name="T1" fmla="*/ 0 h 21023"/>
                  <a:gd name="T2" fmla="*/ 39759 w 44403"/>
                  <a:gd name="T3" fmla="*/ 2650 h 21023"/>
                  <a:gd name="T4" fmla="*/ 16737 w 44403"/>
                  <a:gd name="T5" fmla="*/ 12190 h 21023"/>
                  <a:gd name="T6" fmla="*/ 1 w 44403"/>
                  <a:gd name="T7" fmla="*/ 21023 h 21023"/>
                  <a:gd name="T8" fmla="*/ 7645 w 44403"/>
                  <a:gd name="T9" fmla="*/ 21023 h 21023"/>
                  <a:gd name="T10" fmla="*/ 19140 w 44403"/>
                  <a:gd name="T11" fmla="*/ 15574 h 21023"/>
                  <a:gd name="T12" fmla="*/ 42162 w 44403"/>
                  <a:gd name="T13" fmla="*/ 6040 h 21023"/>
                  <a:gd name="T14" fmla="*/ 44403 w 44403"/>
                  <a:gd name="T15" fmla="*/ 4812 h 21023"/>
                  <a:gd name="T16" fmla="*/ 44403 w 44403"/>
                  <a:gd name="T17" fmla="*/ 0 h 210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403" h="21023" extrusionOk="0">
                    <a:moveTo>
                      <a:pt x="44403" y="0"/>
                    </a:moveTo>
                    <a:cubicBezTo>
                      <a:pt x="42851" y="961"/>
                      <a:pt x="41286" y="1857"/>
                      <a:pt x="39759" y="2650"/>
                    </a:cubicBezTo>
                    <a:cubicBezTo>
                      <a:pt x="32388" y="6501"/>
                      <a:pt x="24439" y="9073"/>
                      <a:pt x="16737" y="12190"/>
                    </a:cubicBezTo>
                    <a:cubicBezTo>
                      <a:pt x="10879" y="14561"/>
                      <a:pt x="5079" y="17308"/>
                      <a:pt x="1" y="21023"/>
                    </a:cubicBezTo>
                    <a:lnTo>
                      <a:pt x="7645" y="21023"/>
                    </a:lnTo>
                    <a:cubicBezTo>
                      <a:pt x="11320" y="18918"/>
                      <a:pt x="15217" y="17158"/>
                      <a:pt x="19140" y="15574"/>
                    </a:cubicBezTo>
                    <a:cubicBezTo>
                      <a:pt x="26842" y="12456"/>
                      <a:pt x="34791" y="9885"/>
                      <a:pt x="42162" y="6040"/>
                    </a:cubicBezTo>
                    <a:cubicBezTo>
                      <a:pt x="42896" y="5657"/>
                      <a:pt x="43649" y="5241"/>
                      <a:pt x="44403" y="4812"/>
                    </a:cubicBezTo>
                    <a:lnTo>
                      <a:pt x="44403" y="0"/>
                    </a:ln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91425" tIns="91425" rIns="91425" bIns="91425" anchor="ctr"/>
              <a:lstStyle/>
              <a:p>
                <a:endParaRPr lang="ko-KR" altLang="en-US" sz="2400"/>
              </a:p>
            </p:txBody>
          </p:sp>
          <p:sp>
            <p:nvSpPr>
              <p:cNvPr id="9" name="Google Shape;232;p13">
                <a:extLst>
                  <a:ext uri="{FF2B5EF4-FFF2-40B4-BE49-F238E27FC236}">
                    <a16:creationId xmlns:a16="http://schemas.microsoft.com/office/drawing/2014/main" id="{52A5929F-1F4A-570E-250C-81E855584C2A}"/>
                  </a:ext>
                </a:extLst>
              </p:cNvPr>
              <p:cNvSpPr/>
              <p:nvPr/>
            </p:nvSpPr>
            <p:spPr>
              <a:xfrm rot="10800000" flipH="1">
                <a:off x="7884683" y="0"/>
                <a:ext cx="1290567" cy="641350"/>
              </a:xfrm>
              <a:custGeom>
                <a:avLst/>
                <a:gdLst/>
                <a:ahLst/>
                <a:cxnLst/>
                <a:rect l="l" t="t" r="r" b="b"/>
                <a:pathLst>
                  <a:path w="51657" h="25647" extrusionOk="0">
                    <a:moveTo>
                      <a:pt x="51657" y="0"/>
                    </a:moveTo>
                    <a:cubicBezTo>
                      <a:pt x="50105" y="968"/>
                      <a:pt x="48540" y="1864"/>
                      <a:pt x="47013" y="2656"/>
                    </a:cubicBezTo>
                    <a:cubicBezTo>
                      <a:pt x="39642" y="6507"/>
                      <a:pt x="31732" y="9177"/>
                      <a:pt x="23991" y="12197"/>
                    </a:cubicBezTo>
                    <a:cubicBezTo>
                      <a:pt x="15106" y="15652"/>
                      <a:pt x="5072" y="21938"/>
                      <a:pt x="0" y="25647"/>
                    </a:cubicBezTo>
                    <a:lnTo>
                      <a:pt x="7255" y="25647"/>
                    </a:lnTo>
                    <a:cubicBezTo>
                      <a:pt x="10937" y="23542"/>
                      <a:pt x="22971" y="17204"/>
                      <a:pt x="26926" y="15704"/>
                    </a:cubicBezTo>
                    <a:cubicBezTo>
                      <a:pt x="34999" y="12645"/>
                      <a:pt x="40805" y="10976"/>
                      <a:pt x="49416" y="6040"/>
                    </a:cubicBezTo>
                    <a:cubicBezTo>
                      <a:pt x="50137" y="5631"/>
                      <a:pt x="50903" y="5248"/>
                      <a:pt x="51657" y="4819"/>
                    </a:cubicBezTo>
                    <a:lnTo>
                      <a:pt x="51657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 spcFirstLastPara="1" lIns="91425" tIns="91425" rIns="91425" bIns="91425" anchor="ctr"/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Font typeface="Arial"/>
                  <a:buNone/>
                  <a:defRPr/>
                </a:pPr>
                <a:endParaRPr sz="2400" kern="0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endParaRPr>
              </a:p>
            </p:txBody>
          </p:sp>
        </p:grpSp>
      </p:grpSp>
      <p:pic>
        <p:nvPicPr>
          <p:cNvPr id="15" name="Google Shape;233;p13">
            <a:extLst>
              <a:ext uri="{FF2B5EF4-FFF2-40B4-BE49-F238E27FC236}">
                <a16:creationId xmlns:a16="http://schemas.microsoft.com/office/drawing/2014/main" id="{EE179839-0D67-A312-281F-27EBDDB47C3A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" name="Google Shape;207;p13"/>
          <p:cNvSpPr txBox="1">
            <a:spLocks noGrp="1"/>
          </p:cNvSpPr>
          <p:nvPr>
            <p:ph type="title"/>
          </p:nvPr>
        </p:nvSpPr>
        <p:spPr>
          <a:xfrm>
            <a:off x="1998800" y="573067"/>
            <a:ext cx="8194400" cy="763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7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08" name="Google Shape;208;p13">
            <a:hlinkClick r:id="" action="ppaction://noaction"/>
          </p:cNvPr>
          <p:cNvSpPr txBox="1">
            <a:spLocks noGrp="1"/>
          </p:cNvSpPr>
          <p:nvPr>
            <p:ph type="title" idx="2"/>
          </p:nvPr>
        </p:nvSpPr>
        <p:spPr>
          <a:xfrm>
            <a:off x="2831000" y="1507684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09" name="Google Shape;209;p13">
            <a:hlinkClick r:id="" action="ppaction://noaction"/>
          </p:cNvPr>
          <p:cNvSpPr txBox="1">
            <a:spLocks noGrp="1"/>
          </p:cNvSpPr>
          <p:nvPr>
            <p:ph type="subTitle" idx="1"/>
          </p:nvPr>
        </p:nvSpPr>
        <p:spPr>
          <a:xfrm>
            <a:off x="11352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0" name="Google Shape;210;p13"/>
          <p:cNvSpPr txBox="1">
            <a:spLocks noGrp="1"/>
          </p:cNvSpPr>
          <p:nvPr>
            <p:ph type="subTitle" idx="3"/>
          </p:nvPr>
        </p:nvSpPr>
        <p:spPr>
          <a:xfrm>
            <a:off x="2042800" y="2939717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1" name="Google Shape;211;p13">
            <a:hlinkClick r:id="" action="ppaction://noaction"/>
          </p:cNvPr>
          <p:cNvSpPr txBox="1">
            <a:spLocks noGrp="1"/>
          </p:cNvSpPr>
          <p:nvPr>
            <p:ph type="title" idx="4"/>
          </p:nvPr>
        </p:nvSpPr>
        <p:spPr>
          <a:xfrm>
            <a:off x="28310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2" name="Google Shape;212;p13">
            <a:hlinkClick r:id="" action="ppaction://noaction"/>
          </p:cNvPr>
          <p:cNvSpPr txBox="1">
            <a:spLocks noGrp="1"/>
          </p:cNvSpPr>
          <p:nvPr>
            <p:ph type="subTitle" idx="5"/>
          </p:nvPr>
        </p:nvSpPr>
        <p:spPr>
          <a:xfrm>
            <a:off x="1135200" y="4748067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3" name="Google Shape;213;p13"/>
          <p:cNvSpPr txBox="1">
            <a:spLocks noGrp="1"/>
          </p:cNvSpPr>
          <p:nvPr>
            <p:ph type="subTitle" idx="6"/>
          </p:nvPr>
        </p:nvSpPr>
        <p:spPr>
          <a:xfrm>
            <a:off x="2042800" y="5279524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13">
            <a:hlinkClick r:id="" action="ppaction://noaction"/>
          </p:cNvPr>
          <p:cNvSpPr txBox="1">
            <a:spLocks noGrp="1"/>
          </p:cNvSpPr>
          <p:nvPr>
            <p:ph type="title" idx="7"/>
          </p:nvPr>
        </p:nvSpPr>
        <p:spPr>
          <a:xfrm>
            <a:off x="7791800" y="1510972"/>
            <a:ext cx="1569200" cy="89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5" name="Google Shape;215;p13">
            <a:hlinkClick r:id="" action="ppaction://noaction"/>
          </p:cNvPr>
          <p:cNvSpPr txBox="1">
            <a:spLocks noGrp="1"/>
          </p:cNvSpPr>
          <p:nvPr>
            <p:ph type="subTitle" idx="8"/>
          </p:nvPr>
        </p:nvSpPr>
        <p:spPr>
          <a:xfrm>
            <a:off x="6096000" y="2404551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6" name="Google Shape;216;p13"/>
          <p:cNvSpPr txBox="1">
            <a:spLocks noGrp="1"/>
          </p:cNvSpPr>
          <p:nvPr>
            <p:ph type="subTitle" idx="9"/>
          </p:nvPr>
        </p:nvSpPr>
        <p:spPr>
          <a:xfrm>
            <a:off x="7003600" y="2948131"/>
            <a:ext cx="3145600" cy="7552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7" name="Google Shape;217;p13">
            <a:hlinkClick r:id="" action="ppaction://noaction"/>
          </p:cNvPr>
          <p:cNvSpPr txBox="1">
            <a:spLocks noGrp="1"/>
          </p:cNvSpPr>
          <p:nvPr>
            <p:ph type="title" idx="13"/>
          </p:nvPr>
        </p:nvSpPr>
        <p:spPr>
          <a:xfrm>
            <a:off x="7791800" y="3835529"/>
            <a:ext cx="1569200" cy="9664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6400">
                <a:solidFill>
                  <a:schemeClr val="dk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  <p:sp>
        <p:nvSpPr>
          <p:cNvPr id="218" name="Google Shape;218;p13">
            <a:hlinkClick r:id="" action="ppaction://noaction"/>
          </p:cNvPr>
          <p:cNvSpPr txBox="1">
            <a:spLocks noGrp="1"/>
          </p:cNvSpPr>
          <p:nvPr>
            <p:ph type="subTitle" idx="14"/>
          </p:nvPr>
        </p:nvSpPr>
        <p:spPr>
          <a:xfrm>
            <a:off x="6096000" y="4735200"/>
            <a:ext cx="4960800" cy="6548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2933" b="0">
                <a:solidFill>
                  <a:schemeClr val="lt2"/>
                </a:solidFill>
                <a:latin typeface="Archivo Black"/>
                <a:ea typeface="Archivo Black"/>
                <a:cs typeface="Archivo Black"/>
                <a:sym typeface="Archivo Black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9" name="Google Shape;219;p13"/>
          <p:cNvSpPr txBox="1">
            <a:spLocks noGrp="1"/>
          </p:cNvSpPr>
          <p:nvPr>
            <p:ph type="subTitle" idx="15"/>
          </p:nvPr>
        </p:nvSpPr>
        <p:spPr>
          <a:xfrm>
            <a:off x="7003600" y="5273863"/>
            <a:ext cx="3145600" cy="749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000"/>
              <a:buFont typeface="Chewy"/>
              <a:buNone/>
              <a:defRPr sz="1867" b="0"/>
            </a:lvl1pPr>
            <a:lvl2pPr lvl="1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0466986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 header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oogle Shape;31;p3">
            <a:extLst>
              <a:ext uri="{FF2B5EF4-FFF2-40B4-BE49-F238E27FC236}">
                <a16:creationId xmlns:a16="http://schemas.microsoft.com/office/drawing/2014/main" id="{B8A321A6-583D-4C0B-8578-46E179F18932}"/>
              </a:ext>
            </a:extLst>
          </p:cNvPr>
          <p:cNvGrpSpPr>
            <a:grpSpLocks/>
          </p:cNvGrpSpPr>
          <p:nvPr/>
        </p:nvGrpSpPr>
        <p:grpSpPr bwMode="auto">
          <a:xfrm flipH="1">
            <a:off x="-25399" y="1"/>
            <a:ext cx="2004484" cy="1022351"/>
            <a:chOff x="7673075" y="0"/>
            <a:chExt cx="1502175" cy="766550"/>
          </a:xfrm>
        </p:grpSpPr>
        <p:sp>
          <p:nvSpPr>
            <p:cNvPr id="3" name="Google Shape;32;p3">
              <a:extLst>
                <a:ext uri="{FF2B5EF4-FFF2-40B4-BE49-F238E27FC236}">
                  <a16:creationId xmlns:a16="http://schemas.microsoft.com/office/drawing/2014/main" id="{621AA51F-F006-A094-8878-800FB42C6B39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4" name="Google Shape;33;p3">
              <a:extLst>
                <a:ext uri="{FF2B5EF4-FFF2-40B4-BE49-F238E27FC236}">
                  <a16:creationId xmlns:a16="http://schemas.microsoft.com/office/drawing/2014/main" id="{0266C114-3B9F-DA3B-BC2F-496572BBE4E0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5" name="Google Shape;34;p3">
              <a:extLst>
                <a:ext uri="{FF2B5EF4-FFF2-40B4-BE49-F238E27FC236}">
                  <a16:creationId xmlns:a16="http://schemas.microsoft.com/office/drawing/2014/main" id="{03204C13-E5AF-3EA9-0026-CB5F15DBEC7D}"/>
                </a:ext>
              </a:extLst>
            </p:cNvPr>
            <p:cNvSpPr/>
            <p:nvPr/>
          </p:nvSpPr>
          <p:spPr>
            <a:xfrm rot="10800000" flipH="1">
              <a:off x="8256813" y="0"/>
              <a:ext cx="91843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6" name="Google Shape;35;p3">
              <a:extLst>
                <a:ext uri="{FF2B5EF4-FFF2-40B4-BE49-F238E27FC236}">
                  <a16:creationId xmlns:a16="http://schemas.microsoft.com/office/drawing/2014/main" id="{F779C7E6-98A6-6E80-CE7E-103991867A34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7" name="Google Shape;36;p3">
              <a:extLst>
                <a:ext uri="{FF2B5EF4-FFF2-40B4-BE49-F238E27FC236}">
                  <a16:creationId xmlns:a16="http://schemas.microsoft.com/office/drawing/2014/main" id="{1AB3EE4C-9674-4BD0-68F0-7678AC53D520}"/>
                </a:ext>
              </a:extLst>
            </p:cNvPr>
            <p:cNvSpPr/>
            <p:nvPr/>
          </p:nvSpPr>
          <p:spPr>
            <a:xfrm rot="10800000" flipH="1">
              <a:off x="7884046" y="0"/>
              <a:ext cx="1291204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pSp>
        <p:nvGrpSpPr>
          <p:cNvPr id="8" name="Google Shape;37;p3">
            <a:extLst>
              <a:ext uri="{FF2B5EF4-FFF2-40B4-BE49-F238E27FC236}">
                <a16:creationId xmlns:a16="http://schemas.microsoft.com/office/drawing/2014/main" id="{4E8FA696-866B-A2C4-3532-CFBC335E888B}"/>
              </a:ext>
            </a:extLst>
          </p:cNvPr>
          <p:cNvGrpSpPr>
            <a:grpSpLocks/>
          </p:cNvGrpSpPr>
          <p:nvPr/>
        </p:nvGrpSpPr>
        <p:grpSpPr bwMode="auto">
          <a:xfrm>
            <a:off x="10206567" y="1"/>
            <a:ext cx="2002367" cy="1022351"/>
            <a:chOff x="7673075" y="0"/>
            <a:chExt cx="1502175" cy="766550"/>
          </a:xfrm>
        </p:grpSpPr>
        <p:sp>
          <p:nvSpPr>
            <p:cNvPr id="9" name="Google Shape;38;p3">
              <a:extLst>
                <a:ext uri="{FF2B5EF4-FFF2-40B4-BE49-F238E27FC236}">
                  <a16:creationId xmlns:a16="http://schemas.microsoft.com/office/drawing/2014/main" id="{184217EB-18FB-1F52-02ED-F2959F10BD02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0" name="Google Shape;39;p3">
              <a:extLst>
                <a:ext uri="{FF2B5EF4-FFF2-40B4-BE49-F238E27FC236}">
                  <a16:creationId xmlns:a16="http://schemas.microsoft.com/office/drawing/2014/main" id="{5C8AC3D7-2881-ED3A-9700-17CED3DE40A8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1" name="Google Shape;40;p3">
              <a:extLst>
                <a:ext uri="{FF2B5EF4-FFF2-40B4-BE49-F238E27FC236}">
                  <a16:creationId xmlns:a16="http://schemas.microsoft.com/office/drawing/2014/main" id="{B86AD8D4-7282-F9FD-3DDF-C78810451684}"/>
                </a:ext>
              </a:extLst>
            </p:cNvPr>
            <p:cNvSpPr/>
            <p:nvPr/>
          </p:nvSpPr>
          <p:spPr>
            <a:xfrm rot="10800000" flipH="1">
              <a:off x="8255843" y="0"/>
              <a:ext cx="919407" cy="404701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12" name="Google Shape;41;p3">
              <a:extLst>
                <a:ext uri="{FF2B5EF4-FFF2-40B4-BE49-F238E27FC236}">
                  <a16:creationId xmlns:a16="http://schemas.microsoft.com/office/drawing/2014/main" id="{47BEEC1F-F28D-745D-F1C3-C94C35B9504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3" name="Google Shape;42;p3">
              <a:extLst>
                <a:ext uri="{FF2B5EF4-FFF2-40B4-BE49-F238E27FC236}">
                  <a16:creationId xmlns:a16="http://schemas.microsoft.com/office/drawing/2014/main" id="{2B80AB34-8876-4B2F-19B9-4C3542A54C81}"/>
                </a:ext>
              </a:extLst>
            </p:cNvPr>
            <p:cNvSpPr/>
            <p:nvPr/>
          </p:nvSpPr>
          <p:spPr>
            <a:xfrm rot="10800000" flipH="1">
              <a:off x="7884269" y="0"/>
              <a:ext cx="1290981" cy="641172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grpSp>
        <p:nvGrpSpPr>
          <p:cNvPr id="14" name="Google Shape;43;p3">
            <a:extLst>
              <a:ext uri="{FF2B5EF4-FFF2-40B4-BE49-F238E27FC236}">
                <a16:creationId xmlns:a16="http://schemas.microsoft.com/office/drawing/2014/main" id="{4F83180C-702F-2889-448E-0178A0EC26CA}"/>
              </a:ext>
            </a:extLst>
          </p:cNvPr>
          <p:cNvGrpSpPr>
            <a:grpSpLocks/>
          </p:cNvGrpSpPr>
          <p:nvPr/>
        </p:nvGrpSpPr>
        <p:grpSpPr bwMode="auto">
          <a:xfrm rot="10800000">
            <a:off x="1" y="5835651"/>
            <a:ext cx="2002367" cy="1022349"/>
            <a:chOff x="7673075" y="0"/>
            <a:chExt cx="1502175" cy="766550"/>
          </a:xfrm>
        </p:grpSpPr>
        <p:sp>
          <p:nvSpPr>
            <p:cNvPr id="15" name="Google Shape;44;p3">
              <a:extLst>
                <a:ext uri="{FF2B5EF4-FFF2-40B4-BE49-F238E27FC236}">
                  <a16:creationId xmlns:a16="http://schemas.microsoft.com/office/drawing/2014/main" id="{24BAE678-ABC6-C072-71E7-79039F3ED766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7673075" y="175"/>
              <a:ext cx="1502175" cy="766375"/>
            </a:xfrm>
            <a:custGeom>
              <a:avLst/>
              <a:gdLst>
                <a:gd name="T0" fmla="*/ 60060 w 60087"/>
                <a:gd name="T1" fmla="*/ 1 h 30655"/>
                <a:gd name="T2" fmla="*/ 55638 w 60087"/>
                <a:gd name="T3" fmla="*/ 2618 h 30655"/>
                <a:gd name="T4" fmla="*/ 28524 w 60087"/>
                <a:gd name="T5" fmla="*/ 13853 h 30655"/>
                <a:gd name="T6" fmla="*/ 0 w 60087"/>
                <a:gd name="T7" fmla="*/ 30655 h 30655"/>
                <a:gd name="T8" fmla="*/ 8430 w 60087"/>
                <a:gd name="T9" fmla="*/ 30655 h 30655"/>
                <a:gd name="T10" fmla="*/ 31985 w 60087"/>
                <a:gd name="T11" fmla="*/ 17977 h 30655"/>
                <a:gd name="T12" fmla="*/ 58463 w 60087"/>
                <a:gd name="T13" fmla="*/ 6593 h 30655"/>
                <a:gd name="T14" fmla="*/ 60086 w 60087"/>
                <a:gd name="T15" fmla="*/ 5670 h 30655"/>
                <a:gd name="T16" fmla="*/ 60060 w 60087"/>
                <a:gd name="T17" fmla="*/ 1 h 306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0087" h="30655" extrusionOk="0">
                  <a:moveTo>
                    <a:pt x="60060" y="1"/>
                  </a:moveTo>
                  <a:cubicBezTo>
                    <a:pt x="58235" y="1137"/>
                    <a:pt x="57430" y="1676"/>
                    <a:pt x="55638" y="2618"/>
                  </a:cubicBezTo>
                  <a:cubicBezTo>
                    <a:pt x="46955" y="7145"/>
                    <a:pt x="37648" y="10294"/>
                    <a:pt x="28524" y="13853"/>
                  </a:cubicBezTo>
                  <a:cubicBezTo>
                    <a:pt x="18055" y="17919"/>
                    <a:pt x="5975" y="26277"/>
                    <a:pt x="0" y="30655"/>
                  </a:cubicBezTo>
                  <a:lnTo>
                    <a:pt x="8430" y="30655"/>
                  </a:lnTo>
                  <a:cubicBezTo>
                    <a:pt x="12762" y="28180"/>
                    <a:pt x="27322" y="19744"/>
                    <a:pt x="31985" y="17977"/>
                  </a:cubicBezTo>
                  <a:cubicBezTo>
                    <a:pt x="41480" y="14373"/>
                    <a:pt x="48318" y="12405"/>
                    <a:pt x="58463" y="6593"/>
                  </a:cubicBezTo>
                  <a:cubicBezTo>
                    <a:pt x="59313" y="6106"/>
                    <a:pt x="59197" y="6171"/>
                    <a:pt x="60086" y="5670"/>
                  </a:cubicBezTo>
                  <a:lnTo>
                    <a:pt x="60060" y="1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6" name="Google Shape;45;p3">
              <a:extLst>
                <a:ext uri="{FF2B5EF4-FFF2-40B4-BE49-F238E27FC236}">
                  <a16:creationId xmlns:a16="http://schemas.microsoft.com/office/drawing/2014/main" id="{587B2B74-C57B-791B-90A1-D9B9626DF495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482600" y="0"/>
              <a:ext cx="692475" cy="288225"/>
            </a:xfrm>
            <a:custGeom>
              <a:avLst/>
              <a:gdLst>
                <a:gd name="T0" fmla="*/ 27699 w 27699"/>
                <a:gd name="T1" fmla="*/ 0 h 11529"/>
                <a:gd name="T2" fmla="*/ 4839 w 27699"/>
                <a:gd name="T3" fmla="*/ 9463 h 11529"/>
                <a:gd name="T4" fmla="*/ 0 w 27699"/>
                <a:gd name="T5" fmla="*/ 11528 h 11529"/>
                <a:gd name="T6" fmla="*/ 10567 w 27699"/>
                <a:gd name="T7" fmla="*/ 11528 h 11529"/>
                <a:gd name="T8" fmla="*/ 27699 w 27699"/>
                <a:gd name="T9" fmla="*/ 4579 h 11529"/>
                <a:gd name="T10" fmla="*/ 27699 w 27699"/>
                <a:gd name="T11" fmla="*/ 0 h 115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7699" h="11529" extrusionOk="0">
                  <a:moveTo>
                    <a:pt x="27699" y="0"/>
                  </a:moveTo>
                  <a:cubicBezTo>
                    <a:pt x="20373" y="3800"/>
                    <a:pt x="12482" y="6359"/>
                    <a:pt x="4839" y="9463"/>
                  </a:cubicBezTo>
                  <a:cubicBezTo>
                    <a:pt x="3215" y="10119"/>
                    <a:pt x="1598" y="10801"/>
                    <a:pt x="0" y="11528"/>
                  </a:cubicBezTo>
                  <a:lnTo>
                    <a:pt x="10567" y="11528"/>
                  </a:lnTo>
                  <a:cubicBezTo>
                    <a:pt x="16321" y="9307"/>
                    <a:pt x="22146" y="7235"/>
                    <a:pt x="27699" y="4579"/>
                  </a:cubicBezTo>
                  <a:lnTo>
                    <a:pt x="27699" y="0"/>
                  </a:lnTo>
                  <a:close/>
                </a:path>
              </a:pathLst>
            </a:custGeom>
            <a:solidFill>
              <a:schemeClr val="tx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7" name="Google Shape;46;p3">
              <a:extLst>
                <a:ext uri="{FF2B5EF4-FFF2-40B4-BE49-F238E27FC236}">
                  <a16:creationId xmlns:a16="http://schemas.microsoft.com/office/drawing/2014/main" id="{DF744A8D-7998-F8C1-6A3A-E191ED821E30}"/>
                </a:ext>
              </a:extLst>
            </p:cNvPr>
            <p:cNvSpPr/>
            <p:nvPr/>
          </p:nvSpPr>
          <p:spPr>
            <a:xfrm rot="10800000" flipH="1">
              <a:off x="8257431" y="0"/>
              <a:ext cx="919408" cy="404700"/>
            </a:xfrm>
            <a:custGeom>
              <a:avLst/>
              <a:gdLst/>
              <a:ahLst/>
              <a:cxnLst/>
              <a:rect l="l" t="t" r="r" b="b"/>
              <a:pathLst>
                <a:path w="36753" h="16205" extrusionOk="0">
                  <a:moveTo>
                    <a:pt x="36753" y="1"/>
                  </a:moveTo>
                  <a:cubicBezTo>
                    <a:pt x="35999" y="430"/>
                    <a:pt x="35246" y="839"/>
                    <a:pt x="34512" y="1228"/>
                  </a:cubicBezTo>
                  <a:cubicBezTo>
                    <a:pt x="27141" y="5067"/>
                    <a:pt x="19192" y="7638"/>
                    <a:pt x="11496" y="10756"/>
                  </a:cubicBezTo>
                  <a:cubicBezTo>
                    <a:pt x="7573" y="12347"/>
                    <a:pt x="3670" y="14100"/>
                    <a:pt x="1" y="16205"/>
                  </a:cubicBezTo>
                  <a:lnTo>
                    <a:pt x="9061" y="16205"/>
                  </a:lnTo>
                  <a:cubicBezTo>
                    <a:pt x="10658" y="15477"/>
                    <a:pt x="12275" y="14795"/>
                    <a:pt x="13899" y="14133"/>
                  </a:cubicBezTo>
                  <a:cubicBezTo>
                    <a:pt x="21536" y="11042"/>
                    <a:pt x="29427" y="8483"/>
                    <a:pt x="36753" y="4683"/>
                  </a:cubicBezTo>
                  <a:lnTo>
                    <a:pt x="36753" y="1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sp>
          <p:nvSpPr>
            <p:cNvPr id="18" name="Google Shape;47;p3">
              <a:extLst>
                <a:ext uri="{FF2B5EF4-FFF2-40B4-BE49-F238E27FC236}">
                  <a16:creationId xmlns:a16="http://schemas.microsoft.com/office/drawing/2014/main" id="{277FAE1D-F8C7-19DE-1416-DAEF37215CFE}"/>
                </a:ext>
              </a:extLst>
            </p:cNvPr>
            <p:cNvSpPr>
              <a:spLocks/>
            </p:cNvSpPr>
            <p:nvPr/>
          </p:nvSpPr>
          <p:spPr bwMode="auto">
            <a:xfrm rot="10800000" flipH="1">
              <a:off x="8065000" y="175"/>
              <a:ext cx="1110075" cy="525575"/>
            </a:xfrm>
            <a:custGeom>
              <a:avLst/>
              <a:gdLst>
                <a:gd name="T0" fmla="*/ 44403 w 44403"/>
                <a:gd name="T1" fmla="*/ 0 h 21023"/>
                <a:gd name="T2" fmla="*/ 39759 w 44403"/>
                <a:gd name="T3" fmla="*/ 2650 h 21023"/>
                <a:gd name="T4" fmla="*/ 16737 w 44403"/>
                <a:gd name="T5" fmla="*/ 12190 h 21023"/>
                <a:gd name="T6" fmla="*/ 1 w 44403"/>
                <a:gd name="T7" fmla="*/ 21023 h 21023"/>
                <a:gd name="T8" fmla="*/ 7645 w 44403"/>
                <a:gd name="T9" fmla="*/ 21023 h 21023"/>
                <a:gd name="T10" fmla="*/ 19140 w 44403"/>
                <a:gd name="T11" fmla="*/ 15574 h 21023"/>
                <a:gd name="T12" fmla="*/ 42162 w 44403"/>
                <a:gd name="T13" fmla="*/ 6040 h 21023"/>
                <a:gd name="T14" fmla="*/ 44403 w 44403"/>
                <a:gd name="T15" fmla="*/ 4812 h 21023"/>
                <a:gd name="T16" fmla="*/ 44403 w 44403"/>
                <a:gd name="T17" fmla="*/ 0 h 210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44403" h="21023" extrusionOk="0">
                  <a:moveTo>
                    <a:pt x="44403" y="0"/>
                  </a:moveTo>
                  <a:cubicBezTo>
                    <a:pt x="42851" y="961"/>
                    <a:pt x="41286" y="1857"/>
                    <a:pt x="39759" y="2650"/>
                  </a:cubicBezTo>
                  <a:cubicBezTo>
                    <a:pt x="32388" y="6501"/>
                    <a:pt x="24439" y="9073"/>
                    <a:pt x="16737" y="12190"/>
                  </a:cubicBezTo>
                  <a:cubicBezTo>
                    <a:pt x="10879" y="14561"/>
                    <a:pt x="5079" y="17308"/>
                    <a:pt x="1" y="21023"/>
                  </a:cubicBezTo>
                  <a:lnTo>
                    <a:pt x="7645" y="21023"/>
                  </a:lnTo>
                  <a:cubicBezTo>
                    <a:pt x="11320" y="18918"/>
                    <a:pt x="15217" y="17158"/>
                    <a:pt x="19140" y="15574"/>
                  </a:cubicBezTo>
                  <a:cubicBezTo>
                    <a:pt x="26842" y="12456"/>
                    <a:pt x="34791" y="9885"/>
                    <a:pt x="42162" y="6040"/>
                  </a:cubicBezTo>
                  <a:cubicBezTo>
                    <a:pt x="42896" y="5657"/>
                    <a:pt x="43649" y="5241"/>
                    <a:pt x="44403" y="4812"/>
                  </a:cubicBezTo>
                  <a:lnTo>
                    <a:pt x="44403" y="0"/>
                  </a:lnTo>
                  <a:close/>
                </a:path>
              </a:pathLst>
            </a:custGeom>
            <a:solidFill>
              <a:schemeClr val="tx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91425" tIns="91425" rIns="91425" bIns="91425" anchor="ctr"/>
            <a:lstStyle/>
            <a:p>
              <a:endParaRPr lang="ko-KR" altLang="en-US" sz="2400"/>
            </a:p>
          </p:txBody>
        </p:sp>
        <p:sp>
          <p:nvSpPr>
            <p:cNvPr id="19" name="Google Shape;48;p3">
              <a:extLst>
                <a:ext uri="{FF2B5EF4-FFF2-40B4-BE49-F238E27FC236}">
                  <a16:creationId xmlns:a16="http://schemas.microsoft.com/office/drawing/2014/main" id="{6839F7A5-6359-2F19-B592-2F3994969E7F}"/>
                </a:ext>
              </a:extLst>
            </p:cNvPr>
            <p:cNvSpPr/>
            <p:nvPr/>
          </p:nvSpPr>
          <p:spPr>
            <a:xfrm rot="10800000" flipH="1">
              <a:off x="7885857" y="-1588"/>
              <a:ext cx="1290982" cy="641173"/>
            </a:xfrm>
            <a:custGeom>
              <a:avLst/>
              <a:gdLst/>
              <a:ahLst/>
              <a:cxnLst/>
              <a:rect l="l" t="t" r="r" b="b"/>
              <a:pathLst>
                <a:path w="51657" h="25647" extrusionOk="0">
                  <a:moveTo>
                    <a:pt x="51657" y="0"/>
                  </a:moveTo>
                  <a:cubicBezTo>
                    <a:pt x="50105" y="968"/>
                    <a:pt x="48540" y="1864"/>
                    <a:pt x="47013" y="2656"/>
                  </a:cubicBezTo>
                  <a:cubicBezTo>
                    <a:pt x="39642" y="6507"/>
                    <a:pt x="31732" y="9177"/>
                    <a:pt x="23991" y="12197"/>
                  </a:cubicBezTo>
                  <a:cubicBezTo>
                    <a:pt x="15106" y="15652"/>
                    <a:pt x="5072" y="21938"/>
                    <a:pt x="0" y="25647"/>
                  </a:cubicBezTo>
                  <a:lnTo>
                    <a:pt x="7255" y="25647"/>
                  </a:lnTo>
                  <a:cubicBezTo>
                    <a:pt x="10937" y="23542"/>
                    <a:pt x="22971" y="17204"/>
                    <a:pt x="26926" y="15704"/>
                  </a:cubicBezTo>
                  <a:cubicBezTo>
                    <a:pt x="34999" y="12645"/>
                    <a:pt x="40805" y="10976"/>
                    <a:pt x="49416" y="6040"/>
                  </a:cubicBezTo>
                  <a:cubicBezTo>
                    <a:pt x="50137" y="5631"/>
                    <a:pt x="50903" y="5248"/>
                    <a:pt x="51657" y="4819"/>
                  </a:cubicBezTo>
                  <a:lnTo>
                    <a:pt x="5165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lIns="91425" tIns="91425" rIns="91425" bIns="91425" anchor="ctr"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sz="2400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</p:grpSp>
      <p:pic>
        <p:nvPicPr>
          <p:cNvPr id="20" name="Google Shape;52;p3">
            <a:extLst>
              <a:ext uri="{FF2B5EF4-FFF2-40B4-BE49-F238E27FC236}">
                <a16:creationId xmlns:a16="http://schemas.microsoft.com/office/drawing/2014/main" id="{9715BBD5-D825-6954-8CD9-4BE246998A12}"/>
              </a:ext>
            </a:extLst>
          </p:cNvPr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33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Google Shape;49;p3"/>
          <p:cNvSpPr txBox="1">
            <a:spLocks noGrp="1"/>
          </p:cNvSpPr>
          <p:nvPr>
            <p:ph type="title"/>
          </p:nvPr>
        </p:nvSpPr>
        <p:spPr>
          <a:xfrm>
            <a:off x="6366500" y="3410500"/>
            <a:ext cx="5312800" cy="7076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48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50" name="Google Shape;50;p3"/>
          <p:cNvSpPr txBox="1">
            <a:spLocks noGrp="1"/>
          </p:cNvSpPr>
          <p:nvPr>
            <p:ph type="subTitle" idx="1"/>
          </p:nvPr>
        </p:nvSpPr>
        <p:spPr>
          <a:xfrm>
            <a:off x="6426300" y="4118100"/>
            <a:ext cx="3787200" cy="927200"/>
          </a:xfrm>
          <a:prstGeom prst="rect">
            <a:avLst/>
          </a:prstGeom>
          <a:noFill/>
        </p:spPr>
        <p:txBody>
          <a:bodyPr spcFirstLastPara="1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133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3733"/>
            </a:lvl9pPr>
          </a:lstStyle>
          <a:p>
            <a:endParaRPr/>
          </a:p>
        </p:txBody>
      </p:sp>
      <p:sp>
        <p:nvSpPr>
          <p:cNvPr id="51" name="Google Shape;51;p3"/>
          <p:cNvSpPr txBox="1">
            <a:spLocks noGrp="1"/>
          </p:cNvSpPr>
          <p:nvPr>
            <p:ph type="title" idx="2"/>
          </p:nvPr>
        </p:nvSpPr>
        <p:spPr>
          <a:xfrm>
            <a:off x="6366500" y="1922351"/>
            <a:ext cx="2452800" cy="1538000"/>
          </a:xfrm>
          <a:prstGeom prst="rect">
            <a:avLst/>
          </a:prstGeom>
        </p:spPr>
        <p:txBody>
          <a:bodyPr spcFirstLastPara="1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2000"/>
              <a:buNone/>
              <a:defRPr sz="10000">
                <a:solidFill>
                  <a:schemeClr val="dk1"/>
                </a:solidFill>
                <a:latin typeface="Raleway ExtraBold"/>
                <a:ea typeface="Raleway ExtraBold"/>
                <a:cs typeface="Raleway ExtraBold"/>
                <a:sym typeface="Raleway Extra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rPr lang="ko-KR" altLang="en-US"/>
              <a:t>마스터 제목 스타일 편집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32080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DBC58B90-0499-36C7-9FAB-6DBE646944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2074F62-C8E8-74B4-EE4F-DCD800472C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8BAFD89-8EE2-DDB5-FDEA-8F2D90C324D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5FCFB-F9D9-4F43-9116-28BCE341E764}" type="datetimeFigureOut">
              <a:rPr lang="ko-KR" altLang="en-US" smtClean="0"/>
              <a:t>2025-01-30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3DAC56B-DFE0-CF7D-E086-CC0774CE64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6D3C9A9-A29E-0D51-930A-EEF089C88BA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563FA-4276-41A9-9D33-C5731CCFDD10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809380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aegubook.com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lay.google.com/store/apps/details?id=com.daegu.meseum.daegubook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6.jpeg"/><Relationship Id="rId4" Type="http://schemas.openxmlformats.org/officeDocument/2006/relationships/image" Target="../media/image15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2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4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37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8.png"/><Relationship Id="rId5" Type="http://schemas.openxmlformats.org/officeDocument/2006/relationships/image" Target="../media/image20.png"/><Relationship Id="rId4" Type="http://schemas.openxmlformats.org/officeDocument/2006/relationships/image" Target="../media/image15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38.jpeg"/><Relationship Id="rId5" Type="http://schemas.openxmlformats.org/officeDocument/2006/relationships/image" Target="../media/image20.png"/><Relationship Id="rId4" Type="http://schemas.openxmlformats.org/officeDocument/2006/relationships/image" Target="../media/image15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hyperlink" Target="https://www.daegubook.com/teaching/chapter9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0.jpg"/><Relationship Id="rId5" Type="http://schemas.openxmlformats.org/officeDocument/2006/relationships/hyperlink" Target="https://www.daegubook.com/teaching/chapter4.html" TargetMode="External"/><Relationship Id="rId4" Type="http://schemas.openxmlformats.org/officeDocument/2006/relationships/image" Target="../media/image39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1.jpg"/><Relationship Id="rId4" Type="http://schemas.openxmlformats.org/officeDocument/2006/relationships/hyperlink" Target="https://tour.daegu.go.kr/panorama/26/index.html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2.jpg"/><Relationship Id="rId4" Type="http://schemas.openxmlformats.org/officeDocument/2006/relationships/hyperlink" Target="https://www.daegu.go.kr/env/index.do?menu_id=00000926&amp;servletPath=/env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3.jpg"/><Relationship Id="rId4" Type="http://schemas.openxmlformats.org/officeDocument/2006/relationships/hyperlink" Target="https://www.daegu.go.kr/env/index.do?menu_id=00000942&amp;servletPath=/env" TargetMode="Externa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4.jpg"/><Relationship Id="rId4" Type="http://schemas.openxmlformats.org/officeDocument/2006/relationships/hyperlink" Target="https://www.daegu.go.kr/env/index.do?menu_id=00001246&amp;servletPath=/env" TargetMode="Externa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7T-gCXLMSvw" TargetMode="External"/><Relationship Id="rId5" Type="http://schemas.openxmlformats.org/officeDocument/2006/relationships/image" Target="../media/image45.jpeg"/><Relationship Id="rId4" Type="http://schemas.openxmlformats.org/officeDocument/2006/relationships/image" Target="../media/image39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3.xml"/><Relationship Id="rId1" Type="http://schemas.openxmlformats.org/officeDocument/2006/relationships/video" Target="https://www.youtube.com/embed/9dXVyG0UKO4" TargetMode="External"/><Relationship Id="rId5" Type="http://schemas.openxmlformats.org/officeDocument/2006/relationships/image" Target="../media/image46.jpeg"/><Relationship Id="rId4" Type="http://schemas.openxmlformats.org/officeDocument/2006/relationships/image" Target="../media/image39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48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7.jpeg"/><Relationship Id="rId5" Type="http://schemas.openxmlformats.org/officeDocument/2006/relationships/hyperlink" Target="https://talk.daegu.go.kr/index.do?menu_id=00000524" TargetMode="External"/><Relationship Id="rId4" Type="http://schemas.openxmlformats.org/officeDocument/2006/relationships/hyperlink" Target="https://blog.naver.com/suseongblog/222035931477" TargetMode="Externa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7" Type="http://schemas.openxmlformats.org/officeDocument/2006/relationships/image" Target="../media/image50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9.jpeg"/><Relationship Id="rId5" Type="http://schemas.openxmlformats.org/officeDocument/2006/relationships/hyperlink" Target="https://talk.daegu.go.kr/index.do?menu_id=00000524" TargetMode="External"/><Relationship Id="rId4" Type="http://schemas.openxmlformats.org/officeDocument/2006/relationships/hyperlink" Target="https://blog.naver.com/suseongblog/222035931477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그림 3">
            <a:extLst>
              <a:ext uri="{FF2B5EF4-FFF2-40B4-BE49-F238E27FC236}">
                <a16:creationId xmlns:a16="http://schemas.microsoft.com/office/drawing/2014/main" id="{F064F341-6CD7-4026-B718-66449AAB39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90033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그림 4">
            <a:extLst>
              <a:ext uri="{FF2B5EF4-FFF2-40B4-BE49-F238E27FC236}">
                <a16:creationId xmlns:a16="http://schemas.microsoft.com/office/drawing/2014/main" id="{B18F0AC0-52FE-4533-8E0D-6735277D72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133" y="0"/>
            <a:ext cx="536786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54903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2573C0A4-DF35-A331-17A3-56FC54A2450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2825"/>
            <a:ext cx="12192000" cy="625176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E84F9201-BE88-910F-C76B-2266A8EDCD65}"/>
              </a:ext>
            </a:extLst>
          </p:cNvPr>
          <p:cNvSpPr txBox="1"/>
          <p:nvPr/>
        </p:nvSpPr>
        <p:spPr>
          <a:xfrm>
            <a:off x="2913529" y="6488668"/>
            <a:ext cx="7290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내 고장 대구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·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경북 </a:t>
            </a:r>
            <a:r>
              <a:rPr lang="ko-KR" altLang="en-US" dirty="0" err="1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다시보기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사이트 주소</a:t>
            </a:r>
            <a:r>
              <a:rPr lang="en-US" altLang="ko-KR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: https://daegubook.com)</a:t>
            </a:r>
            <a:endParaRPr lang="ko-KR" altLang="en-US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61958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t="52961" b="1"/>
          <a:stretch/>
        </p:blipFill>
        <p:spPr>
          <a:xfrm>
            <a:off x="193862" y="1894139"/>
            <a:ext cx="6377268" cy="2376274"/>
          </a:xfrm>
          <a:prstGeom prst="rect">
            <a:avLst/>
          </a:prstGeom>
        </p:spPr>
      </p:pic>
      <p:pic>
        <p:nvPicPr>
          <p:cNvPr id="3" name="그림 2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3064" y="5053322"/>
            <a:ext cx="5977193" cy="1141478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3977FDCC-640A-7BC4-65F7-866B8FDAA051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2016"/>
          <a:stretch/>
        </p:blipFill>
        <p:spPr>
          <a:xfrm>
            <a:off x="6229911" y="1696915"/>
            <a:ext cx="5690346" cy="3013493"/>
          </a:xfrm>
          <a:prstGeom prst="rect">
            <a:avLst/>
          </a:prstGeom>
        </p:spPr>
      </p:pic>
      <p:grpSp>
        <p:nvGrpSpPr>
          <p:cNvPr id="8" name="그룹 7"/>
          <p:cNvGrpSpPr/>
          <p:nvPr/>
        </p:nvGrpSpPr>
        <p:grpSpPr>
          <a:xfrm>
            <a:off x="2352674" y="390218"/>
            <a:ext cx="9567583" cy="686381"/>
            <a:chOff x="440391" y="358588"/>
            <a:chExt cx="9567583" cy="683506"/>
          </a:xfrm>
        </p:grpSpPr>
        <p:pic>
          <p:nvPicPr>
            <p:cNvPr id="6" name="그림 5"/>
            <p:cNvPicPr>
              <a:picLocks noChangeAspect="1"/>
            </p:cNvPicPr>
            <p:nvPr/>
          </p:nvPicPr>
          <p:blipFill rotWithShape="1">
            <a:blip r:embed="rId2"/>
            <a:srcRect t="27485" b="56571"/>
            <a:stretch/>
          </p:blipFill>
          <p:spPr>
            <a:xfrm>
              <a:off x="5181600" y="432494"/>
              <a:ext cx="4826374" cy="60960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2"/>
            <a:srcRect t="11171" b="71158"/>
            <a:stretch/>
          </p:blipFill>
          <p:spPr>
            <a:xfrm>
              <a:off x="440391" y="358588"/>
              <a:ext cx="4826374" cy="676800"/>
            </a:xfrm>
            <a:prstGeom prst="rect">
              <a:avLst/>
            </a:prstGeom>
          </p:spPr>
        </p:pic>
      </p:grpSp>
      <p:cxnSp>
        <p:nvCxnSpPr>
          <p:cNvPr id="10" name="직선 연결선 9"/>
          <p:cNvCxnSpPr/>
          <p:nvPr/>
        </p:nvCxnSpPr>
        <p:spPr>
          <a:xfrm>
            <a:off x="2599765" y="1139352"/>
            <a:ext cx="6266329" cy="0"/>
          </a:xfrm>
          <a:prstGeom prst="line">
            <a:avLst/>
          </a:prstGeom>
          <a:ln w="28575">
            <a:prstDash val="sysDot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62494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그림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A23AD38C-BB8D-4D4B-BCBB-42D3F6810B95}"/>
              </a:ext>
            </a:extLst>
          </p:cNvPr>
          <p:cNvSpPr/>
          <p:nvPr/>
        </p:nvSpPr>
        <p:spPr>
          <a:xfrm>
            <a:off x="1013884" y="5901267"/>
            <a:ext cx="658283" cy="50588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Clr>
                <a:srgbClr val="000000"/>
              </a:buClr>
              <a:defRPr/>
            </a:pPr>
            <a:endParaRPr lang="ko-KR" altLang="en-US" sz="2400" kern="0"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889604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그림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그림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84400" y="2201334"/>
            <a:ext cx="5494867" cy="1682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그림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2018" y="3769784"/>
            <a:ext cx="3448049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그림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701" y="3092451"/>
            <a:ext cx="3069167" cy="2506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746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그림 10">
            <a:extLst>
              <a:ext uri="{FF2B5EF4-FFF2-40B4-BE49-F238E27FC236}">
                <a16:creationId xmlns:a16="http://schemas.microsoft.com/office/drawing/2014/main" id="{5BC4CF60-F438-44C7-88EB-A13478E89E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6257" y="1"/>
            <a:ext cx="2822784" cy="925691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12" name="그룹 11">
            <a:extLst>
              <a:ext uri="{FF2B5EF4-FFF2-40B4-BE49-F238E27FC236}">
                <a16:creationId xmlns:a16="http://schemas.microsoft.com/office/drawing/2014/main" id="{E92907DB-75D9-ADF2-E6B8-ABC33C7F6BBC}"/>
              </a:ext>
            </a:extLst>
          </p:cNvPr>
          <p:cNvGrpSpPr>
            <a:grpSpLocks/>
          </p:cNvGrpSpPr>
          <p:nvPr/>
        </p:nvGrpSpPr>
        <p:grpSpPr bwMode="auto">
          <a:xfrm>
            <a:off x="59267" y="939800"/>
            <a:ext cx="11863792" cy="1229963"/>
            <a:chOff x="160248" y="358184"/>
            <a:chExt cx="3722832" cy="922006"/>
          </a:xfrm>
        </p:grpSpPr>
        <p:sp>
          <p:nvSpPr>
            <p:cNvPr id="13" name="직사각형 12">
              <a:extLst>
                <a:ext uri="{FF2B5EF4-FFF2-40B4-BE49-F238E27FC236}">
                  <a16:creationId xmlns:a16="http://schemas.microsoft.com/office/drawing/2014/main" id="{D7F5CFE9-8587-4BF2-960A-C3A8DB8F6942}"/>
                </a:ext>
              </a:extLst>
            </p:cNvPr>
            <p:cNvSpPr/>
            <p:nvPr/>
          </p:nvSpPr>
          <p:spPr>
            <a:xfrm>
              <a:off x="440502" y="380398"/>
              <a:ext cx="3442578" cy="89979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2400" b="1" kern="0">
                  <a:latin typeface="+mj-ea"/>
                  <a:ea typeface="+mj-ea"/>
                  <a:cs typeface="Arial"/>
                  <a:sym typeface="Arial"/>
                </a:rPr>
                <a:t>여러분들은 ‘대프리카’라는 말을 들어본 적이 있나요</a:t>
              </a:r>
              <a:r>
                <a:rPr lang="en-US" altLang="ko-KR" sz="2400" b="1" kern="0">
                  <a:latin typeface="+mj-ea"/>
                  <a:ea typeface="+mj-ea"/>
                  <a:cs typeface="Arial"/>
                  <a:sym typeface="Arial"/>
                </a:rPr>
                <a:t>? </a:t>
              </a:r>
              <a:r>
                <a:rPr lang="ko-KR" altLang="en-US" sz="2400" b="1" kern="0">
                  <a:latin typeface="+mj-ea"/>
                  <a:ea typeface="+mj-ea"/>
                  <a:cs typeface="Arial"/>
                  <a:sym typeface="Arial"/>
                </a:rPr>
                <a:t>내가 경험해 본 대구의 무더위를 친구들과 이야기해 봅시다</a:t>
              </a:r>
              <a:r>
                <a:rPr lang="en-US" altLang="ko-KR" sz="2400" b="1" kern="0">
                  <a:latin typeface="+mj-ea"/>
                  <a:ea typeface="+mj-ea"/>
                  <a:cs typeface="Arial"/>
                  <a:sym typeface="Arial"/>
                </a:rPr>
                <a:t>. </a:t>
              </a:r>
              <a:r>
                <a:rPr lang="ko-KR" altLang="en-US" sz="2400" b="1" kern="0">
                  <a:latin typeface="+mj-ea"/>
                  <a:ea typeface="+mj-ea"/>
                  <a:cs typeface="Arial"/>
                  <a:sym typeface="Arial"/>
                </a:rPr>
                <a:t>그런데 대구는 정말 가장 더운 도시가 맞을까요</a:t>
              </a:r>
              <a:r>
                <a:rPr lang="en-US" altLang="ko-KR" sz="2400" b="1" kern="0">
                  <a:latin typeface="+mj-ea"/>
                  <a:ea typeface="+mj-ea"/>
                  <a:cs typeface="Arial"/>
                  <a:sym typeface="Arial"/>
                </a:rPr>
                <a:t>? </a:t>
              </a:r>
              <a:r>
                <a:rPr lang="ko-KR" altLang="en-US" sz="2400" b="1" kern="0">
                  <a:latin typeface="+mj-ea"/>
                  <a:ea typeface="+mj-ea"/>
                  <a:cs typeface="Arial"/>
                  <a:sym typeface="Arial"/>
                </a:rPr>
                <a:t>대구에서 무더위를 피하는 방법은 없을까요</a:t>
              </a:r>
              <a:r>
                <a:rPr lang="en-US" altLang="ko-KR" sz="2400" b="1" kern="0">
                  <a:latin typeface="+mj-ea"/>
                  <a:ea typeface="+mj-ea"/>
                  <a:cs typeface="Arial"/>
                  <a:sym typeface="Arial"/>
                </a:rPr>
                <a:t>?</a:t>
              </a:r>
              <a:endParaRPr lang="en-US" altLang="ko-KR" sz="2400" b="1" kern="0" dirty="0">
                <a:latin typeface="+mj-ea"/>
                <a:ea typeface="+mj-ea"/>
                <a:cs typeface="Arial"/>
                <a:sym typeface="Arial"/>
              </a:endParaRPr>
            </a:p>
          </p:txBody>
        </p:sp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C20D64FD-38F9-4561-A314-238564E4B079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160248" y="358184"/>
              <a:ext cx="248647" cy="437822"/>
            </a:xfrm>
            <a:prstGeom prst="rect">
              <a:avLst/>
            </a:prstGeom>
            <a:effectLst>
              <a:softEdge rad="63500"/>
            </a:effec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361" y="2344869"/>
            <a:ext cx="8215330" cy="439078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_x851838000" descr="EMB000023942ce2">
            <a:extLst>
              <a:ext uri="{FF2B5EF4-FFF2-40B4-BE49-F238E27FC236}">
                <a16:creationId xmlns:a16="http://schemas.microsoft.com/office/drawing/2014/main" id="{E5AD78A7-6536-9A7E-CC2E-A929CCE6B7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721101" y="400051"/>
            <a:ext cx="84624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299" name="_x851839152" descr="EMB000023942ce2">
            <a:extLst>
              <a:ext uri="{FF2B5EF4-FFF2-40B4-BE49-F238E27FC236}">
                <a16:creationId xmlns:a16="http://schemas.microsoft.com/office/drawing/2014/main" id="{2AB6655D-F8E9-61DA-01F2-EBDBA39B01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400051"/>
            <a:ext cx="994833" cy="209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직사각형 4"/>
          <p:cNvSpPr/>
          <p:nvPr/>
        </p:nvSpPr>
        <p:spPr>
          <a:xfrm>
            <a:off x="1026924" y="2061947"/>
            <a:ext cx="111002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/>
            <a:r>
              <a:rPr lang="ko-KR" altLang="en-US" sz="3200" b="1">
                <a:solidFill>
                  <a:prstClr val="black"/>
                </a:solidFill>
                <a:latin typeface="맑은 고딕" panose="020B0503020000020004" pitchFamily="50" charset="-127"/>
              </a:rPr>
              <a:t>대구의 여름철 특징과 변화된 모습을 알 수 있어요</a:t>
            </a:r>
            <a:r>
              <a:rPr lang="en-US" altLang="ko-KR" sz="3200" b="1">
                <a:solidFill>
                  <a:prstClr val="black"/>
                </a:solidFill>
                <a:latin typeface="맑은 고딕" panose="020B0503020000020004" pitchFamily="50" charset="-127"/>
              </a:rPr>
              <a:t>.</a:t>
            </a:r>
            <a:endParaRPr lang="ko-KR" altLang="en-US" sz="3200" b="1" dirty="0">
              <a:solidFill>
                <a:prstClr val="black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6" name="AutoShape 6">
            <a:extLst>
              <a:ext uri="{FF2B5EF4-FFF2-40B4-BE49-F238E27FC236}">
                <a16:creationId xmlns:a16="http://schemas.microsoft.com/office/drawing/2014/main" id="{C00CB06A-C77D-CC98-DFF5-16249E29243A}"/>
              </a:ext>
            </a:extLst>
          </p:cNvPr>
          <p:cNvSpPr>
            <a:spLocks noChangeArrowheads="1"/>
          </p:cNvSpPr>
          <p:nvPr/>
        </p:nvSpPr>
        <p:spPr bwMode="gray">
          <a:xfrm>
            <a:off x="312551" y="264704"/>
            <a:ext cx="673039" cy="670881"/>
          </a:xfrm>
          <a:prstGeom prst="roundRect">
            <a:avLst>
              <a:gd name="adj" fmla="val 11921"/>
            </a:avLst>
          </a:prstGeom>
          <a:solidFill>
            <a:srgbClr val="002060"/>
          </a:solidFill>
          <a:ln w="38100">
            <a:solidFill>
              <a:schemeClr val="accent4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Clr>
                <a:srgbClr val="000000"/>
              </a:buClr>
              <a:defRPr/>
            </a:pPr>
            <a:r>
              <a:rPr lang="en-US" altLang="ko-KR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rPr>
              <a:t>?</a:t>
            </a:r>
            <a:endParaRPr lang="ko-KR" altLang="en-US" sz="4800" kern="0" dirty="0">
              <a:solidFill>
                <a:schemeClr val="accent4"/>
              </a:solidFill>
              <a:latin typeface="HY강M" panose="02030600000101010101" pitchFamily="18" charset="-127"/>
              <a:ea typeface="HY강M" panose="02030600000101010101" pitchFamily="18" charset="-127"/>
              <a:cs typeface="Arial"/>
              <a:sym typeface="Arial"/>
            </a:endParaRPr>
          </a:p>
        </p:txBody>
      </p:sp>
      <p:sp>
        <p:nvSpPr>
          <p:cNvPr id="17" name="Text Box 9">
            <a:extLst>
              <a:ext uri="{FF2B5EF4-FFF2-40B4-BE49-F238E27FC236}">
                <a16:creationId xmlns:a16="http://schemas.microsoft.com/office/drawing/2014/main" id="{47ACF4E7-22C7-4EE9-7C86-23C6855B8CF7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1030562" y="338546"/>
            <a:ext cx="3828309" cy="584432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buClr>
                <a:srgbClr val="000000"/>
              </a:buClr>
              <a:defRPr/>
            </a:pPr>
            <a:r>
              <a:rPr lang="ko-KR" altLang="en-US" sz="3200" b="1" kern="0" dirty="0">
                <a:solidFill>
                  <a:schemeClr val="bg1"/>
                </a:solidFill>
                <a:latin typeface="+mj-ea"/>
                <a:ea typeface="+mj-ea"/>
                <a:cs typeface="Arial"/>
                <a:sym typeface="Arial"/>
              </a:rPr>
              <a:t>이런 것을 공부해요</a:t>
            </a:r>
            <a:endParaRPr lang="en-US" altLang="ko-KR" sz="3200" b="1" kern="0" dirty="0">
              <a:solidFill>
                <a:schemeClr val="bg1"/>
              </a:solidFill>
              <a:latin typeface="+mj-ea"/>
              <a:ea typeface="+mj-ea"/>
              <a:cs typeface="Arial"/>
              <a:sym typeface="Arial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5CB30CA-C096-9EE4-C9B1-306FDF60595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98686" y="2039641"/>
            <a:ext cx="792380" cy="584057"/>
          </a:xfrm>
          <a:prstGeom prst="rect">
            <a:avLst/>
          </a:prstGeom>
          <a:effectLst>
            <a:softEdge rad="63500"/>
          </a:effectLst>
        </p:spPr>
      </p:pic>
      <p:grpSp>
        <p:nvGrpSpPr>
          <p:cNvPr id="11" name="그룹 10"/>
          <p:cNvGrpSpPr/>
          <p:nvPr/>
        </p:nvGrpSpPr>
        <p:grpSpPr>
          <a:xfrm>
            <a:off x="198686" y="3242911"/>
            <a:ext cx="11928530" cy="607081"/>
            <a:chOff x="198686" y="3159787"/>
            <a:chExt cx="11928530" cy="607081"/>
          </a:xfrm>
        </p:grpSpPr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CABEF789-11E7-93F6-6715-A91EFCA26701}"/>
                </a:ext>
              </a:extLst>
            </p:cNvPr>
            <p:cNvSpPr/>
            <p:nvPr/>
          </p:nvSpPr>
          <p:spPr>
            <a:xfrm>
              <a:off x="1026924" y="3182093"/>
              <a:ext cx="111002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/>
              <a:r>
                <a:rPr lang="ko-KR" altLang="en-US" sz="3200" b="1">
                  <a:solidFill>
                    <a:prstClr val="black"/>
                  </a:solidFill>
                  <a:latin typeface="맑은 고딕" panose="020B0503020000020004" pitchFamily="50" charset="-127"/>
                </a:rPr>
                <a:t>그린시티 대구의 모습에 대해 설명할 수 있어요</a:t>
              </a:r>
              <a:r>
                <a:rPr lang="en-US" altLang="ko-KR" sz="3200" b="1">
                  <a:solidFill>
                    <a:prstClr val="black"/>
                  </a:solidFill>
                  <a:latin typeface="맑은 고딕" panose="020B0503020000020004" pitchFamily="50" charset="-127"/>
                </a:rPr>
                <a:t>.</a:t>
              </a:r>
              <a:endPara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7" name="그림 6">
              <a:extLst>
                <a:ext uri="{FF2B5EF4-FFF2-40B4-BE49-F238E27FC236}">
                  <a16:creationId xmlns:a16="http://schemas.microsoft.com/office/drawing/2014/main" id="{D2D130C8-8F1F-2270-49AA-3A44C3AA3CF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98686" y="3159787"/>
              <a:ext cx="792380" cy="584057"/>
            </a:xfrm>
            <a:prstGeom prst="rect">
              <a:avLst/>
            </a:prstGeom>
            <a:effectLst>
              <a:softEdge rad="63500"/>
            </a:effectLst>
          </p:spPr>
        </p:pic>
      </p:grpSp>
      <p:grpSp>
        <p:nvGrpSpPr>
          <p:cNvPr id="10" name="그룹 9"/>
          <p:cNvGrpSpPr/>
          <p:nvPr/>
        </p:nvGrpSpPr>
        <p:grpSpPr>
          <a:xfrm>
            <a:off x="198686" y="4806404"/>
            <a:ext cx="11928530" cy="607081"/>
            <a:chOff x="198686" y="4279933"/>
            <a:chExt cx="11928530" cy="607081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A402B1CD-9345-044E-0F68-EE6733D54206}"/>
                </a:ext>
              </a:extLst>
            </p:cNvPr>
            <p:cNvSpPr/>
            <p:nvPr/>
          </p:nvSpPr>
          <p:spPr>
            <a:xfrm>
              <a:off x="1026924" y="4302239"/>
              <a:ext cx="1110029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fontAlgn="base"/>
              <a:r>
                <a:rPr lang="ko-KR" altLang="en-US" sz="3200" b="1">
                  <a:solidFill>
                    <a:prstClr val="black"/>
                  </a:solidFill>
                  <a:latin typeface="맑은 고딕" panose="020B0503020000020004" pitchFamily="50" charset="-127"/>
                </a:rPr>
                <a:t>울릉도와 독도의 자연과 역사에 대해 알 수 있어요</a:t>
              </a:r>
              <a:r>
                <a:rPr lang="en-US" altLang="ko-KR" sz="3200" b="1">
                  <a:solidFill>
                    <a:prstClr val="black"/>
                  </a:solidFill>
                  <a:latin typeface="맑은 고딕" panose="020B0503020000020004" pitchFamily="50" charset="-127"/>
                </a:rPr>
                <a:t>.</a:t>
              </a:r>
              <a:endParaRPr lang="ko-KR" altLang="en-US" sz="3200" b="1" dirty="0">
                <a:solidFill>
                  <a:prstClr val="black"/>
                </a:solidFill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B9862423-E1E6-C48D-B2AF-F36C6B86C1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198686" y="4279933"/>
              <a:ext cx="792380" cy="584057"/>
            </a:xfrm>
            <a:prstGeom prst="rect">
              <a:avLst/>
            </a:prstGeom>
            <a:effectLst>
              <a:softEdge rad="63500"/>
            </a:effectLst>
          </p:spPr>
        </p:pic>
      </p:grpSp>
    </p:spTree>
    <p:extLst>
      <p:ext uri="{BB962C8B-B14F-4D97-AF65-F5344CB8AC3E}">
        <p14:creationId xmlns:p14="http://schemas.microsoft.com/office/powerpoint/2010/main" val="304396291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그린시티 대구의 어제와 오늘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98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178~179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5441" y="1337310"/>
            <a:ext cx="7991795" cy="5227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917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그린시티 대구의 어제와 오늘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31547" y="2712085"/>
              <a:ext cx="8146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180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159"/>
          <a:stretch/>
        </p:blipFill>
        <p:spPr>
          <a:xfrm>
            <a:off x="3765124" y="1365020"/>
            <a:ext cx="3974949" cy="5227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37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그린시티 대구의 어제와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오늘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558449"/>
            <a:chOff x="666752" y="1183218"/>
            <a:chExt cx="8628286" cy="55844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54585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 분지가 만들어진 과정을 정리해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3014" y="2448144"/>
            <a:ext cx="9488950" cy="387862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1256143" y="3114658"/>
            <a:ext cx="2550748" cy="30008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대구가 속한 경상도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땅은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저지대였는데 이곳을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흐르던 물줄기는 잘게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부서진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암석들과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함께 호수로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흘러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들어가 쌓이고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굳어지며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퇴적암이 되었다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b="1" kern="0" smtClea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4783679" y="3114658"/>
            <a:ext cx="2550748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대구에선 몇 번의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화산활동이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있었는데 이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과정에서 화산암 지질인 대구 북부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남</a:t>
            </a:r>
          </a:p>
          <a:p>
            <a:pPr marL="152400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부의 산지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지형이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형성되었다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b="1" kern="0" smtClea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8229785" y="3114658"/>
            <a:ext cx="255074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퇴적암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지역은 하천에 의한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지속적인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침식작용으로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평평한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땅이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되었다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b="1" kern="0" smtClea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55946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그린시티 대구의 어제와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오늘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617477"/>
            <a:chOff x="666752" y="1183218"/>
            <a:chExt cx="8628286" cy="617477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6174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분지 지형이 가진 좋은 점을 정리해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">
            <a:extLst>
              <a:ext uri="{FF2B5EF4-FFF2-40B4-BE49-F238E27FC236}">
                <a16:creationId xmlns:a16="http://schemas.microsoft.com/office/drawing/2014/main" id="{F160271B-66D2-EE04-3D48-EAD34F1E0D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1172820" y="2536708"/>
            <a:ext cx="9662706" cy="316050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1514927" y="3020249"/>
            <a:ext cx="8580795" cy="868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산지로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둘러싸여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외적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방어에 유리했고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다른 지역과 비교해 태풍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홍수 피해가 덜</a:t>
            </a:r>
          </a:p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했다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235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그린시티 대구의 어제와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오늘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617477"/>
            <a:chOff x="666752" y="1183218"/>
            <a:chExt cx="8628286" cy="617477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6174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분지 지형이 가진 나쁜 점을 정리해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">
            <a:extLst>
              <a:ext uri="{FF2B5EF4-FFF2-40B4-BE49-F238E27FC236}">
                <a16:creationId xmlns:a16="http://schemas.microsoft.com/office/drawing/2014/main" id="{F160271B-66D2-EE04-3D48-EAD34F1E0D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1172820" y="2536708"/>
            <a:ext cx="9662706" cy="316050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1514927" y="3020249"/>
            <a:ext cx="8580795" cy="868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대구처럼 산으로 둘러싸여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있는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분지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지역에서는 여름에 더운 공기가 산에 막혀 잘 빠져나가지 못한다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또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다른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지역보다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강수량이 적은 편이다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121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그린시티 대구의 어제와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오늘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1070999"/>
            <a:chOff x="666752" y="1183218"/>
            <a:chExt cx="8628286" cy="107099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1070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대구가 여름에 더운 이유를 내 고장 대구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178~179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쪽에서 찾아 정리해 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">
            <a:extLst>
              <a:ext uri="{FF2B5EF4-FFF2-40B4-BE49-F238E27FC236}">
                <a16:creationId xmlns:a16="http://schemas.microsoft.com/office/drawing/2014/main" id="{F160271B-66D2-EE04-3D48-EAD34F1E0D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1172820" y="2795326"/>
            <a:ext cx="9662706" cy="316050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1468274" y="3307876"/>
            <a:ext cx="8580795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대구처럼 산으로 둘러싸여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있는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분지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지역에서는 여름에 더운 공기가 산에 막혀 잘 빠져나가지 못한다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또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인구가 밀집되어 있고 건물이 많은 지역에서 다른 지역보다 온도가 높게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나타나는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열섬현상도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대구의 더위를 심화하는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데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한몫했다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910091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그린시티 대구의 어제와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오늘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1596143"/>
            <a:chOff x="666752" y="1183218"/>
            <a:chExt cx="8628286" cy="1596143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15961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무더위로 생활하는데 어려움이 있었던 대구 사람들은 문제 해결을 위해 변화를 시도 하였습니다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 고장 대구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180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쪽을 읽고 대구의 도시 숲 가꾸기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비전을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정리해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">
            <a:extLst>
              <a:ext uri="{FF2B5EF4-FFF2-40B4-BE49-F238E27FC236}">
                <a16:creationId xmlns:a16="http://schemas.microsoft.com/office/drawing/2014/main" id="{F160271B-66D2-EE04-3D48-EAD34F1E0D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3834880" y="3406180"/>
            <a:ext cx="7843313" cy="256541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2" name="모서리가 둥근 직사각형 1"/>
          <p:cNvSpPr/>
          <p:nvPr/>
        </p:nvSpPr>
        <p:spPr>
          <a:xfrm>
            <a:off x="1373014" y="3918857"/>
            <a:ext cx="2107304" cy="1586204"/>
          </a:xfrm>
          <a:prstGeom prst="roundRect">
            <a:avLst/>
          </a:prstGeom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33" b="1" kern="0">
                <a:solidFill>
                  <a:schemeClr val="tx1"/>
                </a:solidFill>
                <a:latin typeface="맑은 고딕" panose="020B0503020000020004" pitchFamily="50" charset="-127"/>
                <a:cs typeface="Arial Unicode MS" panose="020B0604020202020204" pitchFamily="50" charset="-127"/>
              </a:rPr>
              <a:t>비전</a:t>
            </a:r>
            <a:endParaRPr lang="en-US" altLang="ko-KR" sz="2133" b="1" kern="0">
              <a:solidFill>
                <a:schemeClr val="tx1"/>
              </a:solidFill>
              <a:latin typeface="맑은 고딕" panose="020B0503020000020004" pitchFamily="50" charset="-127"/>
              <a:cs typeface="Arial Unicode MS" panose="020B0604020202020204" pitchFamily="50" charset="-127"/>
            </a:endParaRPr>
          </a:p>
          <a:p>
            <a:pPr algn="ctr"/>
            <a:r>
              <a:rPr lang="en-US" altLang="ko-KR" sz="2133" b="1" kern="0">
                <a:solidFill>
                  <a:schemeClr val="tx1"/>
                </a:solidFill>
                <a:latin typeface="맑은 고딕" panose="020B0503020000020004" pitchFamily="50" charset="-127"/>
                <a:cs typeface="Arial Unicode MS" panose="020B0604020202020204" pitchFamily="50" charset="-127"/>
              </a:rPr>
              <a:t>(1996)</a:t>
            </a:r>
            <a:endParaRPr lang="ko-KR" altLang="en-US" sz="2133" b="1" kern="0">
              <a:solidFill>
                <a:schemeClr val="tx1"/>
              </a:solidFill>
              <a:latin typeface="맑은 고딕" panose="020B05030200000200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4068147" y="3687333"/>
            <a:ext cx="7219962" cy="507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대구를 세계적인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숲의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도시로 만들자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!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34798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그린시티 대구의 어제와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오늘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1596143"/>
            <a:chOff x="666752" y="1183218"/>
            <a:chExt cx="8628286" cy="1596143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15961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무더위로 생활하는데 어려움이 있었던 대구 사람들은 문제 해결을 위해 변화를 시도 하였습니다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 고장 대구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180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쪽을 읽고 대구의 도시 숲 가꾸기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비전을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정리해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">
            <a:extLst>
              <a:ext uri="{FF2B5EF4-FFF2-40B4-BE49-F238E27FC236}">
                <a16:creationId xmlns:a16="http://schemas.microsoft.com/office/drawing/2014/main" id="{F160271B-66D2-EE04-3D48-EAD34F1E0D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3834880" y="3406180"/>
            <a:ext cx="7843313" cy="256541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2" name="모서리가 둥근 직사각형 1"/>
          <p:cNvSpPr/>
          <p:nvPr/>
        </p:nvSpPr>
        <p:spPr>
          <a:xfrm>
            <a:off x="1373014" y="3918857"/>
            <a:ext cx="2107304" cy="158620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33" b="1" kern="0" smtClean="0">
                <a:solidFill>
                  <a:schemeClr val="tx1"/>
                </a:solidFill>
                <a:latin typeface="맑은 고딕" panose="020B0503020000020004" pitchFamily="50" charset="-127"/>
                <a:cs typeface="Arial Unicode MS" panose="020B0604020202020204" pitchFamily="50" charset="-127"/>
              </a:rPr>
              <a:t>과정</a:t>
            </a:r>
            <a:endParaRPr lang="en-US" altLang="ko-KR" sz="2133" b="1" kern="0" smtClean="0">
              <a:solidFill>
                <a:schemeClr val="tx1"/>
              </a:solidFill>
              <a:latin typeface="맑은 고딕" panose="020B0503020000020004" pitchFamily="50" charset="-127"/>
              <a:cs typeface="Arial Unicode MS" panose="020B0604020202020204" pitchFamily="50" charset="-127"/>
            </a:endParaRPr>
          </a:p>
          <a:p>
            <a:pPr algn="ctr"/>
            <a:r>
              <a:rPr lang="en-US" altLang="ko-KR" sz="2133" b="1" kern="0" smtClean="0">
                <a:solidFill>
                  <a:schemeClr val="tx1"/>
                </a:solidFill>
                <a:latin typeface="맑은 고딕" panose="020B0503020000020004" pitchFamily="50" charset="-127"/>
                <a:cs typeface="Arial Unicode MS" panose="020B0604020202020204" pitchFamily="50" charset="-127"/>
              </a:rPr>
              <a:t>(1996~2021)</a:t>
            </a:r>
            <a:endParaRPr lang="en-US" altLang="ko-KR" sz="2133" b="1" kern="0">
              <a:solidFill>
                <a:schemeClr val="tx1"/>
              </a:solidFill>
              <a:latin typeface="맑은 고딕" panose="020B05030200000200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4068147" y="3687333"/>
            <a:ext cx="7219962" cy="16994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1996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년부터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2021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년까지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총 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차에 걸친 ‘푸른 대구 가꾸기’ 사업을 추진하며 모두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4,725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만 그루의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나무를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심었다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 1996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이래 계속하여 가로수를 심고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공원 등 녹지공간을 많이 만들고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옥상에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정원을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만드는 사업도 추진되었다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061801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dirty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1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그린시티 대구의 어제와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오늘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1596143"/>
            <a:chOff x="666752" y="1183218"/>
            <a:chExt cx="8628286" cy="1596143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15961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무더위로 생활하는데 어려움이 있었던 대구 사람들은 문제 해결을 위해 변화를 시도 하였습니다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 고장 대구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180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쪽을 읽고 대구의 도시 숲 가꾸기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비전을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정리해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1">
            <a:extLst>
              <a:ext uri="{FF2B5EF4-FFF2-40B4-BE49-F238E27FC236}">
                <a16:creationId xmlns:a16="http://schemas.microsoft.com/office/drawing/2014/main" id="{F160271B-66D2-EE04-3D48-EAD34F1E0D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3834880" y="3406180"/>
            <a:ext cx="7843313" cy="256541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2" name="모서리가 둥근 직사각형 1"/>
          <p:cNvSpPr/>
          <p:nvPr/>
        </p:nvSpPr>
        <p:spPr>
          <a:xfrm>
            <a:off x="1373014" y="3918857"/>
            <a:ext cx="2107304" cy="158620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33" b="1" kern="0" smtClean="0">
                <a:solidFill>
                  <a:schemeClr val="tx1"/>
                </a:solidFill>
                <a:latin typeface="맑은 고딕" panose="020B0503020000020004" pitchFamily="50" charset="-127"/>
                <a:cs typeface="Arial Unicode MS" panose="020B0604020202020204" pitchFamily="50" charset="-127"/>
              </a:rPr>
              <a:t>결과</a:t>
            </a:r>
            <a:endParaRPr lang="en-US" altLang="ko-KR" sz="2133" b="1" kern="0" smtClean="0">
              <a:solidFill>
                <a:schemeClr val="tx1"/>
              </a:solidFill>
              <a:latin typeface="맑은 고딕" panose="020B0503020000020004" pitchFamily="50" charset="-127"/>
              <a:cs typeface="Arial Unicode MS" panose="020B0604020202020204" pitchFamily="50" charset="-127"/>
            </a:endParaRPr>
          </a:p>
          <a:p>
            <a:pPr algn="ctr"/>
            <a:r>
              <a:rPr lang="en-US" altLang="ko-KR" sz="2133" b="1" kern="0" smtClean="0">
                <a:solidFill>
                  <a:schemeClr val="tx1"/>
                </a:solidFill>
                <a:latin typeface="맑은 고딕" panose="020B0503020000020004" pitchFamily="50" charset="-127"/>
                <a:cs typeface="Arial Unicode MS" panose="020B0604020202020204" pitchFamily="50" charset="-127"/>
              </a:rPr>
              <a:t>(2020~2021)</a:t>
            </a:r>
            <a:endParaRPr lang="en-US" altLang="ko-KR" sz="2133" b="1" kern="0">
              <a:solidFill>
                <a:schemeClr val="tx1"/>
              </a:solidFill>
              <a:latin typeface="맑은 고딕" panose="020B05030200000200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4068146" y="3603973"/>
            <a:ext cx="7219962" cy="21698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2020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기준 대구시의 가로수는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22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만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7,000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그루로 대도시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중 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3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위를 차지했다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또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2021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7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 통계에 의하면 대구광역시의 녹지율은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도시지역과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녹지지역을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합해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77.34%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로 전국 평균인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70.8%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보다 높다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 2021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 말 통계에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의하면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대구시에는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806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개소의 도시공원이 있으며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1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인당 도시공원 면적도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6.49㎡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나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된다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0477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31547" y="2712085"/>
              <a:ext cx="8146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181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12" r="-203"/>
          <a:stretch/>
        </p:blipFill>
        <p:spPr>
          <a:xfrm>
            <a:off x="4086809" y="1457876"/>
            <a:ext cx="4002832" cy="5227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544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98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182~183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45" y="1337310"/>
            <a:ext cx="7962187" cy="5227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1350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98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184~185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45" y="1343685"/>
            <a:ext cx="7962187" cy="5214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63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831547" y="2712085"/>
              <a:ext cx="81464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188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6809" y="1463659"/>
            <a:ext cx="4002832" cy="521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4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1070999"/>
            <a:chOff x="666752" y="1183218"/>
            <a:chExt cx="8628286" cy="107099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1070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대구에는 아름다운 가로수길이 많습니다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 고장 대구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181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쪽을 읽어보고 유명한 가로수길을 찾아 정리해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" name="Picture 1">
            <a:extLst>
              <a:ext uri="{FF2B5EF4-FFF2-40B4-BE49-F238E27FC236}">
                <a16:creationId xmlns:a16="http://schemas.microsoft.com/office/drawing/2014/main" id="{F160271B-66D2-EE04-3D48-EAD34F1E0D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1373014" y="2785995"/>
            <a:ext cx="9662706" cy="3160504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1623525" y="3162189"/>
            <a:ext cx="899471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국채보상운동기념공원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가로수길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수성구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상동길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달서구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월곡로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봉무공원으로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들어가는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길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동대구로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428300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639038" cy="1070999"/>
            <a:chOff x="666752" y="1183218"/>
            <a:chExt cx="8628286" cy="107099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041166" cy="1070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대구의 가로수길 중 내가 가보고 싶은 곳을 골라 디지털영상지도를 활용하여 ‘사이버 투어’를 해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1624868" y="2874901"/>
            <a:ext cx="8862740" cy="27728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indent="-152400" fontAlgn="base">
              <a:lnSpc>
                <a:spcPct val="20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① 인터넷 검색창에 대구지도포털 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3D </a:t>
            </a: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지도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네이버 지도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구글 지도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카카오맵 등 디지털영상지도를 검색하여 접속하기 </a:t>
            </a:r>
          </a:p>
          <a:p>
            <a:pPr marL="152400" indent="-152400" fontAlgn="base">
              <a:lnSpc>
                <a:spcPct val="20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② 내가 가보고 싶은 곳을 디지털영상지도의 검색창에 입력하기</a:t>
            </a:r>
          </a:p>
          <a:p>
            <a:pPr marL="152400" indent="-152400" fontAlgn="base">
              <a:lnSpc>
                <a:spcPct val="20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③ 네이버 지도의 거리뷰 기능을 활용하여 길과 골목의 모습 살펴보기</a:t>
            </a:r>
          </a:p>
          <a:p>
            <a:pPr marL="152400" indent="-152400" fontAlgn="base">
              <a:lnSpc>
                <a:spcPct val="20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* 구글 지도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스트리트뷰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카카오맵</a:t>
            </a: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: </a:t>
            </a: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로드뷰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47519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202431" cy="1142620"/>
            <a:chOff x="666752" y="1183218"/>
            <a:chExt cx="8274197" cy="1142620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7687077" cy="11426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대구의 가로수길 중 내가 가보고 싶은 곳을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디지털영상지도를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활용하여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살펴봅시다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7413" y="2698332"/>
            <a:ext cx="8309688" cy="3726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11176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202431" cy="1596143"/>
            <a:chOff x="666752" y="1183218"/>
            <a:chExt cx="8274197" cy="1596143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7687077" cy="15961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대구의 중심지에 위치한 공원들은 시민들에게 쉼터를 제공하는 대구의 자랑입니다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 고장 대구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182~183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쪽을 읽어보고 지도에서 공원을 찾아 공원의 이름과 공원이 가진 특징을 정리해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12"/>
          <a:stretch/>
        </p:blipFill>
        <p:spPr>
          <a:xfrm>
            <a:off x="1996751" y="3252869"/>
            <a:ext cx="858415" cy="3485457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992" b="44984"/>
          <a:stretch/>
        </p:blipFill>
        <p:spPr>
          <a:xfrm>
            <a:off x="3122270" y="3206420"/>
            <a:ext cx="5713819" cy="3532741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4096138" y="4643145"/>
            <a:ext cx="2808516" cy="13388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달성공원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오랜 시간 대구의 도시 숲 역할을 해준 고마운 곳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2257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202431" cy="1596143"/>
            <a:chOff x="666752" y="1183218"/>
            <a:chExt cx="8274197" cy="1596143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7687077" cy="15961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대구의 중심지에 위치한 공원들은 시민들에게 쉼터를 제공하는 대구의 자랑입니다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 고장 대구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182~183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쪽을 읽어보고 지도에서 공원을 찾아 공원의 이름과 공원이 가진 특징을 정리해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12"/>
          <a:stretch/>
        </p:blipFill>
        <p:spPr>
          <a:xfrm>
            <a:off x="1996751" y="3252869"/>
            <a:ext cx="858415" cy="348545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810" r="49527"/>
          <a:stretch/>
        </p:blipFill>
        <p:spPr>
          <a:xfrm>
            <a:off x="3090579" y="3252868"/>
            <a:ext cx="7549695" cy="348545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6736701" y="4484524"/>
            <a:ext cx="2808516" cy="21149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두류공원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1977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년부터 개발된 오랜 역사를 갖고 있다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두류산과 금봉</a:t>
            </a:r>
          </a:p>
          <a:p>
            <a:pPr marL="152400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산 두 개의 산을 중심으로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만들어진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공원이다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06628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202431" cy="1596143"/>
            <a:chOff x="666752" y="1183218"/>
            <a:chExt cx="8274197" cy="1596143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7687077" cy="15961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대구의 중심지에 위치한 공원들은 시민들에게 쉼터를 제공하는 대구의 자랑입니다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 고장 대구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182~183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쪽을 읽어보고 지도에서 공원을 찾아 공원의 이름과 공원이 가진 특징을 정리해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3" name="그림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712"/>
          <a:stretch/>
        </p:blipFill>
        <p:spPr>
          <a:xfrm>
            <a:off x="1996751" y="3252869"/>
            <a:ext cx="858415" cy="3485457"/>
          </a:xfrm>
          <a:prstGeom prst="rect">
            <a:avLst/>
          </a:prstGeom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94" t="22558" r="15578" b="27714"/>
          <a:stretch/>
        </p:blipFill>
        <p:spPr>
          <a:xfrm>
            <a:off x="2995127" y="3252868"/>
            <a:ext cx="4655975" cy="3506119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4133460" y="4335235"/>
            <a:ext cx="2892492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국채보상운동기념공원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42,509㎡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의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큰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공원으로 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4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만 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2000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여 그루의 나무가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있는 </a:t>
            </a: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도심공원이다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.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22122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2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대구에는 사람 곁에 자연이 산다</a:t>
              </a:r>
              <a:r>
                <a:rPr lang="en-US" altLang="ko-KR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!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202431" cy="1070999"/>
            <a:chOff x="666752" y="1183218"/>
            <a:chExt cx="8274197" cy="107099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7687077" cy="1070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대구에는 가로수나 공원뿐 아니라 아름다운 숲길도 많습니다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대구광역시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누리집에서 둘레길 코스를 살펴봅시다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101" name="_x358281312" descr="EMB00008cec405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6607" y="3259445"/>
            <a:ext cx="1782107" cy="2034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_x358282032" descr="EMB00008cec405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1983" y="3259445"/>
            <a:ext cx="2034074" cy="2034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7456502" y="3765047"/>
            <a:ext cx="361893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indent="-152400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대구광역시 누리집 둘레길 안내</a:t>
            </a:r>
          </a:p>
          <a:p>
            <a:pPr marL="152400" indent="-152400" fontAlgn="base">
              <a:lnSpc>
                <a:spcPct val="150000"/>
              </a:lnSpc>
            </a:pP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https://buly.kr/31Rxvi9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555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동해의 보물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울릉도와 독도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98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190~191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245" y="1345770"/>
            <a:ext cx="7962187" cy="521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216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동해의 보물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울릉도와 독도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98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192~193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6" y="1345770"/>
            <a:ext cx="7952464" cy="521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122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8E2FF-42BE-1055-FA6B-0C502D9FC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402C776A-0382-F660-EB9D-7ABA9E628AB6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E3830413-96F7-D3D9-3CF4-D65F093019DE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20D8588-029F-554B-4286-CD3E843EB2D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90CF90AA-2912-0847-D7EA-8DDFA67A209B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F3002D4A-1E9C-B9C2-D342-50906DD2E7D4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동해의 보물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울릉도와 독도</a:t>
              </a:r>
              <a:endParaRPr lang="en-US" altLang="ko-KR" sz="3200" b="1" kern="0" dirty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28" name="그룹 27"/>
          <p:cNvGrpSpPr/>
          <p:nvPr/>
        </p:nvGrpSpPr>
        <p:grpSpPr>
          <a:xfrm>
            <a:off x="41785" y="2154424"/>
            <a:ext cx="2379879" cy="2907290"/>
            <a:chOff x="41785" y="2154424"/>
            <a:chExt cx="2379879" cy="2907290"/>
          </a:xfrm>
        </p:grpSpPr>
        <p:grpSp>
          <p:nvGrpSpPr>
            <p:cNvPr id="7" name="그룹 6"/>
            <p:cNvGrpSpPr/>
            <p:nvPr/>
          </p:nvGrpSpPr>
          <p:grpSpPr>
            <a:xfrm>
              <a:off x="460759" y="3081417"/>
              <a:ext cx="1541929" cy="1980297"/>
              <a:chOff x="376518" y="1640541"/>
              <a:chExt cx="1541929" cy="2026024"/>
            </a:xfrm>
          </p:grpSpPr>
          <p:sp>
            <p:nvSpPr>
              <p:cNvPr id="6" name="모서리가 둥근 직사각형 5"/>
              <p:cNvSpPr/>
              <p:nvPr/>
            </p:nvSpPr>
            <p:spPr>
              <a:xfrm>
                <a:off x="376518" y="1640541"/>
                <a:ext cx="1541929" cy="2026024"/>
              </a:xfrm>
              <a:prstGeom prst="round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pic>
            <p:nvPicPr>
              <p:cNvPr id="3" name="그림 2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488327" y="1796141"/>
                <a:ext cx="1318309" cy="1714824"/>
              </a:xfrm>
              <a:prstGeom prst="rect">
                <a:avLst/>
              </a:prstGeom>
            </p:spPr>
          </p:pic>
        </p:grpSp>
        <p:sp>
          <p:nvSpPr>
            <p:cNvPr id="8" name="위로 구부러진 리본 7"/>
            <p:cNvSpPr/>
            <p:nvPr/>
          </p:nvSpPr>
          <p:spPr>
            <a:xfrm>
              <a:off x="41785" y="2154424"/>
              <a:ext cx="2379879" cy="645459"/>
            </a:xfrm>
            <a:prstGeom prst="ellipseRibbon2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b="1" dirty="0" smtClean="0"/>
                <a:t>읽어봐요</a:t>
              </a:r>
              <a:endParaRPr lang="ko-KR" altLang="en-US" b="1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35980" y="2712085"/>
              <a:ext cx="1380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192~193</a:t>
              </a:r>
              <a:r>
                <a:rPr lang="ko-KR" altLang="en-US" b="1" smtClean="0"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쪽</a:t>
              </a:r>
              <a:endParaRPr lang="ko-KR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5106" y="1345770"/>
            <a:ext cx="7952464" cy="5210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786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동해의 보물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울릉도와 독도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314494" cy="1596143"/>
            <a:chOff x="666752" y="1183218"/>
            <a:chExt cx="8365080" cy="1596143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7777960" cy="15961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울릉도는 옛날부터 ‘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3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무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5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다의 섬’이라 불렸습니다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 고장 대구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190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쪽에서 세 가지 없는 것과 다섯 가지 많은 것을 찾아 정리해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Picture 1">
            <a:extLst>
              <a:ext uri="{FF2B5EF4-FFF2-40B4-BE49-F238E27FC236}">
                <a16:creationId xmlns:a16="http://schemas.microsoft.com/office/drawing/2014/main" id="{F160271B-66D2-EE04-3D48-EAD34F1E0D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3788226" y="3102680"/>
            <a:ext cx="7072607" cy="163235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3" name="모서리가 둥근 직사각형 12"/>
          <p:cNvSpPr/>
          <p:nvPr/>
        </p:nvSpPr>
        <p:spPr>
          <a:xfrm>
            <a:off x="1456989" y="3461656"/>
            <a:ext cx="2107304" cy="914400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33" b="1" kern="0" smtClean="0">
                <a:solidFill>
                  <a:schemeClr val="tx1"/>
                </a:solidFill>
                <a:latin typeface="맑은 고딕" panose="020B0503020000020004" pitchFamily="50" charset="-127"/>
                <a:cs typeface="Arial Unicode MS" panose="020B0604020202020204" pitchFamily="50" charset="-127"/>
              </a:rPr>
              <a:t>세 가지 </a:t>
            </a:r>
            <a:endParaRPr lang="en-US" altLang="ko-KR" sz="2133" b="1" kern="0" smtClean="0">
              <a:solidFill>
                <a:schemeClr val="tx1"/>
              </a:solidFill>
              <a:latin typeface="맑은 고딕" panose="020B0503020000020004" pitchFamily="50" charset="-127"/>
              <a:cs typeface="Arial Unicode MS" panose="020B0604020202020204" pitchFamily="50" charset="-127"/>
            </a:endParaRPr>
          </a:p>
          <a:p>
            <a:pPr algn="ctr"/>
            <a:r>
              <a:rPr lang="ko-KR" altLang="en-US" sz="2133" b="1" kern="0" smtClean="0">
                <a:solidFill>
                  <a:schemeClr val="tx1"/>
                </a:solidFill>
                <a:latin typeface="맑은 고딕" panose="020B0503020000020004" pitchFamily="50" charset="-127"/>
                <a:cs typeface="Arial Unicode MS" panose="020B0604020202020204" pitchFamily="50" charset="-127"/>
              </a:rPr>
              <a:t>없는 것</a:t>
            </a:r>
            <a:endParaRPr lang="en-US" altLang="ko-KR" sz="2133" b="1" kern="0" smtClean="0">
              <a:solidFill>
                <a:schemeClr val="tx1"/>
              </a:solidFill>
              <a:latin typeface="맑은 고딕" panose="020B0503020000020004" pitchFamily="50" charset="-127"/>
              <a:cs typeface="Arial Unicode MS" panose="020B0604020202020204" pitchFamily="50" charset="-127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1456989" y="5162938"/>
            <a:ext cx="2107304" cy="9144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 w="762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133" b="1" kern="0" smtClean="0">
                <a:solidFill>
                  <a:schemeClr val="tx1"/>
                </a:solidFill>
                <a:latin typeface="맑은 고딕" panose="020B0503020000020004" pitchFamily="50" charset="-127"/>
                <a:cs typeface="Arial Unicode MS" panose="020B0604020202020204" pitchFamily="50" charset="-127"/>
              </a:rPr>
              <a:t>다섯 가지 </a:t>
            </a:r>
            <a:endParaRPr lang="en-US" altLang="ko-KR" sz="2133" b="1" kern="0" smtClean="0">
              <a:solidFill>
                <a:schemeClr val="tx1"/>
              </a:solidFill>
              <a:latin typeface="맑은 고딕" panose="020B0503020000020004" pitchFamily="50" charset="-127"/>
              <a:cs typeface="Arial Unicode MS" panose="020B0604020202020204" pitchFamily="50" charset="-127"/>
            </a:endParaRPr>
          </a:p>
          <a:p>
            <a:pPr algn="ctr"/>
            <a:r>
              <a:rPr lang="ko-KR" altLang="en-US" sz="2133" b="1" kern="0" smtClean="0">
                <a:solidFill>
                  <a:schemeClr val="tx1"/>
                </a:solidFill>
                <a:latin typeface="맑은 고딕" panose="020B0503020000020004" pitchFamily="50" charset="-127"/>
                <a:cs typeface="Arial Unicode MS" panose="020B0604020202020204" pitchFamily="50" charset="-127"/>
              </a:rPr>
              <a:t>많은 것</a:t>
            </a:r>
            <a:endParaRPr lang="en-US" altLang="ko-KR" sz="2133" b="1" kern="0" smtClean="0">
              <a:solidFill>
                <a:schemeClr val="tx1"/>
              </a:solidFill>
              <a:latin typeface="맑은 고딕" panose="020B0503020000020004" pitchFamily="50" charset="-127"/>
              <a:cs typeface="Arial Unicode MS" panose="020B0604020202020204" pitchFamily="50" charset="-127"/>
            </a:endParaRPr>
          </a:p>
        </p:txBody>
      </p:sp>
      <p:pic>
        <p:nvPicPr>
          <p:cNvPr id="15" name="Picture 1">
            <a:extLst>
              <a:ext uri="{FF2B5EF4-FFF2-40B4-BE49-F238E27FC236}">
                <a16:creationId xmlns:a16="http://schemas.microsoft.com/office/drawing/2014/main" id="{F160271B-66D2-EE04-3D48-EAD34F1E0D3C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3262" b="2322"/>
          <a:stretch>
            <a:fillRect/>
          </a:stretch>
        </p:blipFill>
        <p:spPr bwMode="auto">
          <a:xfrm>
            <a:off x="3788226" y="4803962"/>
            <a:ext cx="7072607" cy="1632351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3956180" y="3395650"/>
            <a:ext cx="6074228" cy="452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도둑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공해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뱀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3956180" y="5087601"/>
            <a:ext cx="6074228" cy="4529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fontAlgn="base">
              <a:lnSpc>
                <a:spcPct val="150000"/>
              </a:lnSpc>
            </a:pPr>
            <a:r>
              <a:rPr lang="ko-KR" altLang="en-US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예</a:t>
            </a:r>
            <a:r>
              <a:rPr lang="en-US" altLang="ko-KR" b="1" kern="0" smtClea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)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 물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미인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돌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바람</a:t>
            </a:r>
            <a:r>
              <a: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, </a:t>
            </a:r>
            <a:r>
              <a:rPr lang="ko-KR" altLang="en-US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향나무</a:t>
            </a:r>
            <a:endParaRPr lang="en-US" altLang="ko-KR" b="1" kern="0">
              <a:solidFill>
                <a:srgbClr val="0070C0"/>
              </a:solidFill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60742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동해의 보물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울릉도와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독도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3E2027C0-83A5-6FA6-C769-F297D80C0ED7}"/>
              </a:ext>
            </a:extLst>
          </p:cNvPr>
          <p:cNvGrpSpPr/>
          <p:nvPr/>
        </p:nvGrpSpPr>
        <p:grpSpPr>
          <a:xfrm>
            <a:off x="649070" y="3562033"/>
            <a:ext cx="8320278" cy="556978"/>
            <a:chOff x="699735" y="1183218"/>
            <a:chExt cx="8320278" cy="556978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6D2B340B-0F50-42CC-D5F3-12BA979A0114}"/>
                </a:ext>
              </a:extLst>
            </p:cNvPr>
            <p:cNvSpPr/>
            <p:nvPr/>
          </p:nvSpPr>
          <p:spPr bwMode="auto">
            <a:xfrm>
              <a:off x="1535585" y="1183218"/>
              <a:ext cx="7484428" cy="5452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mtClean="0">
                  <a:cs typeface="Arial"/>
                  <a:sym typeface="Arial"/>
                </a:rPr>
                <a:t>울릉도는 </a:t>
              </a:r>
              <a:r>
                <a:rPr lang="ko-KR" altLang="en-US" sz="2130" b="1" kern="0">
                  <a:cs typeface="Arial"/>
                  <a:sym typeface="Arial"/>
                </a:rPr>
                <a:t>과거에 우산국으로 </a:t>
              </a:r>
              <a:r>
                <a:rPr lang="ko-KR" altLang="en-US" sz="2130" b="1" kern="0" smtClean="0">
                  <a:cs typeface="Arial"/>
                  <a:sym typeface="Arial"/>
                </a:rPr>
                <a:t>불렸다</a:t>
              </a:r>
              <a:r>
                <a:rPr lang="en-US" altLang="ko-KR" sz="2130" b="1" kern="0" smtClean="0">
                  <a:cs typeface="Arial"/>
                  <a:sym typeface="Arial"/>
                </a:rPr>
                <a:t>.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3" name="_x349564008" descr="EMB000083981969">
              <a:extLst>
                <a:ext uri="{FF2B5EF4-FFF2-40B4-BE49-F238E27FC236}">
                  <a16:creationId xmlns:a16="http://schemas.microsoft.com/office/drawing/2014/main" id="{98CB0BAF-F0A7-F609-8ED2-88440BEE17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840966" cy="1070999"/>
            <a:chOff x="666752" y="1183218"/>
            <a:chExt cx="8792050" cy="107099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204930" cy="1070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 고장 대구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190~191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쪽을 읽어보고 울릉도에 대한 다음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OX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퀴즈를 풀어봅시다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92237A6D-C843-38A1-0DC8-1B9DB6D6914F}"/>
              </a:ext>
            </a:extLst>
          </p:cNvPr>
          <p:cNvGrpSpPr/>
          <p:nvPr/>
        </p:nvGrpSpPr>
        <p:grpSpPr>
          <a:xfrm>
            <a:off x="649070" y="5142420"/>
            <a:ext cx="9987828" cy="1141210"/>
            <a:chOff x="699735" y="1183218"/>
            <a:chExt cx="9987828" cy="1141210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0289959C-7E8D-2AED-F934-86C5C80B16F5}"/>
                </a:ext>
              </a:extLst>
            </p:cNvPr>
            <p:cNvSpPr/>
            <p:nvPr/>
          </p:nvSpPr>
          <p:spPr bwMode="auto">
            <a:xfrm>
              <a:off x="1535585" y="1183218"/>
              <a:ext cx="9151978" cy="11412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mtClean="0">
                  <a:cs typeface="Arial"/>
                  <a:sym typeface="Arial"/>
                </a:rPr>
                <a:t>조선 </a:t>
              </a:r>
              <a:r>
                <a:rPr lang="ko-KR" altLang="en-US" sz="2130" b="1" kern="0">
                  <a:cs typeface="Arial"/>
                  <a:sym typeface="Arial"/>
                </a:rPr>
                <a:t>시대 장군 이사부가 울릉도 사람들에게 항복을 받아 조선의 영토로 들어오게 되었다</a:t>
              </a:r>
              <a:r>
                <a:rPr lang="en-US" altLang="ko-KR" sz="2130" b="1" kern="0">
                  <a:cs typeface="Arial"/>
                  <a:sym typeface="Arial"/>
                </a:rPr>
                <a:t>.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12" name="_x349564008" descr="EMB000083981969">
              <a:extLst>
                <a:ext uri="{FF2B5EF4-FFF2-40B4-BE49-F238E27FC236}">
                  <a16:creationId xmlns:a16="http://schemas.microsoft.com/office/drawing/2014/main" id="{B68F0F95-A810-4BC4-3010-81347BA95E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_x772018456">
            <a:extLst>
              <a:ext uri="{FF2B5EF4-FFF2-40B4-BE49-F238E27FC236}">
                <a16:creationId xmlns:a16="http://schemas.microsoft.com/office/drawing/2014/main" id="{4035C15A-602C-8BD1-44BA-7D4232669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48200" y="431054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ko-KR" sz="3733" b="1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O</a:t>
            </a:r>
            <a:endParaRPr lang="ko-KR" altLang="en-US" sz="3733" b="1" dirty="0">
              <a:solidFill>
                <a:srgbClr val="FF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4" name="_x772018456">
            <a:extLst>
              <a:ext uri="{FF2B5EF4-FFF2-40B4-BE49-F238E27FC236}">
                <a16:creationId xmlns:a16="http://schemas.microsoft.com/office/drawing/2014/main" id="{4035C15A-602C-8BD1-44BA-7D4232669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6673" y="431054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ko-KR" sz="3733" b="1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X</a:t>
            </a:r>
            <a:endParaRPr lang="ko-KR" altLang="en-US" sz="3733" b="1" dirty="0">
              <a:solidFill>
                <a:srgbClr val="FF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6" name="_x772018456">
            <a:extLst>
              <a:ext uri="{FF2B5EF4-FFF2-40B4-BE49-F238E27FC236}">
                <a16:creationId xmlns:a16="http://schemas.microsoft.com/office/drawing/2014/main" id="{4035C15A-602C-8BD1-44BA-7D4232669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9223" y="587087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ko-KR" sz="3733" b="1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O</a:t>
            </a:r>
            <a:endParaRPr lang="ko-KR" altLang="en-US" sz="3733" b="1" dirty="0">
              <a:solidFill>
                <a:srgbClr val="FF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7" name="_x772018456">
            <a:extLst>
              <a:ext uri="{FF2B5EF4-FFF2-40B4-BE49-F238E27FC236}">
                <a16:creationId xmlns:a16="http://schemas.microsoft.com/office/drawing/2014/main" id="{4035C15A-602C-8BD1-44BA-7D4232669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7696" y="587087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ko-KR" sz="3733" b="1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X</a:t>
            </a:r>
            <a:endParaRPr lang="ko-KR" altLang="en-US" sz="3733" b="1" dirty="0">
              <a:solidFill>
                <a:srgbClr val="FF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75005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동해의 보물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울릉도와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독도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7" name="그룹 6">
            <a:extLst>
              <a:ext uri="{FF2B5EF4-FFF2-40B4-BE49-F238E27FC236}">
                <a16:creationId xmlns:a16="http://schemas.microsoft.com/office/drawing/2014/main" id="{3E2027C0-83A5-6FA6-C769-F297D80C0ED7}"/>
              </a:ext>
            </a:extLst>
          </p:cNvPr>
          <p:cNvGrpSpPr/>
          <p:nvPr/>
        </p:nvGrpSpPr>
        <p:grpSpPr>
          <a:xfrm>
            <a:off x="649070" y="3562033"/>
            <a:ext cx="8320278" cy="556978"/>
            <a:chOff x="699735" y="1183218"/>
            <a:chExt cx="8320278" cy="556978"/>
          </a:xfrm>
        </p:grpSpPr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id="{6D2B340B-0F50-42CC-D5F3-12BA979A0114}"/>
                </a:ext>
              </a:extLst>
            </p:cNvPr>
            <p:cNvSpPr/>
            <p:nvPr/>
          </p:nvSpPr>
          <p:spPr bwMode="auto">
            <a:xfrm>
              <a:off x="1535585" y="1183218"/>
              <a:ext cx="7484428" cy="5452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mtClean="0">
                  <a:cs typeface="Arial"/>
                  <a:sym typeface="Arial"/>
                </a:rPr>
                <a:t>울릉도는 </a:t>
              </a:r>
              <a:r>
                <a:rPr lang="ko-KR" altLang="en-US" sz="2130" b="1" kern="0">
                  <a:cs typeface="Arial"/>
                  <a:sym typeface="Arial"/>
                </a:rPr>
                <a:t>다양한 천연기념물을 가진 섬이다</a:t>
              </a:r>
              <a:r>
                <a:rPr lang="en-US" altLang="ko-KR" sz="2130" b="1" kern="0">
                  <a:cs typeface="Arial"/>
                  <a:sym typeface="Arial"/>
                </a:rPr>
                <a:t>.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3" name="_x349564008" descr="EMB000083981969">
              <a:extLst>
                <a:ext uri="{FF2B5EF4-FFF2-40B4-BE49-F238E27FC236}">
                  <a16:creationId xmlns:a16="http://schemas.microsoft.com/office/drawing/2014/main" id="{98CB0BAF-F0A7-F609-8ED2-88440BEE17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840966" cy="1070999"/>
            <a:chOff x="666752" y="1183218"/>
            <a:chExt cx="8792050" cy="107099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204930" cy="1070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내 고장 대구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‧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경북 다시보기 책 또는 전자책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190~191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쪽을 읽어보고 울릉도에 대한 다음 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OX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퀴즈를 풀어봅시다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0" name="그룹 9">
            <a:extLst>
              <a:ext uri="{FF2B5EF4-FFF2-40B4-BE49-F238E27FC236}">
                <a16:creationId xmlns:a16="http://schemas.microsoft.com/office/drawing/2014/main" id="{92237A6D-C843-38A1-0DC8-1B9DB6D6914F}"/>
              </a:ext>
            </a:extLst>
          </p:cNvPr>
          <p:cNvGrpSpPr/>
          <p:nvPr/>
        </p:nvGrpSpPr>
        <p:grpSpPr>
          <a:xfrm>
            <a:off x="649070" y="5142420"/>
            <a:ext cx="9987828" cy="556978"/>
            <a:chOff x="699735" y="1183218"/>
            <a:chExt cx="9987828" cy="556978"/>
          </a:xfrm>
        </p:grpSpPr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0289959C-7E8D-2AED-F934-86C5C80B16F5}"/>
                </a:ext>
              </a:extLst>
            </p:cNvPr>
            <p:cNvSpPr/>
            <p:nvPr/>
          </p:nvSpPr>
          <p:spPr bwMode="auto">
            <a:xfrm>
              <a:off x="1535585" y="1183218"/>
              <a:ext cx="9151978" cy="5452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0" b="1" kern="0" smtClean="0">
                  <a:cs typeface="Arial"/>
                  <a:sym typeface="Arial"/>
                </a:rPr>
                <a:t>울릉도는 </a:t>
              </a:r>
              <a:r>
                <a:rPr lang="ko-KR" altLang="en-US" sz="2130" b="1" kern="0">
                  <a:cs typeface="Arial"/>
                  <a:sym typeface="Arial"/>
                </a:rPr>
                <a:t>눈이 많이 오는 지역으로 하루에 </a:t>
              </a:r>
              <a:r>
                <a:rPr lang="en-US" altLang="ko-KR" sz="2130" b="1" kern="0">
                  <a:cs typeface="Arial"/>
                  <a:sym typeface="Arial"/>
                </a:rPr>
                <a:t>151cm</a:t>
              </a:r>
              <a:r>
                <a:rPr lang="ko-KR" altLang="en-US" sz="2130" b="1" kern="0">
                  <a:cs typeface="Arial"/>
                  <a:sym typeface="Arial"/>
                </a:rPr>
                <a:t>가 쌓이기도 했다</a:t>
              </a:r>
              <a:r>
                <a:rPr lang="en-US" altLang="ko-KR" sz="2130" b="1" kern="0">
                  <a:cs typeface="Arial"/>
                  <a:sym typeface="Arial"/>
                </a:rPr>
                <a:t>.</a:t>
              </a:r>
              <a:endParaRPr lang="ko-KR" altLang="en-US" sz="2130" b="1" kern="0" dirty="0"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12" name="_x349564008" descr="EMB000083981969">
              <a:extLst>
                <a:ext uri="{FF2B5EF4-FFF2-40B4-BE49-F238E27FC236}">
                  <a16:creationId xmlns:a16="http://schemas.microsoft.com/office/drawing/2014/main" id="{B68F0F95-A810-4BC4-3010-81347BA95E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99735" y="1327434"/>
              <a:ext cx="607072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" name="_x772018456">
            <a:extLst>
              <a:ext uri="{FF2B5EF4-FFF2-40B4-BE49-F238E27FC236}">
                <a16:creationId xmlns:a16="http://schemas.microsoft.com/office/drawing/2014/main" id="{4035C15A-602C-8BD1-44BA-7D4232669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83899" y="431054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ko-KR" sz="3733" b="1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O</a:t>
            </a:r>
            <a:endParaRPr lang="ko-KR" altLang="en-US" sz="3733" b="1" dirty="0">
              <a:solidFill>
                <a:srgbClr val="FF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4" name="_x772018456">
            <a:extLst>
              <a:ext uri="{FF2B5EF4-FFF2-40B4-BE49-F238E27FC236}">
                <a16:creationId xmlns:a16="http://schemas.microsoft.com/office/drawing/2014/main" id="{4035C15A-602C-8BD1-44BA-7D4232669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72372" y="431054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ko-KR" sz="3733" b="1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X</a:t>
            </a:r>
            <a:endParaRPr lang="ko-KR" altLang="en-US" sz="3733" b="1" dirty="0">
              <a:solidFill>
                <a:srgbClr val="FF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6" name="_x772018456">
            <a:extLst>
              <a:ext uri="{FF2B5EF4-FFF2-40B4-BE49-F238E27FC236}">
                <a16:creationId xmlns:a16="http://schemas.microsoft.com/office/drawing/2014/main" id="{4035C15A-602C-8BD1-44BA-7D4232669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29223" y="587087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ko-KR" sz="3733" b="1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O</a:t>
            </a:r>
            <a:endParaRPr lang="ko-KR" altLang="en-US" sz="3733" b="1" dirty="0">
              <a:solidFill>
                <a:srgbClr val="FF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7" name="_x772018456">
            <a:extLst>
              <a:ext uri="{FF2B5EF4-FFF2-40B4-BE49-F238E27FC236}">
                <a16:creationId xmlns:a16="http://schemas.microsoft.com/office/drawing/2014/main" id="{4035C15A-602C-8BD1-44BA-7D4232669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7696" y="5870871"/>
            <a:ext cx="646133" cy="628648"/>
          </a:xfrm>
          <a:prstGeom prst="roundRect">
            <a:avLst>
              <a:gd name="adj" fmla="val 20000"/>
            </a:avLst>
          </a:prstGeom>
          <a:solidFill>
            <a:srgbClr val="FFFFFF"/>
          </a:solidFill>
          <a:ln w="4191">
            <a:solidFill>
              <a:srgbClr val="000000"/>
            </a:solidFill>
            <a:round/>
            <a:headEnd/>
            <a:tailEnd/>
          </a:ln>
        </p:spPr>
        <p:txBody>
          <a:bodyPr anchor="ctr"/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ko-KR" sz="3733" b="1">
                <a:solidFill>
                  <a:srgbClr val="FF0000"/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X</a:t>
            </a:r>
            <a:endParaRPr lang="ko-KR" altLang="en-US" sz="3733" b="1" dirty="0">
              <a:solidFill>
                <a:srgbClr val="FF0000"/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61626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  <p:bldP spid="37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동해의 보물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울릉도와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독도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840966" cy="1070999"/>
            <a:chOff x="666752" y="1183218"/>
            <a:chExt cx="8792050" cy="107099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204930" cy="1070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울릉도는 자연환경이 아름다워서 신비의 섬으로 불립니다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울릉군청 홍보관에서 울릉도의 자연환경을 담은 사진을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감상해 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169" name="_x358284552" descr="EMB00008cec4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142" y="3441813"/>
            <a:ext cx="1847765" cy="210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_x358286136" descr="EMB00008cec405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342" y="3441812"/>
            <a:ext cx="2109015" cy="210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6803359" y="3727724"/>
            <a:ext cx="3618936" cy="1283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indent="-152400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울릉군청 홍보관</a:t>
            </a:r>
          </a:p>
          <a:p>
            <a:pPr marL="152400" indent="-152400" fontAlgn="base">
              <a:lnSpc>
                <a:spcPct val="150000"/>
              </a:lnSpc>
            </a:pP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https://www.ulleung.go.kr/photo/page.do?mnu_uid=1395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98251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동해의 보물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울릉도와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독도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840966" cy="617477"/>
            <a:chOff x="666752" y="1183218"/>
            <a:chExt cx="8792050" cy="617477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204930" cy="6174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울릉도의 자연환경 중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가장 기억에 남는 장면을 그림엽서로 꾸며 봅시다</a:t>
              </a:r>
              <a:r>
                <a:rPr lang="en-US" altLang="ko-KR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6185" y="2871589"/>
            <a:ext cx="6585887" cy="3561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23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동해의 보물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울릉도와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독도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840966" cy="1667764"/>
            <a:chOff x="666752" y="1183218"/>
            <a:chExt cx="8792050" cy="1667764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204930" cy="16677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독도는 우리나라의 섬입니다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삼국 시대의 기록부터 광복 후의 기록까지 독도가 우리의 영토라는 증거는 다양합니다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외교부 독도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누리집에서 독도가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우리 땅이라는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증거를 조사해 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169" name="_x358284552" descr="EMB00008cec40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142" y="3441813"/>
            <a:ext cx="1847765" cy="210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6803359" y="3727724"/>
            <a:ext cx="3618936" cy="1283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indent="-152400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외교부 독도 누리집</a:t>
            </a:r>
          </a:p>
          <a:p>
            <a:pPr marL="152400" indent="-152400" fontAlgn="base">
              <a:lnSpc>
                <a:spcPct val="150000"/>
              </a:lnSpc>
            </a:pP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https://dokdo.mofa.go.kr/kor/dokdo/reason.jsp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pic>
        <p:nvPicPr>
          <p:cNvPr id="8193" name="_x358284336" descr="EMB00008cec405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2159" y="3462510"/>
            <a:ext cx="2088318" cy="20883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4198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7D8426-051C-75FD-9D8F-DCF0CD66E5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EBF8B34-F605-947F-76E1-9A76409BD92B}"/>
              </a:ext>
            </a:extLst>
          </p:cNvPr>
          <p:cNvSpPr/>
          <p:nvPr/>
        </p:nvSpPr>
        <p:spPr>
          <a:xfrm>
            <a:off x="4357526" y="198968"/>
            <a:ext cx="274434" cy="659155"/>
          </a:xfrm>
          <a:prstGeom prst="rect">
            <a:avLst/>
          </a:prstGeom>
        </p:spPr>
        <p:txBody>
          <a:bodyPr wrap="none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algn="ctr" eaLnBrk="1" hangingPunct="1">
              <a:lnSpc>
                <a:spcPct val="160000"/>
              </a:lnSpc>
            </a:pPr>
            <a:r>
              <a:rPr lang="en-US" altLang="ko-KR" sz="2667" b="1" dirty="0">
                <a:latin typeface="맑은 고딕" panose="020B0503020000020004" pitchFamily="50" charset="-127"/>
              </a:rPr>
              <a:t>.</a:t>
            </a:r>
            <a:endParaRPr lang="ko-KR" altLang="en-US" sz="1333" dirty="0"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grpSp>
        <p:nvGrpSpPr>
          <p:cNvPr id="58371" name="Group 3">
            <a:extLst>
              <a:ext uri="{FF2B5EF4-FFF2-40B4-BE49-F238E27FC236}">
                <a16:creationId xmlns:a16="http://schemas.microsoft.com/office/drawing/2014/main" id="{5090F47B-2D1D-BB81-F504-7FB3AE49F552}"/>
              </a:ext>
            </a:extLst>
          </p:cNvPr>
          <p:cNvGrpSpPr>
            <a:grpSpLocks/>
          </p:cNvGrpSpPr>
          <p:nvPr/>
        </p:nvGrpSpPr>
        <p:grpSpPr bwMode="auto">
          <a:xfrm>
            <a:off x="148168" y="198967"/>
            <a:ext cx="9565217" cy="821267"/>
            <a:chOff x="663" y="1030"/>
            <a:chExt cx="6168" cy="912"/>
          </a:xfrm>
        </p:grpSpPr>
        <p:sp>
          <p:nvSpPr>
            <p:cNvPr id="58392" name="AutoShape 4">
              <a:extLst>
                <a:ext uri="{FF2B5EF4-FFF2-40B4-BE49-F238E27FC236}">
                  <a16:creationId xmlns:a16="http://schemas.microsoft.com/office/drawing/2014/main" id="{77EA37FD-F519-A17D-1580-37712434B436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663" y="1030"/>
              <a:ext cx="6121" cy="912"/>
            </a:xfrm>
            <a:prstGeom prst="roundRect">
              <a:avLst>
                <a:gd name="adj" fmla="val 10889"/>
              </a:avLst>
            </a:prstGeom>
            <a:gradFill rotWithShape="1">
              <a:gsLst>
                <a:gs pos="0">
                  <a:srgbClr val="DDDDDD"/>
                </a:gs>
                <a:gs pos="50000">
                  <a:srgbClr val="F3F3F3"/>
                </a:gs>
                <a:gs pos="100000">
                  <a:srgbClr val="DDDDDD"/>
                </a:gs>
              </a:gsLst>
              <a:lin ang="2700000" scaled="1"/>
            </a:gradFill>
            <a:ln w="38100">
              <a:solidFill>
                <a:srgbClr val="FFFFFF"/>
              </a:solidFill>
              <a:round/>
              <a:headEnd/>
              <a:tailEnd/>
            </a:ln>
            <a:effectLst>
              <a:outerShdw dist="135003" dir="2928844" algn="ctr" rotWithShape="0">
                <a:srgbClr val="000000">
                  <a:alpha val="50000"/>
                </a:srgbClr>
              </a:outerShdw>
            </a:effectLst>
          </p:spPr>
          <p:txBody>
            <a:bodyPr wrap="none" anchor="ctr"/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 eaLnBrk="1" hangingPunct="1"/>
              <a:endParaRPr lang="ko-KR" altLang="en-US" sz="1867" dirty="0">
                <a:latin typeface="맑은 고딕" panose="020B0503020000020004" pitchFamily="50" charset="-127"/>
                <a:ea typeface="굴림" panose="020B0600000101010101" pitchFamily="50" charset="-127"/>
              </a:endParaRPr>
            </a:p>
          </p:txBody>
        </p:sp>
        <p:sp>
          <p:nvSpPr>
            <p:cNvPr id="23" name="AutoShape 6">
              <a:extLst>
                <a:ext uri="{FF2B5EF4-FFF2-40B4-BE49-F238E27FC236}">
                  <a16:creationId xmlns:a16="http://schemas.microsoft.com/office/drawing/2014/main" id="{C00CB06A-C77D-CC98-DFF5-16249E29243A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769" y="1103"/>
              <a:ext cx="434" cy="745"/>
            </a:xfrm>
            <a:prstGeom prst="roundRect">
              <a:avLst>
                <a:gd name="adj" fmla="val 11921"/>
              </a:avLst>
            </a:prstGeom>
            <a:solidFill>
              <a:srgbClr val="002060"/>
            </a:solidFill>
            <a:ln w="38100">
              <a:solidFill>
                <a:schemeClr val="accent4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buClr>
                  <a:srgbClr val="000000"/>
                </a:buClr>
                <a:defRPr/>
              </a:pPr>
              <a:r>
                <a:rPr lang="en-US" altLang="ko-KR" sz="4800" kern="0" smtClean="0">
                  <a:solidFill>
                    <a:schemeClr val="accent4"/>
                  </a:solidFill>
                  <a:latin typeface="HY강M" panose="02030600000101010101" pitchFamily="18" charset="-127"/>
                  <a:ea typeface="HY강M" panose="02030600000101010101" pitchFamily="18" charset="-127"/>
                  <a:cs typeface="Arial"/>
                  <a:sym typeface="Arial"/>
                </a:rPr>
                <a:t>3</a:t>
              </a:r>
              <a:endParaRPr lang="ko-KR" altLang="en-US" sz="4800" kern="0" dirty="0">
                <a:solidFill>
                  <a:schemeClr val="accent4"/>
                </a:solidFill>
                <a:latin typeface="HY강M" panose="02030600000101010101" pitchFamily="18" charset="-127"/>
                <a:ea typeface="HY강M" panose="02030600000101010101" pitchFamily="18" charset="-127"/>
                <a:cs typeface="Arial"/>
                <a:sym typeface="Arial"/>
              </a:endParaRPr>
            </a:p>
          </p:txBody>
        </p:sp>
        <p:sp>
          <p:nvSpPr>
            <p:cNvPr id="22" name="Text Box 9">
              <a:extLst>
                <a:ext uri="{FF2B5EF4-FFF2-40B4-BE49-F238E27FC236}">
                  <a16:creationId xmlns:a16="http://schemas.microsoft.com/office/drawing/2014/main" id="{47ACF4E7-22C7-4EE9-7C86-23C6855B8CF7}"/>
                </a:ext>
              </a:extLst>
            </p:cNvPr>
            <p:cNvSpPr txBox="1">
              <a:spLocks noChangeArrowheads="1"/>
            </p:cNvSpPr>
            <p:nvPr/>
          </p:nvSpPr>
          <p:spPr bwMode="gray">
            <a:xfrm>
              <a:off x="1232" y="1185"/>
              <a:ext cx="5599" cy="64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>
                <a:buClr>
                  <a:srgbClr val="000000"/>
                </a:buClr>
                <a:defRPr/>
              </a:pP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동해의 보물</a:t>
              </a:r>
              <a:r>
                <a:rPr lang="en-US" altLang="ko-KR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, </a:t>
              </a:r>
              <a:r>
                <a:rPr lang="ko-KR" altLang="en-US" sz="3200" b="1" ker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울릉도와 </a:t>
              </a:r>
              <a:r>
                <a:rPr lang="ko-KR" altLang="en-US" sz="3200" b="1" kern="0" smtClean="0">
                  <a:solidFill>
                    <a:schemeClr val="accent5"/>
                  </a:solidFill>
                  <a:latin typeface="+mj-ea"/>
                  <a:cs typeface="Arial"/>
                  <a:sym typeface="Arial"/>
                </a:rPr>
                <a:t>독도</a:t>
              </a:r>
              <a:endParaRPr lang="en-US" altLang="ko-KR" sz="3200" b="1" kern="0">
                <a:solidFill>
                  <a:schemeClr val="accent5"/>
                </a:solidFill>
                <a:latin typeface="+mj-ea"/>
                <a:cs typeface="Arial"/>
                <a:sym typeface="Arial"/>
              </a:endParaRPr>
            </a:p>
          </p:txBody>
        </p:sp>
      </p:grpSp>
      <p:grpSp>
        <p:nvGrpSpPr>
          <p:cNvPr id="6" name="그룹 5">
            <a:extLst>
              <a:ext uri="{FF2B5EF4-FFF2-40B4-BE49-F238E27FC236}">
                <a16:creationId xmlns:a16="http://schemas.microsoft.com/office/drawing/2014/main" id="{755B27DB-AEA6-F960-02B0-A897CA05A3CD}"/>
              </a:ext>
            </a:extLst>
          </p:cNvPr>
          <p:cNvGrpSpPr/>
          <p:nvPr/>
        </p:nvGrpSpPr>
        <p:grpSpPr>
          <a:xfrm>
            <a:off x="649070" y="1555712"/>
            <a:ext cx="10840966" cy="617477"/>
            <a:chOff x="666752" y="1183218"/>
            <a:chExt cx="8792050" cy="617477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250B9EF4-E2B0-DC09-3CC6-1B9C029BF395}"/>
                </a:ext>
              </a:extLst>
            </p:cNvPr>
            <p:cNvSpPr/>
            <p:nvPr/>
          </p:nvSpPr>
          <p:spPr bwMode="auto">
            <a:xfrm>
              <a:off x="1253872" y="1183218"/>
              <a:ext cx="8204930" cy="6174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60000"/>
                </a:lnSpc>
                <a:buClr>
                  <a:srgbClr val="000000"/>
                </a:buClr>
                <a:defRPr/>
              </a:pP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외교부 </a:t>
              </a:r>
              <a:r>
                <a:rPr lang="ko-KR" altLang="en-US" sz="2133" b="1" ker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독도 </a:t>
              </a:r>
              <a:r>
                <a:rPr lang="ko-KR" altLang="en-US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누리집에서 찾은 증거를 정리해 봅시다</a:t>
              </a:r>
              <a:r>
                <a:rPr lang="en-US" altLang="ko-KR" sz="2133" b="1" kern="0" smtClean="0">
                  <a:latin typeface="맑은 고딕" panose="020B0503020000020004" pitchFamily="50" charset="-127"/>
                  <a:cs typeface="Arial Unicode MS" panose="020B0604020202020204" pitchFamily="50" charset="-127"/>
                  <a:sym typeface="Arial"/>
                </a:rPr>
                <a:t>.</a:t>
              </a:r>
              <a:endParaRPr lang="ko-KR" altLang="en-US" sz="2133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 Unicode MS" panose="020B0604020202020204" pitchFamily="50" charset="-127"/>
                <a:sym typeface="Arial"/>
              </a:endParaRPr>
            </a:p>
          </p:txBody>
        </p:sp>
        <p:pic>
          <p:nvPicPr>
            <p:cNvPr id="9" name="_x349564008" descr="EMB000083981969">
              <a:extLst>
                <a:ext uri="{FF2B5EF4-FFF2-40B4-BE49-F238E27FC236}">
                  <a16:creationId xmlns:a16="http://schemas.microsoft.com/office/drawing/2014/main" id="{0BEA8057-F704-BE41-A1F2-8788F914383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215"/>
          <a:stretch/>
        </p:blipFill>
        <p:spPr>
          <a:xfrm>
            <a:off x="1373014" y="2407299"/>
            <a:ext cx="9895542" cy="1548882"/>
          </a:xfrm>
          <a:prstGeom prst="rect">
            <a:avLst/>
          </a:prstGeom>
        </p:spPr>
      </p:pic>
      <p:pic>
        <p:nvPicPr>
          <p:cNvPr id="13" name="그림 1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3271"/>
          <a:stretch/>
        </p:blipFill>
        <p:spPr>
          <a:xfrm>
            <a:off x="1373014" y="3918860"/>
            <a:ext cx="9895542" cy="1866122"/>
          </a:xfrm>
          <a:prstGeom prst="rect">
            <a:avLst/>
          </a:prstGeom>
        </p:spPr>
      </p:pic>
      <p:grpSp>
        <p:nvGrpSpPr>
          <p:cNvPr id="3" name="그룹 2"/>
          <p:cNvGrpSpPr/>
          <p:nvPr/>
        </p:nvGrpSpPr>
        <p:grpSpPr>
          <a:xfrm>
            <a:off x="3956180" y="3395650"/>
            <a:ext cx="7109926" cy="2326007"/>
            <a:chOff x="3956180" y="3395650"/>
            <a:chExt cx="7109926" cy="2326007"/>
          </a:xfrm>
        </p:grpSpPr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3956180" y="3395650"/>
              <a:ext cx="6074228" cy="50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fontAlgn="base">
                <a:lnSpc>
                  <a:spcPct val="150000"/>
                </a:lnSpc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예</a:t>
              </a:r>
              <a:r>
                <a:rPr lang="en-US" altLang="ko-KR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)</a:t>
              </a:r>
              <a:r>
                <a:rPr lang="ko-KR" altLang="en-US" b="1" ker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 </a:t>
              </a: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우산국 복속</a:t>
              </a:r>
              <a:endPara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3956180" y="4008881"/>
              <a:ext cx="6074228" cy="50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fontAlgn="base">
                <a:lnSpc>
                  <a:spcPct val="150000"/>
                </a:lnSpc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예</a:t>
              </a:r>
              <a:r>
                <a:rPr lang="en-US" altLang="ko-KR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)</a:t>
              </a:r>
              <a:r>
                <a:rPr lang="ko-KR" altLang="en-US" b="1" ker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 </a:t>
              </a: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울릉도와 독도가 울진현에 속함</a:t>
              </a:r>
              <a:endPara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3956180" y="4635326"/>
              <a:ext cx="6074228" cy="50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fontAlgn="base">
                <a:lnSpc>
                  <a:spcPct val="150000"/>
                </a:lnSpc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예</a:t>
              </a:r>
              <a:r>
                <a:rPr lang="en-US" altLang="ko-KR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)</a:t>
              </a:r>
              <a:r>
                <a:rPr lang="ko-KR" altLang="en-US" b="1" ker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 </a:t>
              </a: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독도가 조선에 포함된 것을 일본 외무성이 기록함</a:t>
              </a:r>
              <a:endPara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ADA1E77-D704-3B28-870C-C275EACBFFE9}"/>
                </a:ext>
              </a:extLst>
            </p:cNvPr>
            <p:cNvSpPr txBox="1"/>
            <p:nvPr/>
          </p:nvSpPr>
          <p:spPr>
            <a:xfrm>
              <a:off x="3956180" y="5213826"/>
              <a:ext cx="7109926" cy="5078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152400" fontAlgn="base">
                <a:lnSpc>
                  <a:spcPct val="150000"/>
                </a:lnSpc>
              </a:pP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예</a:t>
              </a:r>
              <a:r>
                <a:rPr lang="en-US" altLang="ko-KR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) </a:t>
              </a:r>
              <a:r>
                <a:rPr lang="ko-KR" altLang="en-US" b="1" ker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샌</a:t>
              </a: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프란시스코 조약으로 일본이 울릉도를 포함한 모든 권리 포기함</a:t>
              </a:r>
              <a:r>
                <a:rPr lang="ko-KR" altLang="en-US" b="1" kern="0" smtClean="0">
                  <a:solidFill>
                    <a:srgbClr val="0070C0"/>
                  </a:solidFill>
                  <a:latin typeface="함초롬바탕" panose="02030604000101010101" pitchFamily="18" charset="-127"/>
                  <a:ea typeface="함초롬바탕" panose="02030604000101010101" pitchFamily="18" charset="-127"/>
                </a:rPr>
                <a:t> </a:t>
              </a:r>
              <a:endParaRPr lang="en-US" altLang="ko-KR" b="1" kern="0">
                <a:solidFill>
                  <a:srgbClr val="0070C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endParaRP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099387" y="4667255"/>
            <a:ext cx="105436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000" b="1" smtClean="0"/>
              <a:t>1877</a:t>
            </a:r>
            <a:r>
              <a:rPr lang="ko-KR" altLang="en-US" sz="2000" b="1" smtClean="0"/>
              <a:t>년</a:t>
            </a:r>
            <a:endParaRPr lang="ko-KR" altLang="en-US" sz="2000" b="1"/>
          </a:p>
        </p:txBody>
      </p:sp>
      <p:sp>
        <p:nvSpPr>
          <p:cNvPr id="19" name="TextBox 18"/>
          <p:cNvSpPr txBox="1"/>
          <p:nvPr/>
        </p:nvSpPr>
        <p:spPr>
          <a:xfrm>
            <a:off x="2099387" y="5226118"/>
            <a:ext cx="1054360" cy="40011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altLang="ko-KR" sz="2000" b="1" smtClean="0"/>
              <a:t>1951</a:t>
            </a:r>
            <a:r>
              <a:rPr lang="ko-KR" altLang="en-US" sz="2000" b="1" smtClean="0"/>
              <a:t>년</a:t>
            </a:r>
            <a:endParaRPr lang="ko-KR" altLang="en-US" sz="2000" b="1"/>
          </a:p>
        </p:txBody>
      </p:sp>
    </p:spTree>
    <p:extLst>
      <p:ext uri="{BB962C8B-B14F-4D97-AF65-F5344CB8AC3E}">
        <p14:creationId xmlns:p14="http://schemas.microsoft.com/office/powerpoint/2010/main" val="663123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424F-B4AF-63E9-BA5D-E3E9B9B31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035A924D-E432-A119-EB13-3CE27ACB6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pic>
        <p:nvPicPr>
          <p:cNvPr id="66563" name="_x851838000" descr="EMB000023942ce2">
            <a:extLst>
              <a:ext uri="{FF2B5EF4-FFF2-40B4-BE49-F238E27FC236}">
                <a16:creationId xmlns:a16="http://schemas.microsoft.com/office/drawing/2014/main" id="{54C9D891-E6EC-E1E7-DEA9-32753FC6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209552"/>
            <a:ext cx="8462433" cy="2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_x851839152" descr="EMB000023942ce2">
            <a:extLst>
              <a:ext uri="{FF2B5EF4-FFF2-40B4-BE49-F238E27FC236}">
                <a16:creationId xmlns:a16="http://schemas.microsoft.com/office/drawing/2014/main" id="{5EFB03CA-82C9-2ED7-AC0B-620C9D1DB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2159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06522D3-B5A7-B78E-50A9-519BDC5CC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33" y="22897"/>
            <a:ext cx="2108200" cy="59619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6566" name="Rectangle 2">
            <a:extLst>
              <a:ext uri="{FF2B5EF4-FFF2-40B4-BE49-F238E27FC236}">
                <a16:creationId xmlns:a16="http://schemas.microsoft.com/office/drawing/2014/main" id="{01886394-D534-5DC9-7B03-9C309FE6F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18" y="406901"/>
            <a:ext cx="184731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26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6567" name="그룹 15">
            <a:extLst>
              <a:ext uri="{FF2B5EF4-FFF2-40B4-BE49-F238E27FC236}">
                <a16:creationId xmlns:a16="http://schemas.microsoft.com/office/drawing/2014/main" id="{506FB948-ECB6-2226-E2A8-402052688B58}"/>
              </a:ext>
            </a:extLst>
          </p:cNvPr>
          <p:cNvGrpSpPr>
            <a:grpSpLocks/>
          </p:cNvGrpSpPr>
          <p:nvPr/>
        </p:nvGrpSpPr>
        <p:grpSpPr bwMode="auto">
          <a:xfrm>
            <a:off x="101601" y="585857"/>
            <a:ext cx="10242548" cy="707886"/>
            <a:chOff x="49106" y="918644"/>
            <a:chExt cx="7681405" cy="530994"/>
          </a:xfrm>
        </p:grpSpPr>
        <p:sp>
          <p:nvSpPr>
            <p:cNvPr id="66584" name="Rectangle 3">
              <a:extLst>
                <a:ext uri="{FF2B5EF4-FFF2-40B4-BE49-F238E27FC236}">
                  <a16:creationId xmlns:a16="http://schemas.microsoft.com/office/drawing/2014/main" id="{1804E979-6B01-B40E-6330-0838610E4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57" y="918644"/>
              <a:ext cx="7330154" cy="5309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>
                <a:buClrTx/>
              </a:pPr>
              <a:r>
                <a:rPr lang="ko-KR" altLang="en-US" sz="4000" b="1">
                  <a:solidFill>
                    <a:schemeClr val="tx1"/>
                  </a:solidFill>
                  <a:latin typeface="+mj-ea"/>
                  <a:ea typeface="+mj-ea"/>
                </a:rPr>
                <a:t>대구시청의 카드뉴스 살펴보기</a:t>
              </a:r>
              <a:endParaRPr lang="en-US" altLang="ko-KR" sz="4000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2819228-71B8-CC58-8871-7C6210592F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106" y="984088"/>
              <a:ext cx="355361" cy="400110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66568" name="Rectangle 2">
            <a:extLst>
              <a:ext uri="{FF2B5EF4-FFF2-40B4-BE49-F238E27FC236}">
                <a16:creationId xmlns:a16="http://schemas.microsoft.com/office/drawing/2014/main" id="{0E32BBF3-9A8C-07E6-7F50-6836AE5A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934" y="1935305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69" name="Rectangle 2">
            <a:extLst>
              <a:ext uri="{FF2B5EF4-FFF2-40B4-BE49-F238E27FC236}">
                <a16:creationId xmlns:a16="http://schemas.microsoft.com/office/drawing/2014/main" id="{3F8078DF-6EE4-0AC5-C7E7-1B312DD215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918" y="9383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1" name="Rectangle 4">
            <a:extLst>
              <a:ext uri="{FF2B5EF4-FFF2-40B4-BE49-F238E27FC236}">
                <a16:creationId xmlns:a16="http://schemas.microsoft.com/office/drawing/2014/main" id="{FE5D9908-6ECC-06E6-2A22-B24AF8D19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34" y="33298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3" name="Rectangle 6">
            <a:extLst>
              <a:ext uri="{FF2B5EF4-FFF2-40B4-BE49-F238E27FC236}">
                <a16:creationId xmlns:a16="http://schemas.microsoft.com/office/drawing/2014/main" id="{8049A346-90CB-B0A4-421D-8E9CA5359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5" name="Rectangle 8">
            <a:extLst>
              <a:ext uri="{FF2B5EF4-FFF2-40B4-BE49-F238E27FC236}">
                <a16:creationId xmlns:a16="http://schemas.microsoft.com/office/drawing/2014/main" id="{FA44D5D1-71A6-56CE-ED40-9340F812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2985" y="314603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7" name="Rectangle 10">
            <a:extLst>
              <a:ext uri="{FF2B5EF4-FFF2-40B4-BE49-F238E27FC236}">
                <a16:creationId xmlns:a16="http://schemas.microsoft.com/office/drawing/2014/main" id="{9ED64E84-9A10-E20F-B9C8-E00211783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8351" y="2534323"/>
            <a:ext cx="77597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9" name="Rectangle 12">
            <a:extLst>
              <a:ext uri="{FF2B5EF4-FFF2-40B4-BE49-F238E27FC236}">
                <a16:creationId xmlns:a16="http://schemas.microsoft.com/office/drawing/2014/main" id="{402B6F24-790D-A3B1-EEDC-CC2A4C299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2231"/>
            <a:ext cx="739351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82" name="Rectangle 14">
            <a:extLst>
              <a:ext uri="{FF2B5EF4-FFF2-40B4-BE49-F238E27FC236}">
                <a16:creationId xmlns:a16="http://schemas.microsoft.com/office/drawing/2014/main" id="{51621CAF-364A-6106-2864-607159B59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B57ACDA-8B22-66D7-9F3A-5D3384CBDA5E}"/>
              </a:ext>
            </a:extLst>
          </p:cNvPr>
          <p:cNvGrpSpPr/>
          <p:nvPr/>
        </p:nvGrpSpPr>
        <p:grpSpPr>
          <a:xfrm>
            <a:off x="612298" y="1309970"/>
            <a:ext cx="10845843" cy="1077218"/>
            <a:chOff x="666752" y="1183218"/>
            <a:chExt cx="8796005" cy="1077218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37486DE7-E7DD-0272-CA78-C680FC338D6D}"/>
                </a:ext>
              </a:extLst>
            </p:cNvPr>
            <p:cNvSpPr/>
            <p:nvPr/>
          </p:nvSpPr>
          <p:spPr bwMode="auto">
            <a:xfrm>
              <a:off x="1253872" y="1183218"/>
              <a:ext cx="8208885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lnSpc>
                  <a:spcPct val="160000"/>
                </a:lnSpc>
              </a:pPr>
              <a:r>
                <a:rPr lang="ko-KR" altLang="en-US" sz="2000" b="1" kern="0" smtClea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카드뉴스는 </a:t>
              </a:r>
              <a:r>
                <a:rPr lang="ko-KR" altLang="en-US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간단한 글과 그림을 이용하여 정보를 쉽게 전달할 수 있다는 장점을 가지고 있습니다</a:t>
              </a:r>
              <a:r>
                <a:rPr lang="en-US" altLang="ko-KR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 </a:t>
              </a:r>
              <a:r>
                <a:rPr lang="ko-KR" altLang="en-US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대구광역시청이 만든 카드 뉴스를 살펴봅시다</a:t>
              </a:r>
              <a:r>
                <a:rPr lang="en-US" altLang="ko-KR" sz="2000" b="1" kern="0" smtClea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</a:t>
              </a:r>
              <a:endParaRPr lang="ko-KR" altLang="en-US" sz="2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AC7C89A4-9BD3-FC2F-3066-BA4C4D396A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4" name="_x358284552" descr="EMB00008cec405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142" y="3441813"/>
            <a:ext cx="1847765" cy="210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6ADA1E77-D704-3B28-870C-C275EACBFFE9}"/>
              </a:ext>
            </a:extLst>
          </p:cNvPr>
          <p:cNvSpPr txBox="1"/>
          <p:nvPr/>
        </p:nvSpPr>
        <p:spPr>
          <a:xfrm>
            <a:off x="6803359" y="3727724"/>
            <a:ext cx="3618936" cy="12839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52400" indent="-152400" fontAlgn="base">
              <a:lnSpc>
                <a:spcPct val="150000"/>
              </a:lnSpc>
            </a:pPr>
            <a:r>
              <a:rPr lang="ko-KR" altLang="en-US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대구시청 카드뉴스</a:t>
            </a:r>
          </a:p>
          <a:p>
            <a:pPr marL="152400" indent="-152400" fontAlgn="base">
              <a:lnSpc>
                <a:spcPct val="150000"/>
              </a:lnSpc>
            </a:pPr>
            <a:r>
              <a:rPr lang="en-US" altLang="ko-KR" b="1" kern="0">
                <a:solidFill>
                  <a:srgbClr val="000000"/>
                </a:solidFill>
                <a:latin typeface="함초롬바탕" panose="02030604000101010101" pitchFamily="18" charset="-127"/>
                <a:ea typeface="함초롬바탕" panose="02030604000101010101" pitchFamily="18" charset="-127"/>
              </a:rPr>
              <a:t>https://talk.daegu.go.kr/index.do?menu_id=00000524</a:t>
            </a:r>
            <a:endParaRPr lang="en-US" altLang="ko-KR" sz="1800" b="1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  <a:ea typeface="함초롬바탕" panose="02030604000101010101" pitchFamily="18" charset="-127"/>
            </a:endParaRPr>
          </a:p>
        </p:txBody>
      </p:sp>
      <p:pic>
        <p:nvPicPr>
          <p:cNvPr id="10241" name="_x358264680" descr="EMB00008cec405b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2532" y="3441812"/>
            <a:ext cx="2109015" cy="2109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0335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C424F-B4AF-63E9-BA5D-E3E9B9B31C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3">
            <a:extLst>
              <a:ext uri="{FF2B5EF4-FFF2-40B4-BE49-F238E27FC236}">
                <a16:creationId xmlns:a16="http://schemas.microsoft.com/office/drawing/2014/main" id="{035A924D-E432-A119-EB13-3CE27ACB6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pic>
        <p:nvPicPr>
          <p:cNvPr id="66563" name="_x851838000" descr="EMB000023942ce2">
            <a:extLst>
              <a:ext uri="{FF2B5EF4-FFF2-40B4-BE49-F238E27FC236}">
                <a16:creationId xmlns:a16="http://schemas.microsoft.com/office/drawing/2014/main" id="{54C9D891-E6EC-E1E7-DEA9-32753FC69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209552"/>
            <a:ext cx="8462433" cy="207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564" name="_x851839152" descr="EMB000023942ce2">
            <a:extLst>
              <a:ext uri="{FF2B5EF4-FFF2-40B4-BE49-F238E27FC236}">
                <a16:creationId xmlns:a16="http://schemas.microsoft.com/office/drawing/2014/main" id="{5EFB03CA-82C9-2ED7-AC0B-620C9D1DB6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2159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그림 1">
            <a:extLst>
              <a:ext uri="{FF2B5EF4-FFF2-40B4-BE49-F238E27FC236}">
                <a16:creationId xmlns:a16="http://schemas.microsoft.com/office/drawing/2014/main" id="{D06522D3-B5A7-B78E-50A9-519BDC5CCD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94833" y="22897"/>
            <a:ext cx="2108200" cy="596196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6566" name="Rectangle 2">
            <a:extLst>
              <a:ext uri="{FF2B5EF4-FFF2-40B4-BE49-F238E27FC236}">
                <a16:creationId xmlns:a16="http://schemas.microsoft.com/office/drawing/2014/main" id="{01886394-D534-5DC9-7B03-9C309FE6FF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618" y="406901"/>
            <a:ext cx="184731" cy="5027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26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6567" name="그룹 15">
            <a:extLst>
              <a:ext uri="{FF2B5EF4-FFF2-40B4-BE49-F238E27FC236}">
                <a16:creationId xmlns:a16="http://schemas.microsoft.com/office/drawing/2014/main" id="{506FB948-ECB6-2226-E2A8-402052688B58}"/>
              </a:ext>
            </a:extLst>
          </p:cNvPr>
          <p:cNvGrpSpPr>
            <a:grpSpLocks/>
          </p:cNvGrpSpPr>
          <p:nvPr/>
        </p:nvGrpSpPr>
        <p:grpSpPr bwMode="auto">
          <a:xfrm>
            <a:off x="101601" y="585856"/>
            <a:ext cx="10242548" cy="707886"/>
            <a:chOff x="49106" y="918643"/>
            <a:chExt cx="7681405" cy="530994"/>
          </a:xfrm>
        </p:grpSpPr>
        <p:sp>
          <p:nvSpPr>
            <p:cNvPr id="66584" name="Rectangle 3">
              <a:extLst>
                <a:ext uri="{FF2B5EF4-FFF2-40B4-BE49-F238E27FC236}">
                  <a16:creationId xmlns:a16="http://schemas.microsoft.com/office/drawing/2014/main" id="{1804E979-6B01-B40E-6330-0838610E4A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00357" y="918643"/>
              <a:ext cx="7330154" cy="5309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anchor="ctr">
              <a:spAutoFit/>
            </a:bodyPr>
            <a:lstStyle>
              <a:lvl1pPr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1pPr>
              <a:lvl2pPr marL="742950" indent="-28575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2pPr>
              <a:lvl3pPr marL="11430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3pPr>
              <a:lvl4pPr marL="16002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4pPr>
              <a:lvl5pPr marL="2057400" indent="-228600"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Font typeface="Arial" panose="020B0604020202020204" pitchFamily="34" charset="0"/>
                <a:defRPr sz="1400">
                  <a:solidFill>
                    <a:srgbClr val="000000"/>
                  </a:solidFill>
                  <a:latin typeface="Arial" panose="020B0604020202020204" pitchFamily="34" charset="0"/>
                  <a:cs typeface="Arial" panose="020B0604020202020204" pitchFamily="34" charset="0"/>
                  <a:sym typeface="Arial" panose="020B0604020202020204" pitchFamily="34" charset="0"/>
                </a:defRPr>
              </a:lvl9pPr>
            </a:lstStyle>
            <a:p>
              <a:pPr>
                <a:buClrTx/>
              </a:pPr>
              <a:r>
                <a:rPr lang="ko-KR" altLang="en-US" sz="4000" b="1">
                  <a:solidFill>
                    <a:schemeClr val="tx1"/>
                  </a:solidFill>
                  <a:latin typeface="+mj-ea"/>
                  <a:ea typeface="+mj-ea"/>
                </a:rPr>
                <a:t>대구 그린시티 카드뉴스 만들기</a:t>
              </a:r>
              <a:endParaRPr lang="en-US" altLang="ko-KR" sz="4000" b="1" dirty="0">
                <a:solidFill>
                  <a:schemeClr val="tx1"/>
                </a:solidFill>
                <a:latin typeface="+mj-ea"/>
                <a:ea typeface="+mj-ea"/>
              </a:endParaRPr>
            </a:p>
          </p:txBody>
        </p:sp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E2819228-71B8-CC58-8871-7C6210592FA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9106" y="984088"/>
              <a:ext cx="355361" cy="400110"/>
            </a:xfrm>
            <a:prstGeom prst="rect">
              <a:avLst/>
            </a:prstGeom>
            <a:effectLst>
              <a:softEdge rad="63500"/>
            </a:effectLst>
          </p:spPr>
        </p:pic>
      </p:grpSp>
      <p:sp>
        <p:nvSpPr>
          <p:cNvPr id="66568" name="Rectangle 2">
            <a:extLst>
              <a:ext uri="{FF2B5EF4-FFF2-40B4-BE49-F238E27FC236}">
                <a16:creationId xmlns:a16="http://schemas.microsoft.com/office/drawing/2014/main" id="{0E32BBF3-9A8C-07E6-7F50-6836AE5A7FA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934" y="1935305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69" name="Rectangle 2">
            <a:extLst>
              <a:ext uri="{FF2B5EF4-FFF2-40B4-BE49-F238E27FC236}">
                <a16:creationId xmlns:a16="http://schemas.microsoft.com/office/drawing/2014/main" id="{3F8078DF-6EE4-0AC5-C7E7-1B312DD215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1918" y="938356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1" name="Rectangle 4">
            <a:extLst>
              <a:ext uri="{FF2B5EF4-FFF2-40B4-BE49-F238E27FC236}">
                <a16:creationId xmlns:a16="http://schemas.microsoft.com/office/drawing/2014/main" id="{FE5D9908-6ECC-06E6-2A22-B24AF8D196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534" y="33298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3" name="Rectangle 6">
            <a:extLst>
              <a:ext uri="{FF2B5EF4-FFF2-40B4-BE49-F238E27FC236}">
                <a16:creationId xmlns:a16="http://schemas.microsoft.com/office/drawing/2014/main" id="{8049A346-90CB-B0A4-421D-8E9CA53592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5" name="Rectangle 8">
            <a:extLst>
              <a:ext uri="{FF2B5EF4-FFF2-40B4-BE49-F238E27FC236}">
                <a16:creationId xmlns:a16="http://schemas.microsoft.com/office/drawing/2014/main" id="{FA44D5D1-71A6-56CE-ED40-9340F812B2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82985" y="3146039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7" name="Rectangle 10">
            <a:extLst>
              <a:ext uri="{FF2B5EF4-FFF2-40B4-BE49-F238E27FC236}">
                <a16:creationId xmlns:a16="http://schemas.microsoft.com/office/drawing/2014/main" id="{9ED64E84-9A10-E20F-B9C8-E00211783B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658351" y="2534323"/>
            <a:ext cx="7759700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79" name="Rectangle 12">
            <a:extLst>
              <a:ext uri="{FF2B5EF4-FFF2-40B4-BE49-F238E27FC236}">
                <a16:creationId xmlns:a16="http://schemas.microsoft.com/office/drawing/2014/main" id="{402B6F24-790D-A3B1-EEDC-CC2A4C299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2231"/>
            <a:ext cx="7393517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sp>
        <p:nvSpPr>
          <p:cNvPr id="66582" name="Rectangle 14">
            <a:extLst>
              <a:ext uri="{FF2B5EF4-FFF2-40B4-BE49-F238E27FC236}">
                <a16:creationId xmlns:a16="http://schemas.microsoft.com/office/drawing/2014/main" id="{51621CAF-364A-6106-2864-607159B59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" y="114972"/>
            <a:ext cx="184731" cy="379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1pPr>
            <a:lvl2pPr marL="742950" indent="-28575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2pPr>
            <a:lvl3pPr marL="11430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3pPr>
            <a:lvl4pPr marL="16002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4pPr>
            <a:lvl5pPr marL="2057400" indent="-228600"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Font typeface="Arial" panose="020B0604020202020204" pitchFamily="34" charset="0"/>
              <a:defRPr sz="140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  <a:sym typeface="Arial" panose="020B0604020202020204" pitchFamily="34" charset="0"/>
              </a:defRPr>
            </a:lvl9pPr>
          </a:lstStyle>
          <a:p>
            <a:pPr eaLnBrk="1" hangingPunct="1"/>
            <a:endParaRPr lang="ko-KR" altLang="en-US" sz="1867" dirty="0">
              <a:latin typeface="맑은 고딕" panose="020B0503020000020004" pitchFamily="50" charset="-127"/>
              <a:ea typeface="굴림" panose="020B0600000101010101" pitchFamily="50" charset="-127"/>
            </a:endParaRPr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9B57ACDA-8B22-66D7-9F3A-5D3384CBDA5E}"/>
              </a:ext>
            </a:extLst>
          </p:cNvPr>
          <p:cNvGrpSpPr/>
          <p:nvPr/>
        </p:nvGrpSpPr>
        <p:grpSpPr>
          <a:xfrm>
            <a:off x="612298" y="1309970"/>
            <a:ext cx="10493853" cy="1994905"/>
            <a:chOff x="666752" y="1183218"/>
            <a:chExt cx="8510540" cy="1994905"/>
          </a:xfrm>
        </p:grpSpPr>
        <p:sp>
          <p:nvSpPr>
            <p:cNvPr id="7" name="직사각형 6">
              <a:extLst>
                <a:ext uri="{FF2B5EF4-FFF2-40B4-BE49-F238E27FC236}">
                  <a16:creationId xmlns:a16="http://schemas.microsoft.com/office/drawing/2014/main" id="{37486DE7-E7DD-0272-CA78-C680FC338D6D}"/>
                </a:ext>
              </a:extLst>
            </p:cNvPr>
            <p:cNvSpPr/>
            <p:nvPr/>
          </p:nvSpPr>
          <p:spPr bwMode="auto">
            <a:xfrm>
              <a:off x="1253873" y="1183218"/>
              <a:ext cx="7923419" cy="199490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 fontAlgn="base">
                <a:lnSpc>
                  <a:spcPct val="160000"/>
                </a:lnSpc>
              </a:pPr>
              <a:r>
                <a:rPr lang="ko-KR" altLang="en-US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우리 주변에는 대구를 여전히 가장 무더운 도시로만 알고 있는 사람들이 많습니다</a:t>
              </a:r>
              <a:r>
                <a:rPr lang="en-US" altLang="ko-KR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 </a:t>
              </a:r>
              <a:r>
                <a:rPr lang="ko-KR" altLang="en-US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오늘날 그린시티로 변화한 대구의 모습을 알리고 대구에 대한 선입견이 없어지도록 카드뉴스를 제작해 봅시다</a:t>
              </a:r>
              <a:r>
                <a:rPr lang="en-US" altLang="ko-KR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 </a:t>
              </a:r>
              <a:r>
                <a:rPr lang="ko-KR" altLang="en-US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최근의 대구의 기온은 내 고장 대구</a:t>
              </a:r>
              <a:r>
                <a:rPr lang="en-US" altLang="ko-KR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‧</a:t>
              </a:r>
              <a:r>
                <a:rPr lang="ko-KR" altLang="en-US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경북 다시보기 </a:t>
              </a:r>
              <a:r>
                <a:rPr lang="en-US" altLang="ko-KR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188</a:t>
              </a:r>
              <a:r>
                <a:rPr lang="ko-KR" altLang="en-US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쪽에 잘 정리되어 있습니다</a:t>
              </a:r>
              <a:r>
                <a:rPr lang="en-US" altLang="ko-KR" sz="2000" b="1" kern="0">
                  <a:solidFill>
                    <a:srgbClr val="000000"/>
                  </a:solidFill>
                  <a:latin typeface="맑은 고딕" panose="020B0503020000020004" pitchFamily="50" charset="-127"/>
                </a:rPr>
                <a:t>.</a:t>
              </a:r>
              <a:endParaRPr lang="ko-KR" altLang="en-US" sz="2000" b="1" kern="0" spc="0" dirty="0">
                <a:solidFill>
                  <a:srgbClr val="000000"/>
                </a:solidFill>
                <a:effectLst/>
                <a:latin typeface="맑은 고딕" panose="020B0503020000020004" pitchFamily="50" charset="-127"/>
                <a:ea typeface="맑은 고딕" panose="020B0503020000020004" pitchFamily="50" charset="-127"/>
              </a:endParaRPr>
            </a:p>
          </p:txBody>
        </p:sp>
        <p:pic>
          <p:nvPicPr>
            <p:cNvPr id="8" name="_x349564008" descr="EMB000083981969">
              <a:extLst>
                <a:ext uri="{FF2B5EF4-FFF2-40B4-BE49-F238E27FC236}">
                  <a16:creationId xmlns:a16="http://schemas.microsoft.com/office/drawing/2014/main" id="{AC7C89A4-9BD3-FC2F-3066-BA4C4D396AA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605" t="6000" r="8665" b="23999"/>
            <a:stretch>
              <a:fillRect/>
            </a:stretch>
          </p:blipFill>
          <p:spPr bwMode="auto">
            <a:xfrm>
              <a:off x="666752" y="1328905"/>
              <a:ext cx="492337" cy="4127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4" name="그림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3299" y="3549433"/>
            <a:ext cx="2541715" cy="2870822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1802" y="3549433"/>
            <a:ext cx="2541715" cy="2870822"/>
          </a:xfrm>
          <a:prstGeom prst="rect">
            <a:avLst/>
          </a:prstGeom>
        </p:spPr>
      </p:pic>
      <p:pic>
        <p:nvPicPr>
          <p:cNvPr id="27" name="그림 2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0305" y="3549433"/>
            <a:ext cx="2541715" cy="2870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312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C720CE2B-DF46-92EF-3C6D-A2920D000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DAFEEF8E-0B30-384D-D02A-29EE67E5B9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FB58FDC-DFE6-0303-AEB2-2E32AE1B0BEA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8BEF7441-68B9-3DEC-7058-76353FF25EA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74836297-079F-4A0B-856D-E3ABD90F36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활동 정리 하기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id="{77D0C020-3DA1-C0D4-2C06-081D97D92D02}"/>
              </a:ext>
            </a:extLst>
          </p:cNvPr>
          <p:cNvGrpSpPr/>
          <p:nvPr/>
        </p:nvGrpSpPr>
        <p:grpSpPr>
          <a:xfrm>
            <a:off x="419449" y="1694279"/>
            <a:ext cx="11312302" cy="950453"/>
            <a:chOff x="419449" y="1694279"/>
            <a:chExt cx="11312302" cy="950453"/>
          </a:xfrm>
        </p:grpSpPr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id="{6C093C9B-2253-4549-975D-EB66AF359443}"/>
                </a:ext>
              </a:extLst>
            </p:cNvPr>
            <p:cNvSpPr/>
            <p:nvPr/>
          </p:nvSpPr>
          <p:spPr>
            <a:xfrm>
              <a:off x="1208618" y="1694279"/>
              <a:ext cx="10523133" cy="9504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오늘 수업을 통해 알게 된 점은 무엇인가요</a:t>
              </a:r>
              <a:r>
                <a:rPr lang="en-US" altLang="ko-KR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42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2" name="그림 1">
              <a:extLst>
                <a:ext uri="{FF2B5EF4-FFF2-40B4-BE49-F238E27FC236}">
                  <a16:creationId xmlns:a16="http://schemas.microsoft.com/office/drawing/2014/main" id="{BB3A47FF-8215-4596-9D37-0840979C65C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449" y="1722947"/>
              <a:ext cx="905236" cy="921785"/>
            </a:xfrm>
            <a:prstGeom prst="rect">
              <a:avLst/>
            </a:prstGeom>
            <a:effectLst>
              <a:softEdge rad="127000"/>
            </a:effectLst>
          </p:spPr>
        </p:pic>
      </p:grpSp>
      <p:grpSp>
        <p:nvGrpSpPr>
          <p:cNvPr id="4" name="그룹 3">
            <a:extLst>
              <a:ext uri="{FF2B5EF4-FFF2-40B4-BE49-F238E27FC236}">
                <a16:creationId xmlns:a16="http://schemas.microsoft.com/office/drawing/2014/main" id="{2CC75D83-08AB-0E2A-55B5-DC0FD1CD18D7}"/>
              </a:ext>
            </a:extLst>
          </p:cNvPr>
          <p:cNvGrpSpPr/>
          <p:nvPr/>
        </p:nvGrpSpPr>
        <p:grpSpPr>
          <a:xfrm>
            <a:off x="497417" y="3429000"/>
            <a:ext cx="11312302" cy="1935466"/>
            <a:chOff x="419449" y="1694279"/>
            <a:chExt cx="11312302" cy="1935466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0218FE25-D9A5-58B5-BF42-DA2169F87A13}"/>
                </a:ext>
              </a:extLst>
            </p:cNvPr>
            <p:cNvSpPr/>
            <p:nvPr/>
          </p:nvSpPr>
          <p:spPr>
            <a:xfrm>
              <a:off x="1208618" y="1694279"/>
              <a:ext cx="10523133" cy="19354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오늘 수업을 통해 더 탐구하고 싶은 것은</a:t>
              </a:r>
              <a:endParaRPr lang="en-US" altLang="ko-KR" sz="4267" b="1" kern="0" spc="-133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  <a:p>
              <a:pPr>
                <a:lnSpc>
                  <a:spcPct val="150000"/>
                </a:lnSpc>
                <a:buClr>
                  <a:srgbClr val="000000"/>
                </a:buClr>
                <a:defRPr/>
              </a:pPr>
              <a:r>
                <a:rPr lang="ko-KR" altLang="en-US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무엇인가요</a:t>
              </a:r>
              <a:r>
                <a:rPr lang="en-US" altLang="ko-KR" sz="4267" b="1" kern="0" spc="-133" dirty="0">
                  <a:latin typeface="맑은 고딕" panose="020B0503020000020004" pitchFamily="50" charset="-127"/>
                  <a:ea typeface="맑은 고딕" panose="020B0503020000020004" pitchFamily="50" charset="-127"/>
                  <a:cs typeface="Arial"/>
                  <a:sym typeface="Arial"/>
                </a:rPr>
                <a:t>?</a:t>
              </a:r>
              <a:endParaRPr lang="ko-KR" altLang="en-US" sz="4267" b="1" kern="0" dirty="0">
                <a:latin typeface="맑은 고딕" panose="020B0503020000020004" pitchFamily="50" charset="-127"/>
                <a:ea typeface="맑은 고딕" panose="020B0503020000020004" pitchFamily="50" charset="-127"/>
                <a:cs typeface="Arial"/>
                <a:sym typeface="Arial"/>
              </a:endParaRPr>
            </a:p>
          </p:txBody>
        </p:sp>
        <p:pic>
          <p:nvPicPr>
            <p:cNvPr id="6" name="그림 5">
              <a:extLst>
                <a:ext uri="{FF2B5EF4-FFF2-40B4-BE49-F238E27FC236}">
                  <a16:creationId xmlns:a16="http://schemas.microsoft.com/office/drawing/2014/main" id="{C04E95DD-CDEF-2394-6FB2-B0A2FDB41A15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419449" y="1722947"/>
              <a:ext cx="905236" cy="921785"/>
            </a:xfrm>
            <a:prstGeom prst="rect">
              <a:avLst/>
            </a:prstGeom>
            <a:effectLst>
              <a:softEdge rad="127000"/>
            </a:effectLst>
          </p:spPr>
        </p:pic>
      </p:grpSp>
    </p:spTree>
    <p:extLst>
      <p:ext uri="{BB962C8B-B14F-4D97-AF65-F5344CB8AC3E}">
        <p14:creationId xmlns:p14="http://schemas.microsoft.com/office/powerpoint/2010/main" val="484414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pic>
        <p:nvPicPr>
          <p:cNvPr id="2" name="그림 1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457" y="897331"/>
            <a:ext cx="9642120" cy="543441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C7BE3F09-CE9E-F62E-5E04-85C319CA6CD2}"/>
              </a:ext>
            </a:extLst>
          </p:cNvPr>
          <p:cNvSpPr txBox="1"/>
          <p:nvPr/>
        </p:nvSpPr>
        <p:spPr>
          <a:xfrm>
            <a:off x="1066800" y="6339807"/>
            <a:ext cx="10412781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dirty="0" smtClean="0">
                <a:solidFill>
                  <a:srgbClr val="221E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hlinkClick r:id="rId7"/>
              </a:rPr>
              <a:t>참고 영상 내 고장 대구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7"/>
              </a:rPr>
              <a:t>∙경북 다시 보기 </a:t>
            </a:r>
            <a:r>
              <a:rPr lang="en-US" altLang="ko-KR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7"/>
              </a:rPr>
              <a:t>Chapter</a:t>
            </a:r>
            <a:r>
              <a:rPr lang="ko-KR" altLang="en-US" sz="2500" dirty="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7"/>
              </a:rPr>
              <a:t>별 영상 </a:t>
            </a:r>
            <a:r>
              <a:rPr lang="ko-KR" altLang="en-US" sz="250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7"/>
              </a:rPr>
              <a:t>보기 </a:t>
            </a:r>
            <a:r>
              <a:rPr lang="en-US" altLang="ko-KR" sz="250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7"/>
              </a:rPr>
              <a:t>9</a:t>
            </a:r>
            <a:r>
              <a:rPr lang="ko-KR" altLang="en-US" sz="2500" smtClean="0">
                <a:solidFill>
                  <a:srgbClr val="221E1F"/>
                </a:solidFill>
                <a:latin typeface="함초롬돋움" panose="020B0604000101010101" pitchFamily="50" charset="-127"/>
                <a:ea typeface="함초롬돋움" panose="020B0604000101010101" pitchFamily="50" charset="-127"/>
                <a:cs typeface="함초롬돋움" panose="020B0604000101010101" pitchFamily="50" charset="-127"/>
                <a:hlinkClick r:id="rId7"/>
              </a:rPr>
              <a:t>장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150079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6730616" y="6152089"/>
            <a:ext cx="4380729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두류공원 항공 </a:t>
            </a:r>
            <a:r>
              <a:rPr lang="en-US" altLang="ko-KR" sz="250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VR </a:t>
            </a:r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바로가기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645" y="1278468"/>
            <a:ext cx="8300483" cy="4693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128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6730616" y="6152089"/>
            <a:ext cx="4380729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달성공원 정보 바로가기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4425" y="1316568"/>
            <a:ext cx="7803569" cy="475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832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6730616" y="6152089"/>
            <a:ext cx="4380729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두류공원 정보 바로가기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73" y="1316568"/>
            <a:ext cx="7656347" cy="475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6527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6730616" y="6152089"/>
            <a:ext cx="4380729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4"/>
              </a:rPr>
              <a:t>도시숲 정보 바로가기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6873" y="1278468"/>
            <a:ext cx="8612156" cy="4549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571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7784812" y="6239932"/>
            <a:ext cx="3588072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대구도시숲 뉴스 영상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7T-gCXLMSvw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535189" y="1209445"/>
            <a:ext cx="8943088" cy="5030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65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7784812" y="6239932"/>
            <a:ext cx="3588072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달성토성 영상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9dXVyG0UKO4"/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1842451" y="1529520"/>
            <a:ext cx="7637451" cy="4296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7911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hlinkClick r:id="rId4"/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6068291" y="6251803"/>
            <a:ext cx="5929744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대구시청 카드뉴스 바로가기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5254" y="1556284"/>
            <a:ext cx="4465236" cy="4458611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3431" y="1550881"/>
            <a:ext cx="4464014" cy="4464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153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D781DD-33E0-F440-5DB8-128D9B64C1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1" name="_x851838000" descr="EMB000023942ce2">
            <a:extLst>
              <a:ext uri="{FF2B5EF4-FFF2-40B4-BE49-F238E27FC236}">
                <a16:creationId xmlns:a16="http://schemas.microsoft.com/office/drawing/2014/main" id="{F63311D7-D3EB-C4CA-DA23-0337C7C7BC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39236" b="21506"/>
          <a:stretch>
            <a:fillRect/>
          </a:stretch>
        </p:blipFill>
        <p:spPr bwMode="auto">
          <a:xfrm>
            <a:off x="3103034" y="393701"/>
            <a:ext cx="9088967" cy="22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_x851839152" descr="EMB000023942ce2">
            <a:extLst>
              <a:ext uri="{FF2B5EF4-FFF2-40B4-BE49-F238E27FC236}">
                <a16:creationId xmlns:a16="http://schemas.microsoft.com/office/drawing/2014/main" id="{F87B728A-CF35-9929-9569-6F47357572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124" r="91263" b="19658"/>
          <a:stretch>
            <a:fillRect/>
          </a:stretch>
        </p:blipFill>
        <p:spPr bwMode="auto">
          <a:xfrm>
            <a:off x="1" y="393701"/>
            <a:ext cx="994833" cy="209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68613" name="그룹 16">
            <a:extLst>
              <a:ext uri="{FF2B5EF4-FFF2-40B4-BE49-F238E27FC236}">
                <a16:creationId xmlns:a16="http://schemas.microsoft.com/office/drawing/2014/main" id="{3E1A3FE2-D67B-2AE2-D080-6455C81F40F3}"/>
              </a:ext>
            </a:extLst>
          </p:cNvPr>
          <p:cNvGrpSpPr>
            <a:grpSpLocks/>
          </p:cNvGrpSpPr>
          <p:nvPr/>
        </p:nvGrpSpPr>
        <p:grpSpPr bwMode="auto">
          <a:xfrm>
            <a:off x="872067" y="80433"/>
            <a:ext cx="4641851" cy="922867"/>
            <a:chOff x="71438" y="642938"/>
            <a:chExt cx="9067800" cy="809625"/>
          </a:xfrm>
        </p:grpSpPr>
        <p:pic>
          <p:nvPicPr>
            <p:cNvPr id="68618" name="Picture 5" descr="C:\Users\Administrator\Desktop\따오기\223.jpg">
              <a:extLst>
                <a:ext uri="{FF2B5EF4-FFF2-40B4-BE49-F238E27FC236}">
                  <a16:creationId xmlns:a16="http://schemas.microsoft.com/office/drawing/2014/main" id="{7A632A62-40F8-0732-9EB5-AD526D65F14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38" y="642938"/>
              <a:ext cx="9067800" cy="8096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4" name="TextBox 10">
              <a:extLst>
                <a:ext uri="{FF2B5EF4-FFF2-40B4-BE49-F238E27FC236}">
                  <a16:creationId xmlns:a16="http://schemas.microsoft.com/office/drawing/2014/main" id="{9E8F5BC0-E825-77E9-BE45-71D6A57A427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28886" y="676363"/>
              <a:ext cx="7752905" cy="58496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buClr>
                  <a:srgbClr val="000000"/>
                </a:buClr>
                <a:defRPr/>
              </a:pPr>
              <a:r>
                <a:rPr lang="ko-KR" altLang="en-US" sz="2133" b="1" kern="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나눔고딕" pitchFamily="50" charset="-127"/>
                  <a:cs typeface="Arial"/>
                  <a:sym typeface="Arial"/>
                </a:rPr>
                <a:t> </a:t>
              </a:r>
              <a:r>
                <a:rPr lang="ko-KR" altLang="en-US" sz="3733" b="1" kern="0" dirty="0">
                  <a:solidFill>
                    <a:srgbClr val="FFFF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나눔고딕" pitchFamily="50" charset="-127"/>
                  <a:ea typeface="HY수평선B" pitchFamily="18" charset="-127"/>
                  <a:cs typeface="Arial"/>
                  <a:sym typeface="Arial"/>
                </a:rPr>
                <a:t>참고자료</a:t>
              </a:r>
              <a:endParaRPr lang="en-US" altLang="ko-KR" sz="3200" b="1" kern="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itchFamily="50" charset="-127"/>
                <a:ea typeface="HY수평선B" pitchFamily="18" charset="-127"/>
                <a:cs typeface="Arial"/>
                <a:sym typeface="Arial"/>
              </a:endParaRPr>
            </a:p>
          </p:txBody>
        </p:sp>
      </p:grpSp>
      <p:sp>
        <p:nvSpPr>
          <p:cNvPr id="10" name="TextBox 9">
            <a:hlinkClick r:id="rId4"/>
            <a:extLst>
              <a:ext uri="{FF2B5EF4-FFF2-40B4-BE49-F238E27FC236}">
                <a16:creationId xmlns:a16="http://schemas.microsoft.com/office/drawing/2014/main" id="{8357C8C8-57AB-CBD2-18BC-C56741068D8B}"/>
              </a:ext>
            </a:extLst>
          </p:cNvPr>
          <p:cNvSpPr txBox="1"/>
          <p:nvPr/>
        </p:nvSpPr>
        <p:spPr>
          <a:xfrm>
            <a:off x="6068291" y="6251803"/>
            <a:ext cx="5929744" cy="4770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2500" smtClean="0">
                <a:latin typeface="맑은 고딕" panose="020B0503020000020004" pitchFamily="50" charset="-127"/>
                <a:ea typeface="맑은 고딕" panose="020B0503020000020004" pitchFamily="50" charset="-127"/>
                <a:hlinkClick r:id="rId5"/>
              </a:rPr>
              <a:t>대구시청 카드뉴스 바로가기</a:t>
            </a:r>
            <a:endParaRPr lang="ko-KR" altLang="en-US" sz="25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2690" y="1778848"/>
            <a:ext cx="4193823" cy="4193823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8841" y="1778722"/>
            <a:ext cx="4183411" cy="4193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6989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625</TotalTime>
  <Words>1400</Words>
  <Application>Microsoft Office PowerPoint</Application>
  <PresentationFormat>와이드스크린</PresentationFormat>
  <Paragraphs>221</Paragraphs>
  <Slides>49</Slides>
  <Notes>1</Notes>
  <HiddenSlides>0</HiddenSlides>
  <MMClips>2</MMClips>
  <ScaleCrop>false</ScaleCrop>
  <HeadingPairs>
    <vt:vector size="6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49</vt:i4>
      </vt:variant>
    </vt:vector>
  </HeadingPairs>
  <TitlesOfParts>
    <vt:vector size="62" baseType="lpstr">
      <vt:lpstr>Archivo Black</vt:lpstr>
      <vt:lpstr>Arial Unicode MS</vt:lpstr>
      <vt:lpstr>Chewy</vt:lpstr>
      <vt:lpstr>HY강M</vt:lpstr>
      <vt:lpstr>HY수평선B</vt:lpstr>
      <vt:lpstr>Raleway ExtraBold</vt:lpstr>
      <vt:lpstr>굴림</vt:lpstr>
      <vt:lpstr>나눔고딕</vt:lpstr>
      <vt:lpstr>맑은 고딕</vt:lpstr>
      <vt:lpstr>함초롬돋움</vt:lpstr>
      <vt:lpstr>함초롬바탕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경만 박</dc:creator>
  <cp:lastModifiedBy>이해민</cp:lastModifiedBy>
  <cp:revision>60</cp:revision>
  <dcterms:created xsi:type="dcterms:W3CDTF">2024-12-21T00:28:14Z</dcterms:created>
  <dcterms:modified xsi:type="dcterms:W3CDTF">2025-01-30T14:41:29Z</dcterms:modified>
</cp:coreProperties>
</file>