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797" r:id="rId2"/>
    <p:sldId id="258" r:id="rId3"/>
    <p:sldId id="960" r:id="rId4"/>
    <p:sldId id="918" r:id="rId5"/>
    <p:sldId id="961" r:id="rId6"/>
    <p:sldId id="537" r:id="rId7"/>
    <p:sldId id="973" r:id="rId8"/>
    <p:sldId id="974" r:id="rId9"/>
    <p:sldId id="919" r:id="rId10"/>
    <p:sldId id="875" r:id="rId11"/>
    <p:sldId id="962" r:id="rId12"/>
    <p:sldId id="920" r:id="rId13"/>
    <p:sldId id="927" r:id="rId14"/>
    <p:sldId id="930" r:id="rId15"/>
    <p:sldId id="924" r:id="rId16"/>
    <p:sldId id="941" r:id="rId17"/>
    <p:sldId id="936" r:id="rId18"/>
    <p:sldId id="945" r:id="rId19"/>
    <p:sldId id="931" r:id="rId20"/>
    <p:sldId id="947" r:id="rId21"/>
    <p:sldId id="949" r:id="rId22"/>
    <p:sldId id="971" r:id="rId23"/>
    <p:sldId id="513" r:id="rId24"/>
    <p:sldId id="969" r:id="rId25"/>
    <p:sldId id="954" r:id="rId26"/>
    <p:sldId id="970" r:id="rId27"/>
    <p:sldId id="955" r:id="rId28"/>
    <p:sldId id="956" r:id="rId29"/>
    <p:sldId id="957" r:id="rId30"/>
    <p:sldId id="916" r:id="rId31"/>
    <p:sldId id="972" r:id="rId32"/>
    <p:sldId id="958" r:id="rId33"/>
    <p:sldId id="559" r:id="rId3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9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8015" autoAdjust="0"/>
  </p:normalViewPr>
  <p:slideViewPr>
    <p:cSldViewPr>
      <p:cViewPr varScale="1">
        <p:scale>
          <a:sx n="76" d="100"/>
          <a:sy n="76" d="100"/>
        </p:scale>
        <p:origin x="89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2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9028CB-613F-4294-B2E9-63A5B81870B5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1A0D48-B454-45E0-99F6-D42454A16F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5350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228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750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5941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7530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8160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477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868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599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4661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41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415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2381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3665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3075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46168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931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oogle Shape;220;p13">
            <a:extLst>
              <a:ext uri="{FF2B5EF4-FFF2-40B4-BE49-F238E27FC236}">
                <a16:creationId xmlns:a16="http://schemas.microsoft.com/office/drawing/2014/main" id="{DF666EB8-4EAE-4DD6-B145-17E0E3B271FF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16" name="Google Shape;221;p13">
              <a:extLst>
                <a:ext uri="{FF2B5EF4-FFF2-40B4-BE49-F238E27FC236}">
                  <a16:creationId xmlns:a16="http://schemas.microsoft.com/office/drawing/2014/main" id="{29B8A20E-9FE0-41CB-AC10-504ECF1AC17B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23" name="Google Shape;222;p13">
                <a:extLst>
                  <a:ext uri="{FF2B5EF4-FFF2-40B4-BE49-F238E27FC236}">
                    <a16:creationId xmlns:a16="http://schemas.microsoft.com/office/drawing/2014/main" id="{D7FD53CE-C24A-47D1-85C0-589BE626B30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938437500 w 60087"/>
                  <a:gd name="T1" fmla="*/ 15625 h 30655"/>
                  <a:gd name="T2" fmla="*/ 869343750 w 60087"/>
                  <a:gd name="T3" fmla="*/ 40906250 h 30655"/>
                  <a:gd name="T4" fmla="*/ 445687500 w 60087"/>
                  <a:gd name="T5" fmla="*/ 216453125 h 30655"/>
                  <a:gd name="T6" fmla="*/ 0 w 60087"/>
                  <a:gd name="T7" fmla="*/ 478984375 h 30655"/>
                  <a:gd name="T8" fmla="*/ 131718750 w 60087"/>
                  <a:gd name="T9" fmla="*/ 478984375 h 30655"/>
                  <a:gd name="T10" fmla="*/ 499765625 w 60087"/>
                  <a:gd name="T11" fmla="*/ 280890625 h 30655"/>
                  <a:gd name="T12" fmla="*/ 913484375 w 60087"/>
                  <a:gd name="T13" fmla="*/ 103015625 h 30655"/>
                  <a:gd name="T14" fmla="*/ 938843750 w 60087"/>
                  <a:gd name="T15" fmla="*/ 88593750 h 30655"/>
                  <a:gd name="T16" fmla="*/ 938437500 w 60087"/>
                  <a:gd name="T17" fmla="*/ 15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4" name="Google Shape;223;p13">
                <a:extLst>
                  <a:ext uri="{FF2B5EF4-FFF2-40B4-BE49-F238E27FC236}">
                    <a16:creationId xmlns:a16="http://schemas.microsoft.com/office/drawing/2014/main" id="{F2DECCA9-73F9-40F1-8942-4D7EB21015B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432796875 w 27699"/>
                  <a:gd name="T1" fmla="*/ 0 h 11529"/>
                  <a:gd name="T2" fmla="*/ 75609375 w 27699"/>
                  <a:gd name="T3" fmla="*/ 147859375 h 11529"/>
                  <a:gd name="T4" fmla="*/ 0 w 27699"/>
                  <a:gd name="T5" fmla="*/ 180125000 h 11529"/>
                  <a:gd name="T6" fmla="*/ 165109375 w 27699"/>
                  <a:gd name="T7" fmla="*/ 180125000 h 11529"/>
                  <a:gd name="T8" fmla="*/ 432796875 w 27699"/>
                  <a:gd name="T9" fmla="*/ 71546875 h 11529"/>
                  <a:gd name="T10" fmla="*/ 432796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5" name="Google Shape;224;p13">
                <a:extLst>
                  <a:ext uri="{FF2B5EF4-FFF2-40B4-BE49-F238E27FC236}">
                    <a16:creationId xmlns:a16="http://schemas.microsoft.com/office/drawing/2014/main" id="{9CA3BD54-CFE6-4031-9225-4AC557B50447}"/>
                  </a:ext>
                </a:extLst>
              </p:cNvPr>
              <p:cNvSpPr/>
              <p:nvPr/>
            </p:nvSpPr>
            <p:spPr>
              <a:xfrm rot="10800000" flipH="1">
                <a:off x="8262487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25;p13">
                <a:extLst>
                  <a:ext uri="{FF2B5EF4-FFF2-40B4-BE49-F238E27FC236}">
                    <a16:creationId xmlns:a16="http://schemas.microsoft.com/office/drawing/2014/main" id="{DDE76CEC-57DA-41CE-AD97-0225727CC338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693796875 w 44403"/>
                  <a:gd name="T1" fmla="*/ 0 h 21023"/>
                  <a:gd name="T2" fmla="*/ 621234375 w 44403"/>
                  <a:gd name="T3" fmla="*/ 41406250 h 21023"/>
                  <a:gd name="T4" fmla="*/ 261515625 w 44403"/>
                  <a:gd name="T5" fmla="*/ 190468750 h 21023"/>
                  <a:gd name="T6" fmla="*/ 15625 w 44403"/>
                  <a:gd name="T7" fmla="*/ 328484375 h 21023"/>
                  <a:gd name="T8" fmla="*/ 119453125 w 44403"/>
                  <a:gd name="T9" fmla="*/ 328484375 h 21023"/>
                  <a:gd name="T10" fmla="*/ 299062500 w 44403"/>
                  <a:gd name="T11" fmla="*/ 243343750 h 21023"/>
                  <a:gd name="T12" fmla="*/ 658781250 w 44403"/>
                  <a:gd name="T13" fmla="*/ 94375000 h 21023"/>
                  <a:gd name="T14" fmla="*/ 693796875 w 44403"/>
                  <a:gd name="T15" fmla="*/ 75187500 h 21023"/>
                  <a:gd name="T16" fmla="*/ 693796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7" name="Google Shape;226;p13">
                <a:extLst>
                  <a:ext uri="{FF2B5EF4-FFF2-40B4-BE49-F238E27FC236}">
                    <a16:creationId xmlns:a16="http://schemas.microsoft.com/office/drawing/2014/main" id="{2D08ABE0-26A8-455E-837D-9FE65036C24F}"/>
                  </a:ext>
                </a:extLst>
              </p:cNvPr>
              <p:cNvSpPr/>
              <p:nvPr/>
            </p:nvSpPr>
            <p:spPr>
              <a:xfrm rot="10800000" flipH="1">
                <a:off x="7891032" y="-6350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" name="Google Shape;227;p13">
              <a:extLst>
                <a:ext uri="{FF2B5EF4-FFF2-40B4-BE49-F238E27FC236}">
                  <a16:creationId xmlns:a16="http://schemas.microsoft.com/office/drawing/2014/main" id="{617669DD-140E-4095-B02C-0820ADF476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18" name="Google Shape;228;p13">
                <a:extLst>
                  <a:ext uri="{FF2B5EF4-FFF2-40B4-BE49-F238E27FC236}">
                    <a16:creationId xmlns:a16="http://schemas.microsoft.com/office/drawing/2014/main" id="{B5C09968-32E5-4B9C-91EE-A083EF5152F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938437500 w 60087"/>
                  <a:gd name="T1" fmla="*/ 15625 h 30655"/>
                  <a:gd name="T2" fmla="*/ 869343750 w 60087"/>
                  <a:gd name="T3" fmla="*/ 40906250 h 30655"/>
                  <a:gd name="T4" fmla="*/ 445687500 w 60087"/>
                  <a:gd name="T5" fmla="*/ 216453125 h 30655"/>
                  <a:gd name="T6" fmla="*/ 0 w 60087"/>
                  <a:gd name="T7" fmla="*/ 478984375 h 30655"/>
                  <a:gd name="T8" fmla="*/ 131718750 w 60087"/>
                  <a:gd name="T9" fmla="*/ 478984375 h 30655"/>
                  <a:gd name="T10" fmla="*/ 499765625 w 60087"/>
                  <a:gd name="T11" fmla="*/ 280890625 h 30655"/>
                  <a:gd name="T12" fmla="*/ 913484375 w 60087"/>
                  <a:gd name="T13" fmla="*/ 103015625 h 30655"/>
                  <a:gd name="T14" fmla="*/ 938843750 w 60087"/>
                  <a:gd name="T15" fmla="*/ 88593750 h 30655"/>
                  <a:gd name="T16" fmla="*/ 938437500 w 60087"/>
                  <a:gd name="T17" fmla="*/ 15625 h 3065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9" name="Google Shape;229;p13">
                <a:extLst>
                  <a:ext uri="{FF2B5EF4-FFF2-40B4-BE49-F238E27FC236}">
                    <a16:creationId xmlns:a16="http://schemas.microsoft.com/office/drawing/2014/main" id="{C35D2BC4-BE7A-4276-AEC5-1FE5DC0350B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432796875 w 27699"/>
                  <a:gd name="T1" fmla="*/ 0 h 11529"/>
                  <a:gd name="T2" fmla="*/ 75609375 w 27699"/>
                  <a:gd name="T3" fmla="*/ 147859375 h 11529"/>
                  <a:gd name="T4" fmla="*/ 0 w 27699"/>
                  <a:gd name="T5" fmla="*/ 180125000 h 11529"/>
                  <a:gd name="T6" fmla="*/ 165109375 w 27699"/>
                  <a:gd name="T7" fmla="*/ 180125000 h 11529"/>
                  <a:gd name="T8" fmla="*/ 432796875 w 27699"/>
                  <a:gd name="T9" fmla="*/ 71546875 h 11529"/>
                  <a:gd name="T10" fmla="*/ 432796875 w 27699"/>
                  <a:gd name="T11" fmla="*/ 0 h 1152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0" name="Google Shape;230;p13">
                <a:extLst>
                  <a:ext uri="{FF2B5EF4-FFF2-40B4-BE49-F238E27FC236}">
                    <a16:creationId xmlns:a16="http://schemas.microsoft.com/office/drawing/2014/main" id="{550CFDD4-5010-4F36-A92D-648E66F2B1EE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31;p13">
                <a:extLst>
                  <a:ext uri="{FF2B5EF4-FFF2-40B4-BE49-F238E27FC236}">
                    <a16:creationId xmlns:a16="http://schemas.microsoft.com/office/drawing/2014/main" id="{C1C2DAC8-1298-4E33-B0A2-E18353A3292D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693796875 w 44403"/>
                  <a:gd name="T1" fmla="*/ 0 h 21023"/>
                  <a:gd name="T2" fmla="*/ 621234375 w 44403"/>
                  <a:gd name="T3" fmla="*/ 41406250 h 21023"/>
                  <a:gd name="T4" fmla="*/ 261515625 w 44403"/>
                  <a:gd name="T5" fmla="*/ 190468750 h 21023"/>
                  <a:gd name="T6" fmla="*/ 15625 w 44403"/>
                  <a:gd name="T7" fmla="*/ 328484375 h 21023"/>
                  <a:gd name="T8" fmla="*/ 119453125 w 44403"/>
                  <a:gd name="T9" fmla="*/ 328484375 h 21023"/>
                  <a:gd name="T10" fmla="*/ 299062500 w 44403"/>
                  <a:gd name="T11" fmla="*/ 243343750 h 21023"/>
                  <a:gd name="T12" fmla="*/ 658781250 w 44403"/>
                  <a:gd name="T13" fmla="*/ 94375000 h 21023"/>
                  <a:gd name="T14" fmla="*/ 693796875 w 44403"/>
                  <a:gd name="T15" fmla="*/ 75187500 h 21023"/>
                  <a:gd name="T16" fmla="*/ 693796875 w 44403"/>
                  <a:gd name="T17" fmla="*/ 0 h 2102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22" name="Google Shape;232;p13">
                <a:extLst>
                  <a:ext uri="{FF2B5EF4-FFF2-40B4-BE49-F238E27FC236}">
                    <a16:creationId xmlns:a16="http://schemas.microsoft.com/office/drawing/2014/main" id="{EAE31A4B-3EE1-4A6C-BF0A-E0AB80CCF377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pic>
        <p:nvPicPr>
          <p:cNvPr id="28" name="Google Shape;233;p13">
            <a:extLst>
              <a:ext uri="{FF2B5EF4-FFF2-40B4-BE49-F238E27FC236}">
                <a16:creationId xmlns:a16="http://schemas.microsoft.com/office/drawing/2014/main" id="{FC201E99-DA44-4248-B0A0-6E789013605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57374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31;p3">
            <a:extLst>
              <a:ext uri="{FF2B5EF4-FFF2-40B4-BE49-F238E27FC236}">
                <a16:creationId xmlns:a16="http://schemas.microsoft.com/office/drawing/2014/main" id="{F6E4C51D-99E1-48B2-965A-673CDF3840E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6" name="Google Shape;32;p3">
              <a:extLst>
                <a:ext uri="{FF2B5EF4-FFF2-40B4-BE49-F238E27FC236}">
                  <a16:creationId xmlns:a16="http://schemas.microsoft.com/office/drawing/2014/main" id="{81EAB677-0F2E-4470-9B2A-2DDA6A5933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3;p3">
              <a:extLst>
                <a:ext uri="{FF2B5EF4-FFF2-40B4-BE49-F238E27FC236}">
                  <a16:creationId xmlns:a16="http://schemas.microsoft.com/office/drawing/2014/main" id="{2FDFCAFD-C336-4CF7-86B2-E1B7FB006CC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8" name="Google Shape;34;p3">
              <a:extLst>
                <a:ext uri="{FF2B5EF4-FFF2-40B4-BE49-F238E27FC236}">
                  <a16:creationId xmlns:a16="http://schemas.microsoft.com/office/drawing/2014/main" id="{9A028E99-042B-4671-892C-7EBBEB589ECB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35;p3">
              <a:extLst>
                <a:ext uri="{FF2B5EF4-FFF2-40B4-BE49-F238E27FC236}">
                  <a16:creationId xmlns:a16="http://schemas.microsoft.com/office/drawing/2014/main" id="{E2DD5208-48E9-439C-9053-1D153451FEC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6;p3">
              <a:extLst>
                <a:ext uri="{FF2B5EF4-FFF2-40B4-BE49-F238E27FC236}">
                  <a16:creationId xmlns:a16="http://schemas.microsoft.com/office/drawing/2014/main" id="{501945DB-B56F-49A0-AD80-E171AE91BC4F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" name="Google Shape;37;p3">
            <a:extLst>
              <a:ext uri="{FF2B5EF4-FFF2-40B4-BE49-F238E27FC236}">
                <a16:creationId xmlns:a16="http://schemas.microsoft.com/office/drawing/2014/main" id="{FA739CDC-BFC7-4870-8B33-BEEC0419D3CD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12" name="Google Shape;38;p3">
              <a:extLst>
                <a:ext uri="{FF2B5EF4-FFF2-40B4-BE49-F238E27FC236}">
                  <a16:creationId xmlns:a16="http://schemas.microsoft.com/office/drawing/2014/main" id="{B00CAF25-52E6-4A06-B3AA-021263AD5FE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9;p3">
              <a:extLst>
                <a:ext uri="{FF2B5EF4-FFF2-40B4-BE49-F238E27FC236}">
                  <a16:creationId xmlns:a16="http://schemas.microsoft.com/office/drawing/2014/main" id="{84DD5588-7559-4934-99C0-11B75F78A0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4" name="Google Shape;40;p3">
              <a:extLst>
                <a:ext uri="{FF2B5EF4-FFF2-40B4-BE49-F238E27FC236}">
                  <a16:creationId xmlns:a16="http://schemas.microsoft.com/office/drawing/2014/main" id="{37AE1B55-23E4-408A-9811-CB745CAA2D36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41;p3">
              <a:extLst>
                <a:ext uri="{FF2B5EF4-FFF2-40B4-BE49-F238E27FC236}">
                  <a16:creationId xmlns:a16="http://schemas.microsoft.com/office/drawing/2014/main" id="{3270965D-7497-4846-9104-07DF8622251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2;p3">
              <a:extLst>
                <a:ext uri="{FF2B5EF4-FFF2-40B4-BE49-F238E27FC236}">
                  <a16:creationId xmlns:a16="http://schemas.microsoft.com/office/drawing/2014/main" id="{0B1DE72E-0DD1-47CC-8BCF-D93D0A4055A7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" name="Google Shape;43;p3">
            <a:extLst>
              <a:ext uri="{FF2B5EF4-FFF2-40B4-BE49-F238E27FC236}">
                <a16:creationId xmlns:a16="http://schemas.microsoft.com/office/drawing/2014/main" id="{15CDC8B8-CC95-4E7D-A7AE-DF571FFE5222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8" name="Google Shape;44;p3">
              <a:extLst>
                <a:ext uri="{FF2B5EF4-FFF2-40B4-BE49-F238E27FC236}">
                  <a16:creationId xmlns:a16="http://schemas.microsoft.com/office/drawing/2014/main" id="{92316585-3BEE-44B8-9230-143ABE05A1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5;p3">
              <a:extLst>
                <a:ext uri="{FF2B5EF4-FFF2-40B4-BE49-F238E27FC236}">
                  <a16:creationId xmlns:a16="http://schemas.microsoft.com/office/drawing/2014/main" id="{DC9B1659-92CC-4937-8BFE-DF4EDF2F13D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0" name="Google Shape;46;p3">
              <a:extLst>
                <a:ext uri="{FF2B5EF4-FFF2-40B4-BE49-F238E27FC236}">
                  <a16:creationId xmlns:a16="http://schemas.microsoft.com/office/drawing/2014/main" id="{E64F91DF-C314-4E5A-BAFC-57D6D411F08D}"/>
                </a:ext>
              </a:extLst>
            </p:cNvPr>
            <p:cNvSpPr/>
            <p:nvPr/>
          </p:nvSpPr>
          <p:spPr>
            <a:xfrm rot="10800000" flipH="1">
              <a:off x="8262194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47;p3">
              <a:extLst>
                <a:ext uri="{FF2B5EF4-FFF2-40B4-BE49-F238E27FC236}">
                  <a16:creationId xmlns:a16="http://schemas.microsoft.com/office/drawing/2014/main" id="{39997599-BF81-4D2F-8441-EDC42BDB3D6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2" name="Google Shape;48;p3">
              <a:extLst>
                <a:ext uri="{FF2B5EF4-FFF2-40B4-BE49-F238E27FC236}">
                  <a16:creationId xmlns:a16="http://schemas.microsoft.com/office/drawing/2014/main" id="{EF326EAF-18FE-44A8-8522-89492779DEAC}"/>
                </a:ext>
              </a:extLst>
            </p:cNvPr>
            <p:cNvSpPr/>
            <p:nvPr/>
          </p:nvSpPr>
          <p:spPr>
            <a:xfrm rot="10800000" flipH="1">
              <a:off x="7890620" y="-634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3" name="Google Shape;52;p3">
            <a:extLst>
              <a:ext uri="{FF2B5EF4-FFF2-40B4-BE49-F238E27FC236}">
                <a16:creationId xmlns:a16="http://schemas.microsoft.com/office/drawing/2014/main" id="{83F55A85-F053-4DA2-91E4-368D1BCFB90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26207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771C2-6203-4863-9DBC-43ADD99D2A7B}" type="datetimeFigureOut">
              <a:rPr lang="ko-KR" altLang="en-US" smtClean="0"/>
              <a:t>2025-02-15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018E0-504C-46B2-990E-3654792C04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7636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hyperlink" Target="https://www.daegubook.com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emf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7.png"/><Relationship Id="rId7" Type="http://schemas.openxmlformats.org/officeDocument/2006/relationships/image" Target="../media/image48.em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1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6.emf"/><Relationship Id="rId5" Type="http://schemas.openxmlformats.org/officeDocument/2006/relationships/image" Target="../media/image55.emf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9.png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emf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png"/><Relationship Id="rId5" Type="http://schemas.openxmlformats.org/officeDocument/2006/relationships/image" Target="../media/image62.emf"/><Relationship Id="rId4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emf"/><Relationship Id="rId3" Type="http://schemas.openxmlformats.org/officeDocument/2006/relationships/image" Target="../media/image36.jpeg"/><Relationship Id="rId7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10" Type="http://schemas.openxmlformats.org/officeDocument/2006/relationships/image" Target="../media/image73.gif"/><Relationship Id="rId4" Type="http://schemas.openxmlformats.org/officeDocument/2006/relationships/image" Target="../media/image67.gif"/><Relationship Id="rId9" Type="http://schemas.openxmlformats.org/officeDocument/2006/relationships/image" Target="../media/image7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36.jpeg"/><Relationship Id="rId7" Type="http://schemas.openxmlformats.org/officeDocument/2006/relationships/image" Target="../media/image7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36.jpeg"/><Relationship Id="rId7" Type="http://schemas.openxmlformats.org/officeDocument/2006/relationships/image" Target="../media/image7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4.jpeg"/><Relationship Id="rId9" Type="http://schemas.openxmlformats.org/officeDocument/2006/relationships/image" Target="../media/image8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152400" y="6497879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내 고장 대구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·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경북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다시보기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F1762FF-4E9F-47D5-8F0E-40D0C32225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0434" y="9211"/>
            <a:ext cx="48768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460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82E416D-7933-4ED7-A673-13EA0A20E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36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F73ED86-862E-4A03-AC0D-40374AB56044}"/>
              </a:ext>
            </a:extLst>
          </p:cNvPr>
          <p:cNvSpPr/>
          <p:nvPr/>
        </p:nvSpPr>
        <p:spPr>
          <a:xfrm>
            <a:off x="1447800" y="2382507"/>
            <a:ext cx="2649281" cy="2190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다음의 국가 </a:t>
            </a:r>
            <a:endParaRPr lang="en-US" altLang="ko-KR" sz="2400" b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  <a:p>
            <a:pPr algn="ctr"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유산들은 어떤 </a:t>
            </a:r>
            <a:endParaRPr lang="en-US" altLang="ko-KR" sz="2400" b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  <a:p>
            <a:pPr algn="ctr" fontAlgn="base">
              <a:lnSpc>
                <a:spcPct val="20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공통점이 있을까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?</a:t>
            </a:r>
            <a:endParaRPr lang="ko-KR" altLang="en-US" sz="240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7F4188F-8802-4E9F-BFCB-1964644E534A}"/>
              </a:ext>
            </a:extLst>
          </p:cNvPr>
          <p:cNvGrpSpPr/>
          <p:nvPr/>
        </p:nvGrpSpPr>
        <p:grpSpPr>
          <a:xfrm>
            <a:off x="1" y="-124940"/>
            <a:ext cx="12183533" cy="1212157"/>
            <a:chOff x="1" y="-124940"/>
            <a:chExt cx="12183533" cy="1212157"/>
          </a:xfrm>
        </p:grpSpPr>
        <p:pic>
          <p:nvPicPr>
            <p:cNvPr id="9" name="_x851838000" descr="EMB000023942ce2">
              <a:extLst>
                <a:ext uri="{FF2B5EF4-FFF2-40B4-BE49-F238E27FC236}">
                  <a16:creationId xmlns:a16="http://schemas.microsoft.com/office/drawing/2014/main" id="{48F19DAE-121F-4E0D-AEC5-2F9B9A3F9E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3721101" y="400051"/>
              <a:ext cx="84624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_x851839152" descr="EMB000023942ce2">
              <a:extLst>
                <a:ext uri="{FF2B5EF4-FFF2-40B4-BE49-F238E27FC236}">
                  <a16:creationId xmlns:a16="http://schemas.microsoft.com/office/drawing/2014/main" id="{655FCD46-12C4-4EE0-BAEF-88EFE09E41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124" r="91263" b="19658"/>
            <a:stretch>
              <a:fillRect/>
            </a:stretch>
          </p:blipFill>
          <p:spPr bwMode="auto">
            <a:xfrm>
              <a:off x="1" y="400051"/>
              <a:ext cx="9948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01C96A81-9676-4B73-B326-4B5804F06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52972" y="-13524"/>
              <a:ext cx="2822784" cy="925691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13" name="Picture 2" descr="https://img.freepik.com/premium-vector/people-are-thinking-simple-flat-design-style_995281-10168.jpg?semt=ais_hybrid">
              <a:extLst>
                <a:ext uri="{FF2B5EF4-FFF2-40B4-BE49-F238E27FC236}">
                  <a16:creationId xmlns:a16="http://schemas.microsoft.com/office/drawing/2014/main" id="{19272AA7-7BF5-48EF-A0D9-E39402F0B5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139" y="-124940"/>
              <a:ext cx="1212157" cy="1212157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5BB47458-01FF-4039-A22F-5974006D02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 rot="652016">
            <a:off x="544556" y="1248589"/>
            <a:ext cx="1425041" cy="22678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8BFEA06-64C5-42E3-B5FC-0BF9F241D2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7200" y="912167"/>
            <a:ext cx="7162800" cy="585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447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C20D64FD-38F9-4561-A314-238564E4B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36584" y="1049422"/>
            <a:ext cx="651991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5F73ED86-862E-4A03-AC0D-40374AB56044}"/>
              </a:ext>
            </a:extLst>
          </p:cNvPr>
          <p:cNvSpPr/>
          <p:nvPr/>
        </p:nvSpPr>
        <p:spPr>
          <a:xfrm>
            <a:off x="497417" y="818010"/>
            <a:ext cx="8048020" cy="713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200000"/>
              </a:lnSpc>
            </a:pPr>
            <a:r>
              <a:rPr lang="ko-KR" altLang="en-US" sz="2400" b="1" dirty="0">
                <a:latin typeface="+mn-ea"/>
              </a:rPr>
              <a:t>삼국유사의 책 표지를 보고 짝과 함께 활동해 보자</a:t>
            </a:r>
            <a:r>
              <a:rPr lang="en-US" altLang="ko-KR" sz="2400" b="1" dirty="0">
                <a:latin typeface="+mn-ea"/>
              </a:rPr>
              <a:t>.</a:t>
            </a:r>
            <a:endParaRPr lang="ko-KR" altLang="en-US" sz="3200" b="1" dirty="0">
              <a:latin typeface="+mn-ea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7F4188F-8802-4E9F-BFCB-1964644E534A}"/>
              </a:ext>
            </a:extLst>
          </p:cNvPr>
          <p:cNvGrpSpPr/>
          <p:nvPr/>
        </p:nvGrpSpPr>
        <p:grpSpPr>
          <a:xfrm>
            <a:off x="1" y="-124940"/>
            <a:ext cx="12183533" cy="1212157"/>
            <a:chOff x="1" y="-124940"/>
            <a:chExt cx="12183533" cy="1212157"/>
          </a:xfrm>
        </p:grpSpPr>
        <p:pic>
          <p:nvPicPr>
            <p:cNvPr id="9" name="_x851838000" descr="EMB000023942ce2">
              <a:extLst>
                <a:ext uri="{FF2B5EF4-FFF2-40B4-BE49-F238E27FC236}">
                  <a16:creationId xmlns:a16="http://schemas.microsoft.com/office/drawing/2014/main" id="{48F19DAE-121F-4E0D-AEC5-2F9B9A3F9E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3721101" y="400051"/>
              <a:ext cx="84624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_x851839152" descr="EMB000023942ce2">
              <a:extLst>
                <a:ext uri="{FF2B5EF4-FFF2-40B4-BE49-F238E27FC236}">
                  <a16:creationId xmlns:a16="http://schemas.microsoft.com/office/drawing/2014/main" id="{655FCD46-12C4-4EE0-BAEF-88EFE09E41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124" r="91263" b="19658"/>
            <a:stretch>
              <a:fillRect/>
            </a:stretch>
          </p:blipFill>
          <p:spPr bwMode="auto">
            <a:xfrm>
              <a:off x="1" y="400051"/>
              <a:ext cx="9948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01C96A81-9676-4B73-B326-4B5804F06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52972" y="-13524"/>
              <a:ext cx="2822784" cy="925691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13" name="Picture 2" descr="https://img.freepik.com/premium-vector/people-are-thinking-simple-flat-design-style_995281-10168.jpg?semt=ais_hybrid">
              <a:extLst>
                <a:ext uri="{FF2B5EF4-FFF2-40B4-BE49-F238E27FC236}">
                  <a16:creationId xmlns:a16="http://schemas.microsoft.com/office/drawing/2014/main" id="{19272AA7-7BF5-48EF-A0D9-E39402F0B5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8139" y="-124940"/>
              <a:ext cx="1212157" cy="1212157"/>
            </a:xfrm>
            <a:prstGeom prst="rect">
              <a:avLst/>
            </a:prstGeom>
            <a:noFill/>
            <a:effectLst>
              <a:softEdge rad="127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19B96AEA-83B3-4ABE-B8CE-27C3E459C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4107" y="1807826"/>
            <a:ext cx="2976849" cy="4650123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AA306CF-F58F-477D-AF6B-DDCCE7CF0FE9}"/>
              </a:ext>
            </a:extLst>
          </p:cNvPr>
          <p:cNvGrpSpPr/>
          <p:nvPr/>
        </p:nvGrpSpPr>
        <p:grpSpPr>
          <a:xfrm>
            <a:off x="3962400" y="1739885"/>
            <a:ext cx="7956972" cy="2609940"/>
            <a:chOff x="3962400" y="1739885"/>
            <a:chExt cx="7956972" cy="2609940"/>
          </a:xfrm>
        </p:grpSpPr>
        <p:pic>
          <p:nvPicPr>
            <p:cNvPr id="11" name="_x439273920" descr="EMB00001890bdb7">
              <a:extLst>
                <a:ext uri="{FF2B5EF4-FFF2-40B4-BE49-F238E27FC236}">
                  <a16:creationId xmlns:a16="http://schemas.microsoft.com/office/drawing/2014/main" id="{F97EA524-5EFA-4917-9BD0-193B34839B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400" y="1807826"/>
              <a:ext cx="354419" cy="354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42EC6CCA-C259-4FEC-8CDF-378C33136C5E}"/>
                </a:ext>
              </a:extLst>
            </p:cNvPr>
            <p:cNvSpPr/>
            <p:nvPr/>
          </p:nvSpPr>
          <p:spPr>
            <a:xfrm>
              <a:off x="4316819" y="1739885"/>
              <a:ext cx="6960781" cy="9000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300"/>
                </a:lnSpc>
              </a:pP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살펴본 내용을 바탕으로 책과 관련 있는 질문을 세가지 만들어 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1D9E36B2-C16B-42B5-BA0A-3120AABDCD9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62873" y="2682950"/>
              <a:ext cx="7556499" cy="1666875"/>
            </a:xfrm>
            <a:prstGeom prst="rect">
              <a:avLst/>
            </a:prstGeom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0D530ACF-5327-4D79-B649-30842DB20C9F}"/>
              </a:ext>
            </a:extLst>
          </p:cNvPr>
          <p:cNvGrpSpPr/>
          <p:nvPr/>
        </p:nvGrpSpPr>
        <p:grpSpPr>
          <a:xfrm>
            <a:off x="3962400" y="4585435"/>
            <a:ext cx="7925153" cy="2138094"/>
            <a:chOff x="3962400" y="4585435"/>
            <a:chExt cx="7925153" cy="2138094"/>
          </a:xfrm>
        </p:grpSpPr>
        <p:pic>
          <p:nvPicPr>
            <p:cNvPr id="15" name="_x439273920" descr="EMB00001890bdb7">
              <a:extLst>
                <a:ext uri="{FF2B5EF4-FFF2-40B4-BE49-F238E27FC236}">
                  <a16:creationId xmlns:a16="http://schemas.microsoft.com/office/drawing/2014/main" id="{1C65CDF9-298F-4846-B41B-7AB35D14BF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400" y="4716141"/>
              <a:ext cx="354419" cy="3544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322ADDF8-CC31-4D8A-92A2-7BBD7969230E}"/>
                </a:ext>
              </a:extLst>
            </p:cNvPr>
            <p:cNvSpPr/>
            <p:nvPr/>
          </p:nvSpPr>
          <p:spPr>
            <a:xfrm>
              <a:off x="4331054" y="4585435"/>
              <a:ext cx="7556499" cy="4712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300"/>
                </a:lnSpc>
              </a:pPr>
              <a:r>
                <a:rPr lang="ko-KR" altLang="en-US" sz="22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책 제목을 보고 어떤 내용이 담겨 있을지 세가지 적어보자</a:t>
              </a:r>
              <a:r>
                <a:rPr lang="en-US" altLang="ko-KR" sz="22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</a:t>
              </a:r>
              <a:endParaRPr lang="ko-KR" altLang="en-US" sz="22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92BBE97A-B465-4601-A76E-7CFC2C3EC0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331053" y="5056654"/>
              <a:ext cx="7556499" cy="16668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3699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그룹 76">
            <a:extLst>
              <a:ext uri="{FF2B5EF4-FFF2-40B4-BE49-F238E27FC236}">
                <a16:creationId xmlns:a16="http://schemas.microsoft.com/office/drawing/2014/main" id="{610186AC-0FEC-4FCC-9ACB-C0BC4F83733F}"/>
              </a:ext>
            </a:extLst>
          </p:cNvPr>
          <p:cNvGrpSpPr>
            <a:grpSpLocks/>
          </p:cNvGrpSpPr>
          <p:nvPr/>
        </p:nvGrpSpPr>
        <p:grpSpPr bwMode="auto">
          <a:xfrm>
            <a:off x="239185" y="311151"/>
            <a:ext cx="2366433" cy="1998133"/>
            <a:chOff x="179583" y="233756"/>
            <a:chExt cx="1775121" cy="1498696"/>
          </a:xfrm>
        </p:grpSpPr>
        <p:grpSp>
          <p:nvGrpSpPr>
            <p:cNvPr id="60443" name="그룹 1011">
              <a:extLst>
                <a:ext uri="{FF2B5EF4-FFF2-40B4-BE49-F238E27FC236}">
                  <a16:creationId xmlns:a16="http://schemas.microsoft.com/office/drawing/2014/main" id="{23E94A47-DA54-4AF1-A24E-CB63B70E50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9583" y="233756"/>
              <a:ext cx="1775121" cy="1498696"/>
              <a:chOff x="6869054" y="1770888"/>
              <a:chExt cx="2530521" cy="2530521"/>
            </a:xfrm>
          </p:grpSpPr>
          <p:pic>
            <p:nvPicPr>
              <p:cNvPr id="60445" name="Object 42">
                <a:extLst>
                  <a:ext uri="{FF2B5EF4-FFF2-40B4-BE49-F238E27FC236}">
                    <a16:creationId xmlns:a16="http://schemas.microsoft.com/office/drawing/2014/main" id="{17AC106F-B994-4C5D-8074-38472A84213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8964" y="670798"/>
                <a:ext cx="5061042" cy="5061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46" name="Object 43">
                <a:extLst>
                  <a:ext uri="{FF2B5EF4-FFF2-40B4-BE49-F238E27FC236}">
                    <a16:creationId xmlns:a16="http://schemas.microsoft.com/office/drawing/2014/main" id="{C45EACA9-BA19-4886-93ED-2BA2BE0809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9054" y="1770888"/>
                <a:ext cx="2530521" cy="25305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768291D8-1C95-4FA8-A87A-C73A62875E6B}"/>
                </a:ext>
              </a:extLst>
            </p:cNvPr>
            <p:cNvSpPr/>
            <p:nvPr/>
          </p:nvSpPr>
          <p:spPr>
            <a:xfrm>
              <a:off x="247856" y="473483"/>
              <a:ext cx="1605231" cy="10192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3733" b="1" kern="0" dirty="0">
                  <a:solidFill>
                    <a:schemeClr val="accent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sym typeface="Arial"/>
                </a:rPr>
                <a:t>배움 주제</a:t>
              </a: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E747283B-29C7-445D-860B-CAB1EC809FF6}"/>
              </a:ext>
            </a:extLst>
          </p:cNvPr>
          <p:cNvGrpSpPr>
            <a:grpSpLocks/>
          </p:cNvGrpSpPr>
          <p:nvPr/>
        </p:nvGrpSpPr>
        <p:grpSpPr bwMode="auto">
          <a:xfrm>
            <a:off x="355601" y="3405718"/>
            <a:ext cx="2366433" cy="1998133"/>
            <a:chOff x="179583" y="233756"/>
            <a:chExt cx="1775121" cy="1498696"/>
          </a:xfrm>
        </p:grpSpPr>
        <p:grpSp>
          <p:nvGrpSpPr>
            <p:cNvPr id="60439" name="그룹 1011">
              <a:extLst>
                <a:ext uri="{FF2B5EF4-FFF2-40B4-BE49-F238E27FC236}">
                  <a16:creationId xmlns:a16="http://schemas.microsoft.com/office/drawing/2014/main" id="{38567AD8-88A9-4CC7-9E67-C03E00B9A0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9583" y="233756"/>
              <a:ext cx="1775121" cy="1498696"/>
              <a:chOff x="6869054" y="1770888"/>
              <a:chExt cx="2530521" cy="2530521"/>
            </a:xfrm>
          </p:grpSpPr>
          <p:pic>
            <p:nvPicPr>
              <p:cNvPr id="60441" name="Object 42">
                <a:extLst>
                  <a:ext uri="{FF2B5EF4-FFF2-40B4-BE49-F238E27FC236}">
                    <a16:creationId xmlns:a16="http://schemas.microsoft.com/office/drawing/2014/main" id="{C595A679-7C01-475F-BDEE-6CFA99D7C8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68964" y="670798"/>
                <a:ext cx="5061042" cy="50610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442" name="Object 43">
                <a:extLst>
                  <a:ext uri="{FF2B5EF4-FFF2-40B4-BE49-F238E27FC236}">
                    <a16:creationId xmlns:a16="http://schemas.microsoft.com/office/drawing/2014/main" id="{372C028A-39C7-45FC-A4C8-C51AFF459B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69054" y="1770888"/>
                <a:ext cx="2530521" cy="25305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2DAB2192-6224-4CBA-8A9D-8550EF64525D}"/>
                </a:ext>
              </a:extLst>
            </p:cNvPr>
            <p:cNvSpPr/>
            <p:nvPr/>
          </p:nvSpPr>
          <p:spPr>
            <a:xfrm>
              <a:off x="247857" y="473483"/>
              <a:ext cx="1605230" cy="10192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3733" b="1" kern="0" dirty="0">
                  <a:solidFill>
                    <a:schemeClr val="accent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sym typeface="Arial"/>
                </a:rPr>
                <a:t>활동 내용</a:t>
              </a:r>
            </a:p>
          </p:txBody>
        </p: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A880EEAE-2062-4850-8CCA-8AF8BA5A75BC}"/>
              </a:ext>
            </a:extLst>
          </p:cNvPr>
          <p:cNvSpPr/>
          <p:nvPr/>
        </p:nvSpPr>
        <p:spPr>
          <a:xfrm>
            <a:off x="2722034" y="134979"/>
            <a:ext cx="931756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ko-KR" altLang="en-US" sz="2400" b="1" dirty="0">
                <a:highlight>
                  <a:srgbClr val="FFFF00"/>
                </a:highlight>
              </a:rPr>
              <a:t>삼국유사</a:t>
            </a:r>
            <a:r>
              <a:rPr lang="en-US" altLang="ko-KR" sz="2400" b="1" dirty="0">
                <a:highlight>
                  <a:srgbClr val="FFFF00"/>
                </a:highlight>
              </a:rPr>
              <a:t>』</a:t>
            </a:r>
            <a:r>
              <a:rPr lang="ko-KR" altLang="en-US" sz="2400" b="1" dirty="0">
                <a:highlight>
                  <a:srgbClr val="FFFF00"/>
                </a:highlight>
              </a:rPr>
              <a:t>를 쓴 ‘</a:t>
            </a:r>
            <a:r>
              <a:rPr lang="ko-KR" altLang="en-US" sz="2400" b="1" dirty="0" err="1">
                <a:highlight>
                  <a:srgbClr val="FFFF00"/>
                </a:highlight>
              </a:rPr>
              <a:t>일연’에</a:t>
            </a:r>
            <a:r>
              <a:rPr lang="ko-KR" altLang="en-US" sz="2400" b="1" dirty="0">
                <a:highlight>
                  <a:srgbClr val="FFFF00"/>
                </a:highlight>
              </a:rPr>
              <a:t> 대해 알아보고</a:t>
            </a:r>
            <a:r>
              <a:rPr lang="en-US" altLang="ko-KR" sz="2400" b="1" dirty="0">
                <a:highlight>
                  <a:srgbClr val="FFFF00"/>
                </a:highlight>
              </a:rPr>
              <a:t>, </a:t>
            </a:r>
            <a:r>
              <a:rPr lang="ko-KR" altLang="en-US" sz="2400" b="1" dirty="0">
                <a:highlight>
                  <a:srgbClr val="FFFF00"/>
                </a:highlight>
              </a:rPr>
              <a:t>삼국유사가 어떻게 구성되어 있는지를 알 수 있다</a:t>
            </a:r>
            <a:r>
              <a:rPr lang="en-US" altLang="ko-KR" sz="2400" b="1" dirty="0">
                <a:highlight>
                  <a:srgbClr val="FFFF00"/>
                </a:highlight>
              </a:rPr>
              <a:t>.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altLang="ko-KR" sz="2400" b="1" dirty="0">
                <a:highlight>
                  <a:srgbClr val="FFFF00"/>
                </a:highlight>
                <a:latin typeface="+mj-ea"/>
                <a:ea typeface="+mj-ea"/>
              </a:rPr>
              <a:t>『</a:t>
            </a:r>
            <a:r>
              <a:rPr lang="ko-KR" altLang="en-US" sz="2400" b="1" dirty="0">
                <a:highlight>
                  <a:srgbClr val="FFFF00"/>
                </a:highlight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highlight>
                  <a:srgbClr val="FFFF00"/>
                </a:highlight>
                <a:latin typeface="+mj-ea"/>
                <a:ea typeface="+mj-ea"/>
              </a:rPr>
              <a:t>』</a:t>
            </a:r>
            <a:r>
              <a:rPr lang="ko-KR" altLang="en-US" sz="2400" b="1" dirty="0">
                <a:highlight>
                  <a:srgbClr val="FFFF00"/>
                </a:highlight>
                <a:latin typeface="+mj-ea"/>
                <a:ea typeface="+mj-ea"/>
              </a:rPr>
              <a:t>와 </a:t>
            </a:r>
            <a:r>
              <a:rPr lang="en-US" altLang="ko-KR" sz="2400" b="1" dirty="0">
                <a:highlight>
                  <a:srgbClr val="FFFF00"/>
                </a:highlight>
                <a:latin typeface="+mj-ea"/>
                <a:ea typeface="+mj-ea"/>
              </a:rPr>
              <a:t>『</a:t>
            </a:r>
            <a:r>
              <a:rPr lang="ko-KR" altLang="en-US" sz="2400" b="1" dirty="0">
                <a:highlight>
                  <a:srgbClr val="FFFF00"/>
                </a:highlight>
                <a:latin typeface="+mj-ea"/>
                <a:ea typeface="+mj-ea"/>
              </a:rPr>
              <a:t>삼국사기</a:t>
            </a:r>
            <a:r>
              <a:rPr lang="en-US" altLang="ko-KR" sz="2400" b="1" dirty="0">
                <a:highlight>
                  <a:srgbClr val="FFFF00"/>
                </a:highlight>
                <a:latin typeface="+mj-ea"/>
                <a:ea typeface="+mj-ea"/>
              </a:rPr>
              <a:t>』</a:t>
            </a:r>
            <a:r>
              <a:rPr lang="ko-KR" altLang="en-US" sz="2400" b="1" dirty="0">
                <a:highlight>
                  <a:srgbClr val="FFFF00"/>
                </a:highlight>
                <a:latin typeface="+mj-ea"/>
                <a:ea typeface="+mj-ea"/>
              </a:rPr>
              <a:t>속 이야기를 서로 비교하여 알아보고</a:t>
            </a:r>
            <a:r>
              <a:rPr lang="en-US" altLang="ko-KR" sz="2400" b="1" dirty="0">
                <a:highlight>
                  <a:srgbClr val="FFFF00"/>
                </a:highlight>
                <a:latin typeface="+mj-ea"/>
                <a:ea typeface="+mj-ea"/>
              </a:rPr>
              <a:t>, </a:t>
            </a:r>
            <a:r>
              <a:rPr lang="ko-KR" altLang="en-US" sz="2400" b="1" dirty="0">
                <a:highlight>
                  <a:srgbClr val="FFFF00"/>
                </a:highlight>
                <a:latin typeface="+mj-ea"/>
                <a:ea typeface="+mj-ea"/>
              </a:rPr>
              <a:t>이를 통해 삼국유사의 역사적 의미를 파악할 수 있다</a:t>
            </a:r>
            <a:r>
              <a:rPr lang="en-US" altLang="ko-KR" sz="2400" b="1" dirty="0">
                <a:highlight>
                  <a:srgbClr val="FFFF00"/>
                </a:highlight>
                <a:latin typeface="+mj-ea"/>
                <a:ea typeface="+mj-ea"/>
              </a:rPr>
              <a:t>.</a:t>
            </a:r>
            <a:endParaRPr lang="ko-KR" altLang="en-US" sz="2400" dirty="0">
              <a:highlight>
                <a:srgbClr val="FFFF00"/>
              </a:highlight>
            </a:endParaRP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altLang="ko-KR" sz="2400" b="1" dirty="0">
                <a:highlight>
                  <a:srgbClr val="FFFF00"/>
                </a:highlight>
                <a:latin typeface="+mn-ea"/>
              </a:rPr>
              <a:t>『</a:t>
            </a:r>
            <a:r>
              <a:rPr lang="ko-KR" altLang="en-US" sz="2400" b="1" dirty="0">
                <a:highlight>
                  <a:srgbClr val="FFFF00"/>
                </a:highlight>
                <a:latin typeface="+mn-ea"/>
              </a:rPr>
              <a:t>삼국유사</a:t>
            </a:r>
            <a:r>
              <a:rPr lang="en-US" altLang="ko-KR" sz="2400" b="1" dirty="0">
                <a:highlight>
                  <a:srgbClr val="FFFF00"/>
                </a:highlight>
                <a:latin typeface="+mn-ea"/>
              </a:rPr>
              <a:t>』</a:t>
            </a:r>
            <a:r>
              <a:rPr lang="ko-KR" altLang="en-US" sz="2400" b="1" dirty="0">
                <a:highlight>
                  <a:srgbClr val="FFFF00"/>
                </a:highlight>
                <a:latin typeface="+mn-ea"/>
              </a:rPr>
              <a:t>속 여러 이야기를 읽고 이야기 자원을 건져내어 자신의 것으로 </a:t>
            </a:r>
            <a:r>
              <a:rPr lang="ko-KR" altLang="en-US" sz="2400" b="1" dirty="0" err="1">
                <a:highlight>
                  <a:srgbClr val="FFFF00"/>
                </a:highlight>
                <a:latin typeface="+mn-ea"/>
              </a:rPr>
              <a:t>내면화할</a:t>
            </a:r>
            <a:r>
              <a:rPr lang="ko-KR" altLang="en-US" sz="2400" b="1" dirty="0">
                <a:highlight>
                  <a:srgbClr val="FFFF00"/>
                </a:highlight>
                <a:latin typeface="+mn-ea"/>
              </a:rPr>
              <a:t> 수 있다</a:t>
            </a:r>
            <a:r>
              <a:rPr lang="en-US" altLang="ko-KR" sz="2400" b="1" dirty="0">
                <a:highlight>
                  <a:srgbClr val="FFFF00"/>
                </a:highlight>
                <a:latin typeface="+mn-ea"/>
              </a:rPr>
              <a:t>.</a:t>
            </a:r>
            <a:endParaRPr lang="ko-KR" altLang="en-US" sz="2400" b="1" dirty="0">
              <a:highlight>
                <a:srgbClr val="FFFF00"/>
              </a:highlight>
              <a:latin typeface="+mn-ea"/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6098EC63-B5B0-4C4B-8EBB-7256080CC8BE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2673352"/>
            <a:ext cx="9014157" cy="1003301"/>
            <a:chOff x="1969757" y="1709800"/>
            <a:chExt cx="6761232" cy="751508"/>
          </a:xfrm>
        </p:grpSpPr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310E91F-6B6A-4E57-ACF0-C3BF2A8FD129}"/>
                </a:ext>
              </a:extLst>
            </p:cNvPr>
            <p:cNvSpPr txBox="1"/>
            <p:nvPr/>
          </p:nvSpPr>
          <p:spPr>
            <a:xfrm>
              <a:off x="2977366" y="1964791"/>
              <a:ext cx="5753623" cy="3458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base" latinLnBrk="0"/>
              <a:r>
                <a:rPr lang="ko-KR" altLang="en-US" sz="2400" b="1" dirty="0">
                  <a:latin typeface="+mj-ea"/>
                  <a:ea typeface="+mj-ea"/>
                </a:rPr>
                <a:t>그것이 알고 싶다</a:t>
              </a:r>
              <a:r>
                <a:rPr lang="en-US" altLang="ko-KR" sz="2400" b="1" dirty="0">
                  <a:latin typeface="+mj-ea"/>
                  <a:ea typeface="+mj-ea"/>
                </a:rPr>
                <a:t>! 『</a:t>
              </a:r>
              <a:r>
                <a:rPr lang="ko-KR" altLang="en-US" sz="2400" b="1" dirty="0">
                  <a:latin typeface="+mj-ea"/>
                  <a:ea typeface="+mj-ea"/>
                </a:rPr>
                <a:t>삼국유사</a:t>
              </a:r>
              <a:r>
                <a:rPr lang="en-US" altLang="ko-KR" sz="2400" b="1" dirty="0">
                  <a:latin typeface="+mj-ea"/>
                  <a:ea typeface="+mj-ea"/>
                </a:rPr>
                <a:t>』 </a:t>
              </a:r>
              <a:r>
                <a:rPr lang="ko-KR" altLang="en-US" sz="2400" b="1" dirty="0">
                  <a:latin typeface="+mj-ea"/>
                  <a:ea typeface="+mj-ea"/>
                </a:rPr>
                <a:t>어떤 책인가</a:t>
              </a:r>
              <a:r>
                <a:rPr lang="en-US" altLang="ko-KR" sz="2400" b="1" dirty="0">
                  <a:latin typeface="+mj-ea"/>
                  <a:ea typeface="+mj-ea"/>
                </a:rPr>
                <a:t>?</a:t>
              </a:r>
              <a:endParaRPr lang="ko-KR" altLang="en-US" sz="2400" b="1" dirty="0">
                <a:latin typeface="+mj-ea"/>
                <a:ea typeface="+mj-ea"/>
              </a:endParaRPr>
            </a:p>
          </p:txBody>
        </p:sp>
        <p:grpSp>
          <p:nvGrpSpPr>
            <p:cNvPr id="60435" name="그룹 84">
              <a:extLst>
                <a:ext uri="{FF2B5EF4-FFF2-40B4-BE49-F238E27FC236}">
                  <a16:creationId xmlns:a16="http://schemas.microsoft.com/office/drawing/2014/main" id="{46C3EB5D-12E1-4CE5-B406-B199484649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69757" y="1709800"/>
              <a:ext cx="940771" cy="751508"/>
              <a:chOff x="964570" y="2223831"/>
              <a:chExt cx="972748" cy="908602"/>
            </a:xfrm>
          </p:grpSpPr>
          <p:grpSp>
            <p:nvGrpSpPr>
              <p:cNvPr id="60436" name="그룹 1002">
                <a:extLst>
                  <a:ext uri="{FF2B5EF4-FFF2-40B4-BE49-F238E27FC236}">
                    <a16:creationId xmlns:a16="http://schemas.microsoft.com/office/drawing/2014/main" id="{D2A854C3-0D60-46BD-86AF-6DBBFC9DA5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38" name="Object 3">
                  <a:extLst>
                    <a:ext uri="{FF2B5EF4-FFF2-40B4-BE49-F238E27FC236}">
                      <a16:creationId xmlns:a16="http://schemas.microsoft.com/office/drawing/2014/main" id="{67B14332-35CB-4B74-9C43-FD65E1C4FF4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1A2594BD-52C7-48CF-ACF7-4BBBD737C458}"/>
                  </a:ext>
                </a:extLst>
              </p:cNvPr>
              <p:cNvSpPr txBox="1"/>
              <p:nvPr/>
            </p:nvSpPr>
            <p:spPr>
              <a:xfrm>
                <a:off x="1018743" y="2381015"/>
                <a:ext cx="881545" cy="5370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lnSpc>
                    <a:spcPct val="150000"/>
                  </a:lnSpc>
                  <a:buClr>
                    <a:srgbClr val="000000"/>
                  </a:buClr>
                  <a:defRPr/>
                </a:pPr>
                <a:r>
                  <a:rPr lang="ko-KR" altLang="en-US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lang="en-US" altLang="ko-KR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1</a:t>
                </a:r>
                <a:endParaRPr lang="ko-KR" altLang="en-US" sz="2400" b="1" dirty="0">
                  <a:solidFill>
                    <a:schemeClr val="accent4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D906A1B0-CF0F-4686-92EE-BCA63767937E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3894669"/>
            <a:ext cx="7677146" cy="1128963"/>
            <a:chOff x="1987219" y="2906177"/>
            <a:chExt cx="5758384" cy="847421"/>
          </a:xfrm>
        </p:grpSpPr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03A4D96E-DDB2-43F0-8D32-0CDA4E48DBBC}"/>
                </a:ext>
              </a:extLst>
            </p:cNvPr>
            <p:cNvSpPr txBox="1"/>
            <p:nvPr/>
          </p:nvSpPr>
          <p:spPr>
            <a:xfrm>
              <a:off x="3008074" y="2906177"/>
              <a:ext cx="4737529" cy="8474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base" latinLnBrk="0">
                <a:lnSpc>
                  <a:spcPct val="150000"/>
                </a:lnSpc>
              </a:pPr>
              <a:r>
                <a:rPr lang="en-US" altLang="ko-KR" sz="2400" b="1" dirty="0">
                  <a:latin typeface="+mj-ea"/>
                  <a:ea typeface="+mj-ea"/>
                </a:rPr>
                <a:t>『</a:t>
              </a:r>
              <a:r>
                <a:rPr lang="ko-KR" altLang="en-US" sz="2400" b="1" dirty="0">
                  <a:latin typeface="+mj-ea"/>
                  <a:ea typeface="+mj-ea"/>
                </a:rPr>
                <a:t>삼국유사</a:t>
              </a:r>
              <a:r>
                <a:rPr lang="en-US" altLang="ko-KR" sz="2400" b="1" dirty="0">
                  <a:latin typeface="+mj-ea"/>
                  <a:ea typeface="+mj-ea"/>
                </a:rPr>
                <a:t>』 </a:t>
              </a:r>
              <a:r>
                <a:rPr lang="ko-KR" altLang="en-US" sz="2400" b="1" dirty="0">
                  <a:latin typeface="+mj-ea"/>
                  <a:ea typeface="+mj-ea"/>
                </a:rPr>
                <a:t>속으로 </a:t>
              </a:r>
              <a:r>
                <a:rPr lang="en-US" altLang="ko-KR" sz="2400" b="1" dirty="0">
                  <a:latin typeface="+mj-ea"/>
                  <a:ea typeface="+mj-ea"/>
                </a:rPr>
                <a:t>GO, GO ^^</a:t>
              </a:r>
              <a:endParaRPr lang="ko-KR" altLang="en-US" sz="2400" b="1" dirty="0">
                <a:latin typeface="+mj-ea"/>
                <a:ea typeface="+mj-ea"/>
              </a:endParaRPr>
            </a:p>
            <a:p>
              <a:pPr fontAlgn="base" latinLnBrk="0">
                <a:lnSpc>
                  <a:spcPct val="150000"/>
                </a:lnSpc>
              </a:pPr>
              <a:r>
                <a:rPr lang="ko-KR" altLang="en-US" sz="2400" b="1" dirty="0">
                  <a:latin typeface="+mj-ea"/>
                  <a:ea typeface="+mj-ea"/>
                </a:rPr>
                <a:t>    </a:t>
              </a:r>
              <a:r>
                <a:rPr lang="en-US" altLang="ko-KR" sz="2400" b="1" dirty="0">
                  <a:latin typeface="+mj-ea"/>
                  <a:ea typeface="+mj-ea"/>
                </a:rPr>
                <a:t>-</a:t>
              </a:r>
              <a:r>
                <a:rPr lang="ko-KR" altLang="en-US" sz="2400" b="1" dirty="0">
                  <a:latin typeface="+mj-ea"/>
                  <a:ea typeface="+mj-ea"/>
                </a:rPr>
                <a:t>역사 인물들과 신비하고 놀라운 이야기</a:t>
              </a:r>
              <a:r>
                <a:rPr lang="en-US" altLang="ko-KR" sz="2400" b="1" dirty="0">
                  <a:latin typeface="+mj-ea"/>
                  <a:ea typeface="+mj-ea"/>
                </a:rPr>
                <a:t>-</a:t>
              </a:r>
              <a:endParaRPr lang="ko-KR" altLang="en-US" b="1" dirty="0">
                <a:latin typeface="+mj-ea"/>
                <a:ea typeface="+mj-ea"/>
              </a:endParaRPr>
            </a:p>
          </p:txBody>
        </p:sp>
        <p:grpSp>
          <p:nvGrpSpPr>
            <p:cNvPr id="60430" name="그룹 99">
              <a:extLst>
                <a:ext uri="{FF2B5EF4-FFF2-40B4-BE49-F238E27FC236}">
                  <a16:creationId xmlns:a16="http://schemas.microsoft.com/office/drawing/2014/main" id="{8DE3CADD-1F4E-476C-9263-2AC44E802B7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7219" y="2906177"/>
              <a:ext cx="940771" cy="751508"/>
              <a:chOff x="964570" y="2223831"/>
              <a:chExt cx="972748" cy="908602"/>
            </a:xfrm>
          </p:grpSpPr>
          <p:grpSp>
            <p:nvGrpSpPr>
              <p:cNvPr id="60431" name="그룹 1002">
                <a:extLst>
                  <a:ext uri="{FF2B5EF4-FFF2-40B4-BE49-F238E27FC236}">
                    <a16:creationId xmlns:a16="http://schemas.microsoft.com/office/drawing/2014/main" id="{0F722F42-6F5D-4C61-8B35-E62FBAE1F1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33" name="Object 3">
                  <a:extLst>
                    <a:ext uri="{FF2B5EF4-FFF2-40B4-BE49-F238E27FC236}">
                      <a16:creationId xmlns:a16="http://schemas.microsoft.com/office/drawing/2014/main" id="{978FC17E-6596-4D26-996E-9A2B22398EA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C84A3591-3580-4CBD-90AC-ADF55A7A8CF4}"/>
                  </a:ext>
                </a:extLst>
              </p:cNvPr>
              <p:cNvSpPr txBox="1"/>
              <p:nvPr/>
            </p:nvSpPr>
            <p:spPr>
              <a:xfrm>
                <a:off x="1018743" y="2381348"/>
                <a:ext cx="881545" cy="53820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lnSpc>
                    <a:spcPct val="150000"/>
                  </a:lnSpc>
                  <a:buClr>
                    <a:srgbClr val="000000"/>
                  </a:buClr>
                  <a:defRPr/>
                </a:pPr>
                <a:r>
                  <a:rPr lang="ko-KR" altLang="en-US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lang="en-US" altLang="ko-KR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2</a:t>
                </a:r>
                <a:endParaRPr lang="ko-KR" altLang="en-US" sz="2400" b="1" dirty="0">
                  <a:solidFill>
                    <a:schemeClr val="accent4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10" name="그룹 109">
            <a:extLst>
              <a:ext uri="{FF2B5EF4-FFF2-40B4-BE49-F238E27FC236}">
                <a16:creationId xmlns:a16="http://schemas.microsoft.com/office/drawing/2014/main" id="{A428F898-3089-45D4-8E07-8474CCDDAA2F}"/>
              </a:ext>
            </a:extLst>
          </p:cNvPr>
          <p:cNvGrpSpPr>
            <a:grpSpLocks/>
          </p:cNvGrpSpPr>
          <p:nvPr/>
        </p:nvGrpSpPr>
        <p:grpSpPr bwMode="auto">
          <a:xfrm>
            <a:off x="3727451" y="5230283"/>
            <a:ext cx="7753347" cy="1128964"/>
            <a:chOff x="2051634" y="3838136"/>
            <a:chExt cx="5815540" cy="845635"/>
          </a:xfrm>
        </p:grpSpPr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ACE5AC07-9A78-4026-A492-110F496FC2FC}"/>
                </a:ext>
              </a:extLst>
            </p:cNvPr>
            <p:cNvSpPr txBox="1"/>
            <p:nvPr/>
          </p:nvSpPr>
          <p:spPr>
            <a:xfrm>
              <a:off x="3072489" y="3838136"/>
              <a:ext cx="4794685" cy="8456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fontAlgn="base" latinLnBrk="0">
                <a:lnSpc>
                  <a:spcPct val="150000"/>
                </a:lnSpc>
              </a:pPr>
              <a:r>
                <a:rPr lang="ko-KR" altLang="en-US" sz="2400" b="1" dirty="0">
                  <a:latin typeface="+mj-ea"/>
                  <a:ea typeface="+mj-ea"/>
                </a:rPr>
                <a:t>나도 역사가</a:t>
              </a:r>
              <a:r>
                <a:rPr lang="en-US" altLang="ko-KR" sz="2400" b="1" dirty="0">
                  <a:latin typeface="+mj-ea"/>
                  <a:ea typeface="+mj-ea"/>
                </a:rPr>
                <a:t>! </a:t>
              </a:r>
            </a:p>
            <a:p>
              <a:pPr fontAlgn="base" latinLnBrk="0">
                <a:lnSpc>
                  <a:spcPct val="150000"/>
                </a:lnSpc>
              </a:pPr>
              <a:r>
                <a:rPr lang="en-US" altLang="ko-KR" sz="2400" b="1" dirty="0">
                  <a:latin typeface="+mj-ea"/>
                  <a:ea typeface="+mj-ea"/>
                </a:rPr>
                <a:t> -</a:t>
              </a:r>
              <a:r>
                <a:rPr lang="ko-KR" altLang="en-US" sz="2400" b="1" dirty="0">
                  <a:latin typeface="+mj-ea"/>
                  <a:ea typeface="+mj-ea"/>
                </a:rPr>
                <a:t>나만의 </a:t>
              </a:r>
              <a:r>
                <a:rPr lang="en-US" altLang="ko-KR" sz="2400" b="1" dirty="0">
                  <a:latin typeface="+mj-ea"/>
                  <a:ea typeface="+mj-ea"/>
                </a:rPr>
                <a:t>『</a:t>
              </a:r>
              <a:r>
                <a:rPr lang="ko-KR" altLang="en-US" sz="2400" b="1" dirty="0">
                  <a:latin typeface="+mj-ea"/>
                  <a:ea typeface="+mj-ea"/>
                </a:rPr>
                <a:t>삼국유사</a:t>
              </a:r>
              <a:r>
                <a:rPr lang="en-US" altLang="ko-KR" sz="2400" b="1" dirty="0">
                  <a:latin typeface="+mj-ea"/>
                  <a:ea typeface="+mj-ea"/>
                </a:rPr>
                <a:t>』 </a:t>
              </a:r>
              <a:r>
                <a:rPr lang="ko-KR" altLang="en-US" sz="2400" b="1" dirty="0">
                  <a:latin typeface="+mj-ea"/>
                  <a:ea typeface="+mj-ea"/>
                </a:rPr>
                <a:t>표지</a:t>
              </a:r>
              <a:r>
                <a:rPr lang="en-US" altLang="ko-KR" sz="2400" b="1" dirty="0">
                  <a:latin typeface="+mj-ea"/>
                  <a:ea typeface="+mj-ea"/>
                </a:rPr>
                <a:t>, </a:t>
              </a:r>
              <a:r>
                <a:rPr lang="ko-KR" altLang="en-US" sz="2400" b="1" dirty="0">
                  <a:latin typeface="+mj-ea"/>
                  <a:ea typeface="+mj-ea"/>
                </a:rPr>
                <a:t>이야기 만들기</a:t>
              </a:r>
              <a:r>
                <a:rPr lang="en-US" altLang="ko-KR" sz="2400" b="1" dirty="0">
                  <a:latin typeface="+mj-ea"/>
                  <a:ea typeface="+mj-ea"/>
                </a:rPr>
                <a:t>-</a:t>
              </a:r>
              <a:endParaRPr lang="ko-KR" altLang="en-US" sz="2400" b="1" dirty="0"/>
            </a:p>
          </p:txBody>
        </p:sp>
        <p:grpSp>
          <p:nvGrpSpPr>
            <p:cNvPr id="60425" name="그룹 104">
              <a:extLst>
                <a:ext uri="{FF2B5EF4-FFF2-40B4-BE49-F238E27FC236}">
                  <a16:creationId xmlns:a16="http://schemas.microsoft.com/office/drawing/2014/main" id="{4AFC5D59-44E7-4B3F-9903-AFF7E1A397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51634" y="3838136"/>
              <a:ext cx="940771" cy="751508"/>
              <a:chOff x="964570" y="2223831"/>
              <a:chExt cx="972748" cy="908602"/>
            </a:xfrm>
          </p:grpSpPr>
          <p:grpSp>
            <p:nvGrpSpPr>
              <p:cNvPr id="60426" name="그룹 1002">
                <a:extLst>
                  <a:ext uri="{FF2B5EF4-FFF2-40B4-BE49-F238E27FC236}">
                    <a16:creationId xmlns:a16="http://schemas.microsoft.com/office/drawing/2014/main" id="{0A3B8C17-D19B-4EE2-B80C-E5FEF01AFDC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64570" y="2223831"/>
                <a:ext cx="972748" cy="908602"/>
                <a:chOff x="531874" y="143756"/>
                <a:chExt cx="3285861" cy="3069182"/>
              </a:xfrm>
            </p:grpSpPr>
            <p:pic>
              <p:nvPicPr>
                <p:cNvPr id="60428" name="Object 3">
                  <a:extLst>
                    <a:ext uri="{FF2B5EF4-FFF2-40B4-BE49-F238E27FC236}">
                      <a16:creationId xmlns:a16="http://schemas.microsoft.com/office/drawing/2014/main" id="{24AE97AC-2743-4BE7-9732-DA02A6191A6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1874" y="143756"/>
                  <a:ext cx="3285861" cy="3069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12E0BB92-77E4-4F3C-92E3-4960D696E7B2}"/>
                  </a:ext>
                </a:extLst>
              </p:cNvPr>
              <p:cNvSpPr txBox="1"/>
              <p:nvPr/>
            </p:nvSpPr>
            <p:spPr>
              <a:xfrm>
                <a:off x="1018743" y="2381015"/>
                <a:ext cx="881545" cy="53707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lnSpc>
                    <a:spcPct val="150000"/>
                  </a:lnSpc>
                  <a:buClr>
                    <a:srgbClr val="000000"/>
                  </a:buClr>
                  <a:defRPr/>
                </a:pPr>
                <a:r>
                  <a:rPr lang="ko-KR" altLang="en-US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활동</a:t>
                </a:r>
                <a:r>
                  <a:rPr lang="en-US" altLang="ko-KR" sz="2400" b="1" kern="0" dirty="0">
                    <a:solidFill>
                      <a:schemeClr val="accent4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  <a:cs typeface="Arial"/>
                    <a:sym typeface="Arial"/>
                  </a:rPr>
                  <a:t>3</a:t>
                </a:r>
                <a:endParaRPr lang="ko-KR" altLang="en-US" sz="2400" b="1" dirty="0">
                  <a:solidFill>
                    <a:schemeClr val="accent4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D7BFA6D-1020-425C-A9B4-484A86C4C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91" y="2287574"/>
            <a:ext cx="11299018" cy="4418025"/>
          </a:xfrm>
          <a:prstGeom prst="rect">
            <a:avLst/>
          </a:prstGeom>
        </p:spPr>
      </p:pic>
      <p:grpSp>
        <p:nvGrpSpPr>
          <p:cNvPr id="6" name="Group 3">
            <a:extLst>
              <a:ext uri="{FF2B5EF4-FFF2-40B4-BE49-F238E27FC236}">
                <a16:creationId xmlns:a16="http://schemas.microsoft.com/office/drawing/2014/main" id="{6CDD46B3-232A-4490-9976-7D2B6DDA8CF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7" name="AutoShape 4">
              <a:extLst>
                <a:ext uri="{FF2B5EF4-FFF2-40B4-BE49-F238E27FC236}">
                  <a16:creationId xmlns:a16="http://schemas.microsoft.com/office/drawing/2014/main" id="{5A32C3CB-D2A0-4C1D-B91A-40508E0FB0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419827C8-94C8-423B-926E-298AB1DC306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9" name="Text Box 9">
              <a:extLst>
                <a:ext uri="{FF2B5EF4-FFF2-40B4-BE49-F238E27FC236}">
                  <a16:creationId xmlns:a16="http://schemas.microsoft.com/office/drawing/2014/main" id="{3E1D4E68-E958-4318-A279-735B34B72F7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2056C038-A082-4A7B-A90C-F6D16D63CA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480" y="1165262"/>
            <a:ext cx="6248293" cy="471380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223E839D-A49E-4EDC-B4C2-AD53C240D84D}"/>
              </a:ext>
            </a:extLst>
          </p:cNvPr>
          <p:cNvGrpSpPr/>
          <p:nvPr/>
        </p:nvGrpSpPr>
        <p:grpSpPr>
          <a:xfrm>
            <a:off x="286598" y="1665893"/>
            <a:ext cx="11324971" cy="552450"/>
            <a:chOff x="286598" y="1665893"/>
            <a:chExt cx="11324971" cy="552450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DB054053-3B39-40FF-B54F-79BEE8457AAB}"/>
                </a:ext>
              </a:extLst>
            </p:cNvPr>
            <p:cNvSpPr/>
            <p:nvPr/>
          </p:nvSpPr>
          <p:spPr>
            <a:xfrm>
              <a:off x="776031" y="1745901"/>
              <a:ext cx="108355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친구들이 일연스님에 대해 이야기하고 있다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빈칸에 알맞은 말을 써 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6375759A-69F2-466C-B655-BEE9975AB3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6598" y="1665893"/>
              <a:ext cx="495300" cy="552450"/>
            </a:xfrm>
            <a:prstGeom prst="rect">
              <a:avLst/>
            </a:prstGeom>
            <a:effectLst>
              <a:softEdge rad="63500"/>
            </a:effectLst>
          </p:spPr>
        </p:pic>
      </p:grpSp>
    </p:spTree>
    <p:extLst>
      <p:ext uri="{BB962C8B-B14F-4D97-AF65-F5344CB8AC3E}">
        <p14:creationId xmlns:p14="http://schemas.microsoft.com/office/powerpoint/2010/main" val="1599502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">
            <a:extLst>
              <a:ext uri="{FF2B5EF4-FFF2-40B4-BE49-F238E27FC236}">
                <a16:creationId xmlns:a16="http://schemas.microsoft.com/office/drawing/2014/main" id="{6CDD46B3-232A-4490-9976-7D2B6DDA8CF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7" name="AutoShape 4">
              <a:extLst>
                <a:ext uri="{FF2B5EF4-FFF2-40B4-BE49-F238E27FC236}">
                  <a16:creationId xmlns:a16="http://schemas.microsoft.com/office/drawing/2014/main" id="{5A32C3CB-D2A0-4C1D-B91A-40508E0FB06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419827C8-94C8-423B-926E-298AB1DC306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9" name="Text Box 9">
              <a:extLst>
                <a:ext uri="{FF2B5EF4-FFF2-40B4-BE49-F238E27FC236}">
                  <a16:creationId xmlns:a16="http://schemas.microsoft.com/office/drawing/2014/main" id="{3E1D4E68-E958-4318-A279-735B34B72F7A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2056C038-A082-4A7B-A90C-F6D16D63C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80" y="1165262"/>
            <a:ext cx="6248293" cy="471380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223E839D-A49E-4EDC-B4C2-AD53C240D84D}"/>
              </a:ext>
            </a:extLst>
          </p:cNvPr>
          <p:cNvGrpSpPr/>
          <p:nvPr/>
        </p:nvGrpSpPr>
        <p:grpSpPr>
          <a:xfrm>
            <a:off x="286598" y="1665893"/>
            <a:ext cx="11324971" cy="552450"/>
            <a:chOff x="286598" y="1665893"/>
            <a:chExt cx="11324971" cy="552450"/>
          </a:xfrm>
        </p:grpSpPr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DB054053-3B39-40FF-B54F-79BEE8457AAB}"/>
                </a:ext>
              </a:extLst>
            </p:cNvPr>
            <p:cNvSpPr/>
            <p:nvPr/>
          </p:nvSpPr>
          <p:spPr>
            <a:xfrm>
              <a:off x="776031" y="1745901"/>
              <a:ext cx="108355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친구들이 일연스님에 대해 이야기하고 있다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빈칸에 알맞은 말을 써 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6375759A-69F2-466C-B655-BEE9975AB3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6598" y="1665893"/>
              <a:ext cx="495300" cy="552450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8424AD01-9C5D-4FB7-B009-EDCF6BAD9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569" y="2247594"/>
            <a:ext cx="11113616" cy="4515788"/>
          </a:xfrm>
          <a:prstGeom prst="rect">
            <a:avLst/>
          </a:prstGeom>
        </p:spPr>
      </p:pic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E70E0FB3-3D94-4145-82DF-0F7B9E3C1B02}"/>
              </a:ext>
            </a:extLst>
          </p:cNvPr>
          <p:cNvSpPr/>
          <p:nvPr/>
        </p:nvSpPr>
        <p:spPr>
          <a:xfrm>
            <a:off x="8229600" y="2342783"/>
            <a:ext cx="762000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경산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9F3FE4E0-591C-45CF-A3E9-D22BCA2C3B84}"/>
              </a:ext>
            </a:extLst>
          </p:cNvPr>
          <p:cNvSpPr/>
          <p:nvPr/>
        </p:nvSpPr>
        <p:spPr>
          <a:xfrm>
            <a:off x="6119446" y="3040265"/>
            <a:ext cx="762000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승과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7402272F-D00D-4070-8AB0-7891B504B0A1}"/>
              </a:ext>
            </a:extLst>
          </p:cNvPr>
          <p:cNvSpPr/>
          <p:nvPr/>
        </p:nvSpPr>
        <p:spPr>
          <a:xfrm>
            <a:off x="2514600" y="3425323"/>
            <a:ext cx="1067038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비슬산</a:t>
            </a:r>
            <a:endParaRPr lang="ko-KR" altLang="en-US" sz="2400" b="1" dirty="0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66C79889-8E46-4EDE-8442-DE6EE68ED4DC}"/>
              </a:ext>
            </a:extLst>
          </p:cNvPr>
          <p:cNvSpPr/>
          <p:nvPr/>
        </p:nvSpPr>
        <p:spPr>
          <a:xfrm>
            <a:off x="4233479" y="4289280"/>
            <a:ext cx="1040299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인흥사</a:t>
            </a:r>
            <a:endParaRPr lang="ko-KR" altLang="en-US" sz="2400" b="1" dirty="0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5DFED6DA-31DF-4127-86BC-3CC687DE05AF}"/>
              </a:ext>
            </a:extLst>
          </p:cNvPr>
          <p:cNvSpPr/>
          <p:nvPr/>
        </p:nvSpPr>
        <p:spPr>
          <a:xfrm>
            <a:off x="6382776" y="4254031"/>
            <a:ext cx="1040299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인각사</a:t>
            </a:r>
            <a:endParaRPr lang="ko-KR" altLang="en-US" sz="2400" b="1" dirty="0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FD280DF0-7319-4F03-AD30-0B8BF3446A84}"/>
              </a:ext>
            </a:extLst>
          </p:cNvPr>
          <p:cNvSpPr/>
          <p:nvPr/>
        </p:nvSpPr>
        <p:spPr>
          <a:xfrm>
            <a:off x="9475340" y="4289281"/>
            <a:ext cx="1091847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오어사</a:t>
            </a:r>
            <a:endParaRPr lang="ko-KR" altLang="en-US" sz="2400" b="1" dirty="0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21FDEFF8-C346-4AC3-A4C6-1D06108DFF71}"/>
              </a:ext>
            </a:extLst>
          </p:cNvPr>
          <p:cNvSpPr/>
          <p:nvPr/>
        </p:nvSpPr>
        <p:spPr>
          <a:xfrm>
            <a:off x="2473163" y="4616023"/>
            <a:ext cx="1091847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운문사</a:t>
            </a:r>
            <a:endParaRPr lang="ko-KR" altLang="en-US" sz="2400" b="1" dirty="0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B8532CA2-8AA2-4A0A-A19F-27F071C58C5C}"/>
              </a:ext>
            </a:extLst>
          </p:cNvPr>
          <p:cNvSpPr/>
          <p:nvPr/>
        </p:nvSpPr>
        <p:spPr>
          <a:xfrm>
            <a:off x="7285892" y="5791200"/>
            <a:ext cx="13716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삼국유사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5E17F481-C79D-4165-8EB9-DE8BCDAFA2F0}"/>
              </a:ext>
            </a:extLst>
          </p:cNvPr>
          <p:cNvSpPr/>
          <p:nvPr/>
        </p:nvSpPr>
        <p:spPr>
          <a:xfrm>
            <a:off x="4288970" y="6244424"/>
            <a:ext cx="1429884" cy="414609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삼국사기</a:t>
            </a:r>
          </a:p>
        </p:txBody>
      </p:sp>
    </p:spTree>
    <p:extLst>
      <p:ext uri="{BB962C8B-B14F-4D97-AF65-F5344CB8AC3E}">
        <p14:creationId xmlns:p14="http://schemas.microsoft.com/office/powerpoint/2010/main" val="307719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grpSp>
        <p:nvGrpSpPr>
          <p:cNvPr id="61443" name="Group 3">
            <a:extLst>
              <a:ext uri="{FF2B5EF4-FFF2-40B4-BE49-F238E27FC236}">
                <a16:creationId xmlns:a16="http://schemas.microsoft.com/office/drawing/2014/main" id="{37F1DD3F-4475-4CD6-88AA-21785195CA2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61464" name="AutoShape 4">
              <a:extLst>
                <a:ext uri="{FF2B5EF4-FFF2-40B4-BE49-F238E27FC236}">
                  <a16:creationId xmlns:a16="http://schemas.microsoft.com/office/drawing/2014/main" id="{B68981EF-F091-4B0B-9073-7A003BC0AE3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E1875DC5-6802-4D59-A7AA-1F16BBCEFA9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B1F88EC4-83A4-4F2A-9ACF-CD53A1B5D60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4031F52-6448-4B83-8479-DC4C7ACC8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8951" y="161455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433" name="_x603557352" descr="EMB00001890be5a">
            <a:extLst>
              <a:ext uri="{FF2B5EF4-FFF2-40B4-BE49-F238E27FC236}">
                <a16:creationId xmlns:a16="http://schemas.microsoft.com/office/drawing/2014/main" id="{BECD1878-E286-419C-B603-82C4A3A59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925" y="1283902"/>
            <a:ext cx="5196426" cy="539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EC81E7C-4CDF-47AA-ADB1-58FF52D39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707" y="1283902"/>
            <a:ext cx="6400909" cy="621098"/>
          </a:xfrm>
          <a:prstGeom prst="rect">
            <a:avLst/>
          </a:prstGeom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EAC9B123-954D-43DB-B656-FC3D958FD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592953">
            <a:off x="297312" y="2037030"/>
            <a:ext cx="773195" cy="7731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F0BC7153-AD71-4661-995A-02E838DAA20F}"/>
              </a:ext>
            </a:extLst>
          </p:cNvPr>
          <p:cNvSpPr/>
          <p:nvPr/>
        </p:nvSpPr>
        <p:spPr>
          <a:xfrm>
            <a:off x="1131626" y="2076960"/>
            <a:ext cx="4595069" cy="1128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일연스님과 관계 깊은 절이 있는 지역을 지도에 표시해보자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.</a:t>
            </a:r>
            <a:endParaRPr lang="ko-KR" altLang="en-US" sz="24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2" name="말풍선: 타원형 11">
            <a:extLst>
              <a:ext uri="{FF2B5EF4-FFF2-40B4-BE49-F238E27FC236}">
                <a16:creationId xmlns:a16="http://schemas.microsoft.com/office/drawing/2014/main" id="{CBC479EF-E543-445B-8885-25F1F301C0EA}"/>
              </a:ext>
            </a:extLst>
          </p:cNvPr>
          <p:cNvSpPr/>
          <p:nvPr/>
        </p:nvSpPr>
        <p:spPr>
          <a:xfrm>
            <a:off x="312551" y="3377883"/>
            <a:ext cx="5981221" cy="2946717"/>
          </a:xfrm>
          <a:prstGeom prst="wedgeEllipseCallout">
            <a:avLst>
              <a:gd name="adj1" fmla="val 58005"/>
              <a:gd name="adj2" fmla="val -29958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252000" rIns="0" rtlCol="0" anchor="ctr"/>
          <a:lstStyle/>
          <a:p>
            <a:r>
              <a:rPr lang="ko-KR" altLang="en-US" sz="2400" b="1" dirty="0">
                <a:solidFill>
                  <a:srgbClr val="000000"/>
                </a:solidFill>
                <a:latin typeface="+mn-ea"/>
              </a:rPr>
              <a:t>일연이 삶의 많은 시간을 보낸 절은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대구광역시 </a:t>
            </a:r>
            <a:r>
              <a:rPr lang="ko-KR" altLang="en-US" sz="2400" b="1" dirty="0">
                <a:solidFill>
                  <a:srgbClr val="000000"/>
                </a:solidFill>
                <a:latin typeface="+mn-ea"/>
              </a:rPr>
              <a:t>달성군에 있었던 </a:t>
            </a:r>
            <a:r>
              <a:rPr lang="ko-KR" altLang="en-US" sz="2400" b="1" dirty="0" err="1">
                <a:solidFill>
                  <a:srgbClr val="000000"/>
                </a:solidFill>
                <a:latin typeface="+mn-ea"/>
              </a:rPr>
              <a:t>인흥사</a:t>
            </a:r>
            <a:r>
              <a:rPr lang="en-US" altLang="ko-KR" sz="2400" b="1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군위군 </a:t>
            </a:r>
            <a:r>
              <a:rPr lang="ko-KR" altLang="en-US" sz="2400" b="1" dirty="0" err="1">
                <a:solidFill>
                  <a:srgbClr val="000000"/>
                </a:solidFill>
                <a:latin typeface="+mn-ea"/>
              </a:rPr>
              <a:t>인각사</a:t>
            </a:r>
            <a:r>
              <a:rPr lang="en-US" altLang="ko-KR" sz="2400" b="1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경상북도 포항시 </a:t>
            </a:r>
            <a:r>
              <a:rPr lang="ko-KR" altLang="en-US" sz="2400" b="1" dirty="0" err="1">
                <a:solidFill>
                  <a:srgbClr val="000000"/>
                </a:solidFill>
                <a:latin typeface="+mn-ea"/>
              </a:rPr>
              <a:t>오어사</a:t>
            </a:r>
            <a:r>
              <a:rPr lang="en-US" altLang="ko-KR" sz="2400" b="1" dirty="0">
                <a:solidFill>
                  <a:srgbClr val="000000"/>
                </a:solidFill>
                <a:latin typeface="+mn-ea"/>
              </a:rPr>
              <a:t>, </a:t>
            </a:r>
          </a:p>
          <a:p>
            <a:r>
              <a:rPr lang="ko-KR" altLang="en-US" sz="2400" b="1" dirty="0">
                <a:solidFill>
                  <a:srgbClr val="FF0000"/>
                </a:solidFill>
                <a:latin typeface="+mn-ea"/>
              </a:rPr>
              <a:t>청도군 </a:t>
            </a:r>
            <a:r>
              <a:rPr lang="ko-KR" altLang="en-US" sz="2400" b="1" dirty="0">
                <a:solidFill>
                  <a:srgbClr val="000000"/>
                </a:solidFill>
                <a:latin typeface="+mn-ea"/>
              </a:rPr>
              <a:t>운문사가 있다</a:t>
            </a:r>
            <a:r>
              <a:rPr lang="en-US" altLang="ko-KR" sz="2400" b="1" dirty="0">
                <a:solidFill>
                  <a:srgbClr val="000000"/>
                </a:solidFill>
                <a:latin typeface="+mn-ea"/>
              </a:rPr>
              <a:t>.</a:t>
            </a:r>
            <a:endParaRPr lang="ko-KR" altLang="en-US" sz="2400" b="1" dirty="0">
              <a:latin typeface="+mn-ea"/>
            </a:endParaRPr>
          </a:p>
          <a:p>
            <a:pPr algn="ctr"/>
            <a:endParaRPr lang="ko-KR" altLang="en-US" sz="2400" b="1" dirty="0">
              <a:latin typeface="+mn-ea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90DD4711-801D-4FC3-B1A8-5FF3B17AD052}"/>
              </a:ext>
            </a:extLst>
          </p:cNvPr>
          <p:cNvGrpSpPr/>
          <p:nvPr/>
        </p:nvGrpSpPr>
        <p:grpSpPr>
          <a:xfrm>
            <a:off x="8561974" y="5333184"/>
            <a:ext cx="656321" cy="1015661"/>
            <a:chOff x="8561974" y="5333184"/>
            <a:chExt cx="656321" cy="1015661"/>
          </a:xfrm>
        </p:grpSpPr>
        <p:sp>
          <p:nvSpPr>
            <p:cNvPr id="2" name="타원 1">
              <a:extLst>
                <a:ext uri="{FF2B5EF4-FFF2-40B4-BE49-F238E27FC236}">
                  <a16:creationId xmlns:a16="http://schemas.microsoft.com/office/drawing/2014/main" id="{1ABB815E-35C9-498F-A90F-4AA74D0281C0}"/>
                </a:ext>
              </a:extLst>
            </p:cNvPr>
            <p:cNvSpPr/>
            <p:nvPr/>
          </p:nvSpPr>
          <p:spPr>
            <a:xfrm>
              <a:off x="8561974" y="5727747"/>
              <a:ext cx="656321" cy="62109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b="1">
                  <a:solidFill>
                    <a:srgbClr val="FF0000"/>
                  </a:solidFill>
                </a:rPr>
                <a:t>대구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30C8A97D-DC56-44AD-BD33-7BD20ABB0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59091" y="5333184"/>
              <a:ext cx="531495" cy="685800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1FEDE639-C843-4484-8DA6-04C45E796A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6800" y="5243447"/>
            <a:ext cx="531495" cy="685800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F3D99C1A-570F-45A3-A074-71FED3551825}"/>
              </a:ext>
            </a:extLst>
          </p:cNvPr>
          <p:cNvGrpSpPr/>
          <p:nvPr/>
        </p:nvGrpSpPr>
        <p:grpSpPr>
          <a:xfrm>
            <a:off x="9008049" y="4044951"/>
            <a:ext cx="656321" cy="1015661"/>
            <a:chOff x="8561974" y="5333184"/>
            <a:chExt cx="656321" cy="1015661"/>
          </a:xfrm>
        </p:grpSpPr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EC60AA42-EC14-461E-9D47-310DE23B9D26}"/>
                </a:ext>
              </a:extLst>
            </p:cNvPr>
            <p:cNvSpPr/>
            <p:nvPr/>
          </p:nvSpPr>
          <p:spPr>
            <a:xfrm>
              <a:off x="8561974" y="5727747"/>
              <a:ext cx="656321" cy="62109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44000" rIns="0" rtlCol="0" anchor="ctr"/>
            <a:lstStyle/>
            <a:p>
              <a:pPr algn="ctr"/>
              <a:r>
                <a:rPr lang="ko-KR" altLang="en-US" b="1" dirty="0">
                  <a:solidFill>
                    <a:srgbClr val="FF0000"/>
                  </a:solidFill>
                </a:rPr>
                <a:t>군위</a:t>
              </a:r>
            </a:p>
          </p:txBody>
        </p:sp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C4545F6C-5C87-4B63-B46A-E676C321C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59091" y="5333184"/>
              <a:ext cx="531495" cy="685800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3BBE2BC2-2B06-49F1-911B-C5EB333B5300}"/>
              </a:ext>
            </a:extLst>
          </p:cNvPr>
          <p:cNvGrpSpPr/>
          <p:nvPr/>
        </p:nvGrpSpPr>
        <p:grpSpPr>
          <a:xfrm>
            <a:off x="11109170" y="4552781"/>
            <a:ext cx="656321" cy="1015661"/>
            <a:chOff x="8561974" y="5333184"/>
            <a:chExt cx="656321" cy="1015661"/>
          </a:xfrm>
        </p:grpSpPr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D68EF7B7-1743-4A8E-BDD6-5E36E982ED8A}"/>
                </a:ext>
              </a:extLst>
            </p:cNvPr>
            <p:cNvSpPr/>
            <p:nvPr/>
          </p:nvSpPr>
          <p:spPr>
            <a:xfrm>
              <a:off x="8561974" y="5727747"/>
              <a:ext cx="656321" cy="62109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44000" rIns="0" rtlCol="0" anchor="ctr"/>
            <a:lstStyle/>
            <a:p>
              <a:pPr algn="ctr"/>
              <a:r>
                <a:rPr lang="ko-KR" altLang="en-US" b="1" dirty="0">
                  <a:solidFill>
                    <a:srgbClr val="FF0000"/>
                  </a:solidFill>
                </a:rPr>
                <a:t>포항</a:t>
              </a:r>
            </a:p>
          </p:txBody>
        </p:sp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D45900AC-8BC7-4F9E-8139-4EE3BAFC1B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59091" y="5333184"/>
              <a:ext cx="531495" cy="685800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FE0EC956-F806-4B87-8C9B-8E66368DF35D}"/>
              </a:ext>
            </a:extLst>
          </p:cNvPr>
          <p:cNvGrpSpPr/>
          <p:nvPr/>
        </p:nvGrpSpPr>
        <p:grpSpPr>
          <a:xfrm>
            <a:off x="9309526" y="5656480"/>
            <a:ext cx="746526" cy="950959"/>
            <a:chOff x="8206104" y="5422921"/>
            <a:chExt cx="746526" cy="950959"/>
          </a:xfrm>
        </p:grpSpPr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BBA051AF-D08A-4F7E-9B3D-7C2082E69FC4}"/>
                </a:ext>
              </a:extLst>
            </p:cNvPr>
            <p:cNvSpPr/>
            <p:nvPr/>
          </p:nvSpPr>
          <p:spPr>
            <a:xfrm>
              <a:off x="8206104" y="5752782"/>
              <a:ext cx="656321" cy="621098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44000" rIns="0" rtlCol="0" anchor="ctr"/>
            <a:lstStyle/>
            <a:p>
              <a:pPr algn="ctr"/>
              <a:r>
                <a:rPr lang="ko-KR" altLang="en-US" b="1" dirty="0">
                  <a:solidFill>
                    <a:srgbClr val="FF0000"/>
                  </a:solidFill>
                </a:rPr>
                <a:t>청도</a:t>
              </a:r>
            </a:p>
          </p:txBody>
        </p:sp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20B390EB-1B07-44CC-82C7-90C9936636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421135" y="5422921"/>
              <a:ext cx="531495" cy="685800"/>
            </a:xfrm>
            <a:prstGeom prst="rect">
              <a:avLst/>
            </a:prstGeom>
            <a:effectLst>
              <a:softEdge rad="63500"/>
            </a:effectLst>
          </p:spPr>
        </p:pic>
      </p:grpSp>
    </p:spTree>
    <p:extLst>
      <p:ext uri="{BB962C8B-B14F-4D97-AF65-F5344CB8AC3E}">
        <p14:creationId xmlns:p14="http://schemas.microsoft.com/office/powerpoint/2010/main" val="86262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74BDF7D0-AAF7-4D87-863E-820747DCA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999" y="1265057"/>
            <a:ext cx="6632656" cy="628009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7EB310C5-727E-4AB6-A929-1779E279F647}"/>
              </a:ext>
            </a:extLst>
          </p:cNvPr>
          <p:cNvGrpSpPr/>
          <p:nvPr/>
        </p:nvGrpSpPr>
        <p:grpSpPr>
          <a:xfrm>
            <a:off x="312550" y="1939642"/>
            <a:ext cx="11650850" cy="4454067"/>
            <a:chOff x="312550" y="1939642"/>
            <a:chExt cx="11650850" cy="4454067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C09D1808-6701-464A-9375-FA0F51D79DF7}"/>
                </a:ext>
              </a:extLst>
            </p:cNvPr>
            <p:cNvGrpSpPr/>
            <p:nvPr/>
          </p:nvGrpSpPr>
          <p:grpSpPr>
            <a:xfrm>
              <a:off x="962937" y="1990677"/>
              <a:ext cx="11000463" cy="4403032"/>
              <a:chOff x="962937" y="1990677"/>
              <a:chExt cx="11000463" cy="4403032"/>
            </a:xfrm>
          </p:grpSpPr>
          <p:sp>
            <p:nvSpPr>
              <p:cNvPr id="5" name="직사각형 4">
                <a:extLst>
                  <a:ext uri="{FF2B5EF4-FFF2-40B4-BE49-F238E27FC236}">
                    <a16:creationId xmlns:a16="http://schemas.microsoft.com/office/drawing/2014/main" id="{A278AFD2-2DD2-42F4-89E1-A5A801689064}"/>
                  </a:ext>
                </a:extLst>
              </p:cNvPr>
              <p:cNvSpPr/>
              <p:nvPr/>
            </p:nvSpPr>
            <p:spPr>
              <a:xfrm>
                <a:off x="962937" y="1990677"/>
                <a:ext cx="11000463" cy="18154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base">
                  <a:lnSpc>
                    <a:spcPct val="150000"/>
                  </a:lnSpc>
                </a:pPr>
                <a:r>
                  <a:rPr lang="ko-KR" altLang="en-US" sz="2600" b="1" dirty="0">
                    <a:solidFill>
                      <a:schemeClr val="accent5">
                        <a:lumMod val="50000"/>
                      </a:schemeClr>
                    </a:solidFill>
                    <a:latin typeface="+mj-ea"/>
                    <a:ea typeface="+mj-ea"/>
                  </a:rPr>
                  <a:t>일연이 쓴 삼국유사에는 어떤 내용이 담겨 있을까</a:t>
                </a:r>
                <a:r>
                  <a:rPr lang="en-US" altLang="ko-KR" sz="2600" b="1" dirty="0">
                    <a:solidFill>
                      <a:schemeClr val="accent5">
                        <a:lumMod val="50000"/>
                      </a:schemeClr>
                    </a:solidFill>
                    <a:latin typeface="+mj-ea"/>
                    <a:ea typeface="+mj-ea"/>
                  </a:rPr>
                  <a:t>? </a:t>
                </a:r>
                <a:r>
                  <a:rPr lang="ko-KR" altLang="en-US" sz="2600" b="1" dirty="0">
                    <a:solidFill>
                      <a:schemeClr val="accent5">
                        <a:lumMod val="50000"/>
                      </a:schemeClr>
                    </a:solidFill>
                    <a:latin typeface="+mj-ea"/>
                    <a:ea typeface="+mj-ea"/>
                  </a:rPr>
                  <a:t>삼국유사에 담겨 있는 주요 내용 두 가지를 적어보자</a:t>
                </a:r>
                <a:r>
                  <a:rPr lang="en-US" altLang="ko-KR" sz="2600" b="1" dirty="0">
                    <a:solidFill>
                      <a:schemeClr val="accent5">
                        <a:lumMod val="50000"/>
                      </a:schemeClr>
                    </a:solidFill>
                    <a:latin typeface="+mj-ea"/>
                    <a:ea typeface="+mj-ea"/>
                  </a:rPr>
                  <a:t>. </a:t>
                </a:r>
                <a:r>
                  <a:rPr lang="ko-KR" altLang="en-US" sz="2600" b="1" dirty="0">
                    <a:solidFill>
                      <a:schemeClr val="accent5">
                        <a:lumMod val="50000"/>
                      </a:schemeClr>
                    </a:solidFill>
                    <a:latin typeface="+mj-ea"/>
                    <a:ea typeface="+mj-ea"/>
                  </a:rPr>
                  <a:t>그리고 일연은 왜 이 두 가지 내용을 담고자 했는지 추측하여 적어보자</a:t>
                </a:r>
                <a:r>
                  <a:rPr lang="en-US" altLang="ko-KR" sz="2600" b="1" dirty="0">
                    <a:solidFill>
                      <a:schemeClr val="accent5">
                        <a:lumMod val="50000"/>
                      </a:schemeClr>
                    </a:solidFill>
                    <a:latin typeface="+mj-ea"/>
                    <a:ea typeface="+mj-ea"/>
                  </a:rPr>
                  <a:t>.</a:t>
                </a:r>
                <a:endParaRPr lang="ko-KR" altLang="en-US" sz="2600" b="1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endParaRPr>
              </a:p>
            </p:txBody>
          </p:sp>
          <p:pic>
            <p:nvPicPr>
              <p:cNvPr id="7" name="그림 6">
                <a:extLst>
                  <a:ext uri="{FF2B5EF4-FFF2-40B4-BE49-F238E27FC236}">
                    <a16:creationId xmlns:a16="http://schemas.microsoft.com/office/drawing/2014/main" id="{661CD89F-34ED-4BC9-A228-19EE2F9821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11929" y="3800801"/>
                <a:ext cx="10605033" cy="2592908"/>
              </a:xfrm>
              <a:prstGeom prst="rect">
                <a:avLst/>
              </a:prstGeom>
            </p:spPr>
          </p:pic>
        </p:grpSp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CEFAC04-BB99-47E5-BD41-FF4232C0A9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550" y="1939642"/>
              <a:ext cx="673039" cy="750697"/>
            </a:xfrm>
            <a:prstGeom prst="rect">
              <a:avLst/>
            </a:prstGeom>
            <a:effectLst>
              <a:softEdge rad="63500"/>
            </a:effectLst>
          </p:spPr>
        </p:pic>
      </p:grpSp>
    </p:spTree>
    <p:extLst>
      <p:ext uri="{BB962C8B-B14F-4D97-AF65-F5344CB8AC3E}">
        <p14:creationId xmlns:p14="http://schemas.microsoft.com/office/powerpoint/2010/main" val="38237939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3">
            <a:extLst>
              <a:ext uri="{FF2B5EF4-FFF2-40B4-BE49-F238E27FC236}">
                <a16:creationId xmlns:a16="http://schemas.microsoft.com/office/drawing/2014/main" id="{FB767431-4AD5-4168-81B9-1FCD40EA3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2527" y="1843637"/>
            <a:ext cx="746125" cy="1116635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6" name="Group 3">
            <a:extLst>
              <a:ext uri="{FF2B5EF4-FFF2-40B4-BE49-F238E27FC236}">
                <a16:creationId xmlns:a16="http://schemas.microsoft.com/office/drawing/2014/main" id="{716F8994-047A-456B-9DC6-D18B360BEAF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7" name="AutoShape 4">
              <a:extLst>
                <a:ext uri="{FF2B5EF4-FFF2-40B4-BE49-F238E27FC236}">
                  <a16:creationId xmlns:a16="http://schemas.microsoft.com/office/drawing/2014/main" id="{4918A066-1361-42E4-87D9-781B69F85E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8" name="AutoShape 6">
              <a:extLst>
                <a:ext uri="{FF2B5EF4-FFF2-40B4-BE49-F238E27FC236}">
                  <a16:creationId xmlns:a16="http://schemas.microsoft.com/office/drawing/2014/main" id="{1A386BE1-23CF-4D80-8528-CBD023F6ABD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9" name="Text Box 9">
              <a:extLst>
                <a:ext uri="{FF2B5EF4-FFF2-40B4-BE49-F238E27FC236}">
                  <a16:creationId xmlns:a16="http://schemas.microsoft.com/office/drawing/2014/main" id="{B6F305DC-4257-40A8-A64D-783219C28372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9C74866-11AC-466F-BEFB-EB5D187706C7}"/>
              </a:ext>
            </a:extLst>
          </p:cNvPr>
          <p:cNvSpPr/>
          <p:nvPr/>
        </p:nvSpPr>
        <p:spPr>
          <a:xfrm rot="20696411">
            <a:off x="1112209" y="2448474"/>
            <a:ext cx="2873367" cy="1961050"/>
          </a:xfrm>
          <a:prstGeom prst="rect">
            <a:avLst/>
          </a:prstGeom>
        </p:spPr>
        <p:txBody>
          <a:bodyPr wrap="square" rIns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accent5">
                    <a:lumMod val="50000"/>
                  </a:schemeClr>
                </a:solidFill>
                <a:latin typeface="NanumSquareOTFB"/>
              </a:rPr>
              <a:t>말풍선의 빈칸에 </a:t>
            </a:r>
            <a:endParaRPr lang="en-US" altLang="ko-KR" sz="2800" b="1" dirty="0">
              <a:solidFill>
                <a:schemeClr val="accent5">
                  <a:lumMod val="50000"/>
                </a:schemeClr>
              </a:solidFill>
              <a:latin typeface="NanumSquareOTFB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accent5">
                    <a:lumMod val="50000"/>
                  </a:schemeClr>
                </a:solidFill>
                <a:latin typeface="NanumSquareOTFB"/>
              </a:rPr>
              <a:t>들어갈 내용을 </a:t>
            </a:r>
            <a:endParaRPr lang="en-US" altLang="ko-KR" sz="2800" b="1" dirty="0">
              <a:solidFill>
                <a:schemeClr val="accent5">
                  <a:lumMod val="50000"/>
                </a:schemeClr>
              </a:solidFill>
              <a:latin typeface="NanumSquareOTFB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800" b="1" spc="-150" dirty="0">
                <a:solidFill>
                  <a:schemeClr val="accent5">
                    <a:lumMod val="50000"/>
                  </a:schemeClr>
                </a:solidFill>
                <a:latin typeface="NanumSquareOTFB"/>
              </a:rPr>
              <a:t>생각하여 적어보자</a:t>
            </a:r>
            <a:endParaRPr lang="ko-KR" altLang="en-US" sz="2800" b="1" spc="-15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171378B-F165-4CAC-9FD7-579BD88F5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159813"/>
            <a:ext cx="7162800" cy="562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182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278AFD2-2DD2-42F4-89E1-A5A801689064}"/>
              </a:ext>
            </a:extLst>
          </p:cNvPr>
          <p:cNvSpPr/>
          <p:nvPr/>
        </p:nvSpPr>
        <p:spPr>
          <a:xfrm>
            <a:off x="794452" y="2002140"/>
            <a:ext cx="11211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삼국유사는 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5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개의 주요 항목으로 구성되어 있다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관련되는 것끼리 바르게 연결해보자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</a:t>
            </a:r>
            <a:endParaRPr lang="ko-KR" altLang="en-US" sz="2400" b="1" spc="-15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73C2BD7-6C35-4A25-9A61-C7B21695D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52" y="1317348"/>
            <a:ext cx="6559097" cy="59229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8305748F-70EA-4004-B3E1-66B7AF1879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152" y="1976502"/>
            <a:ext cx="495300" cy="55245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A69F7D4-E36F-4977-8938-75A19B60035F}"/>
              </a:ext>
            </a:extLst>
          </p:cNvPr>
          <p:cNvSpPr/>
          <p:nvPr/>
        </p:nvSpPr>
        <p:spPr>
          <a:xfrm>
            <a:off x="471576" y="2610068"/>
            <a:ext cx="1484702" cy="525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tIns="108000" bIns="108000">
            <a:spAutoFit/>
          </a:bodyPr>
          <a:lstStyle/>
          <a:p>
            <a:r>
              <a:rPr lang="en-US" altLang="ko-KR" sz="2000" b="1" dirty="0">
                <a:latin typeface="+mn-ea"/>
              </a:rPr>
              <a:t>1</a:t>
            </a:r>
            <a:r>
              <a:rPr lang="ko-KR" altLang="en-US" sz="2000" b="1" dirty="0">
                <a:latin typeface="+mn-ea"/>
              </a:rPr>
              <a:t>권「 </a:t>
            </a:r>
            <a:r>
              <a:rPr lang="ko-KR" altLang="en-US" sz="2000" b="1" dirty="0" err="1">
                <a:latin typeface="+mn-ea"/>
              </a:rPr>
              <a:t>왕력</a:t>
            </a:r>
            <a:r>
              <a:rPr lang="ko-KR" altLang="en-US" sz="2000" b="1" dirty="0">
                <a:latin typeface="+mn-ea"/>
              </a:rPr>
              <a:t>」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0407538-EA3D-4959-B9B5-D8E38A0B1DAE}"/>
              </a:ext>
            </a:extLst>
          </p:cNvPr>
          <p:cNvSpPr/>
          <p:nvPr/>
        </p:nvSpPr>
        <p:spPr>
          <a:xfrm>
            <a:off x="461413" y="3317828"/>
            <a:ext cx="1484702" cy="525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tIns="108000" bIns="108000">
            <a:spAutoFit/>
          </a:bodyPr>
          <a:lstStyle/>
          <a:p>
            <a:r>
              <a:rPr lang="en-US" altLang="ko-KR" sz="2000" b="1" dirty="0">
                <a:latin typeface="+mn-ea"/>
              </a:rPr>
              <a:t>2</a:t>
            </a:r>
            <a:r>
              <a:rPr lang="ko-KR" altLang="en-US" sz="2000" b="1" dirty="0">
                <a:latin typeface="+mn-ea"/>
              </a:rPr>
              <a:t>권「 기이」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236CEEA-30CE-45C2-BB49-5483DE2CF32C}"/>
              </a:ext>
            </a:extLst>
          </p:cNvPr>
          <p:cNvSpPr/>
          <p:nvPr/>
        </p:nvSpPr>
        <p:spPr>
          <a:xfrm>
            <a:off x="436149" y="4047919"/>
            <a:ext cx="1476686" cy="833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108000" bIns="108000">
            <a:spAutoFit/>
          </a:bodyPr>
          <a:lstStyle/>
          <a:p>
            <a:pPr algn="ctr"/>
            <a:r>
              <a:rPr lang="en-US" altLang="ko-KR" sz="2000" b="1" dirty="0">
                <a:latin typeface="+mn-ea"/>
              </a:rPr>
              <a:t>3</a:t>
            </a:r>
            <a:r>
              <a:rPr lang="ko-KR" altLang="en-US" sz="2000" b="1" dirty="0" err="1">
                <a:latin typeface="+mn-ea"/>
              </a:rPr>
              <a:t>권「흥법</a:t>
            </a:r>
            <a:r>
              <a:rPr lang="ko-KR" altLang="en-US" sz="2000" b="1" dirty="0">
                <a:latin typeface="+mn-ea"/>
              </a:rPr>
              <a:t>」</a:t>
            </a:r>
          </a:p>
          <a:p>
            <a:pPr algn="ctr"/>
            <a:r>
              <a:rPr lang="ko-KR" altLang="en-US" sz="2000" b="1" dirty="0">
                <a:latin typeface="+mn-ea"/>
              </a:rPr>
              <a:t>「 탑상」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83056D5-46DA-41AB-A4D5-BC08B6D7F944}"/>
              </a:ext>
            </a:extLst>
          </p:cNvPr>
          <p:cNvSpPr/>
          <p:nvPr/>
        </p:nvSpPr>
        <p:spPr>
          <a:xfrm>
            <a:off x="436149" y="4999101"/>
            <a:ext cx="1476686" cy="525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108000" bIns="108000">
            <a:spAutoFit/>
          </a:bodyPr>
          <a:lstStyle/>
          <a:p>
            <a:r>
              <a:rPr lang="en-US" altLang="ko-KR" sz="2000" b="1" dirty="0">
                <a:latin typeface="+mn-ea"/>
              </a:rPr>
              <a:t>4</a:t>
            </a:r>
            <a:r>
              <a:rPr lang="ko-KR" altLang="en-US" sz="2000" b="1" dirty="0" err="1">
                <a:latin typeface="+mn-ea"/>
              </a:rPr>
              <a:t>권「의해</a:t>
            </a:r>
            <a:r>
              <a:rPr lang="ko-KR" altLang="en-US" sz="2000" b="1" dirty="0">
                <a:latin typeface="+mn-ea"/>
              </a:rPr>
              <a:t>」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DAB2EAC-7F2A-49E8-8B7C-C8F650B2B482}"/>
              </a:ext>
            </a:extLst>
          </p:cNvPr>
          <p:cNvSpPr/>
          <p:nvPr/>
        </p:nvSpPr>
        <p:spPr>
          <a:xfrm>
            <a:off x="436150" y="5716561"/>
            <a:ext cx="1484702" cy="1141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0" tIns="108000" rIns="0" bIns="108000">
            <a:spAutoFit/>
          </a:bodyPr>
          <a:lstStyle/>
          <a:p>
            <a:pPr algn="ctr"/>
            <a:r>
              <a:rPr lang="en-US" altLang="ko-KR" sz="2000" b="1" dirty="0">
                <a:latin typeface="+mn-ea"/>
              </a:rPr>
              <a:t>5</a:t>
            </a:r>
            <a:r>
              <a:rPr lang="ko-KR" altLang="en-US" sz="2000" b="1" dirty="0" err="1">
                <a:latin typeface="+mn-ea"/>
              </a:rPr>
              <a:t>권「신주</a:t>
            </a:r>
            <a:r>
              <a:rPr lang="ko-KR" altLang="en-US" sz="2000" b="1" dirty="0">
                <a:latin typeface="+mn-ea"/>
              </a:rPr>
              <a:t>」「</a:t>
            </a:r>
            <a:r>
              <a:rPr lang="ko-KR" altLang="en-US" sz="2000" b="1" dirty="0" err="1">
                <a:latin typeface="+mn-ea"/>
              </a:rPr>
              <a:t>감통</a:t>
            </a:r>
            <a:r>
              <a:rPr lang="ko-KR" altLang="en-US" sz="2000" b="1" dirty="0">
                <a:latin typeface="+mn-ea"/>
              </a:rPr>
              <a:t>」</a:t>
            </a:r>
          </a:p>
          <a:p>
            <a:pPr algn="ctr"/>
            <a:r>
              <a:rPr lang="ko-KR" altLang="en-US" sz="2000" b="1" dirty="0">
                <a:latin typeface="+mn-ea"/>
              </a:rPr>
              <a:t>「</a:t>
            </a:r>
            <a:r>
              <a:rPr lang="ko-KR" altLang="en-US" sz="2000" b="1" dirty="0" err="1">
                <a:latin typeface="+mn-ea"/>
              </a:rPr>
              <a:t>피은</a:t>
            </a:r>
            <a:r>
              <a:rPr lang="ko-KR" altLang="en-US" sz="2000" b="1" dirty="0">
                <a:latin typeface="+mn-ea"/>
              </a:rPr>
              <a:t>」「효선」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9539DB0-A692-459C-89D2-70A9B539DD8A}"/>
              </a:ext>
            </a:extLst>
          </p:cNvPr>
          <p:cNvSpPr/>
          <p:nvPr/>
        </p:nvSpPr>
        <p:spPr>
          <a:xfrm>
            <a:off x="3135966" y="2665249"/>
            <a:ext cx="8853641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말 그대로 이상하고 신비로운 일에 관한 내용으로 고조선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삼한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부여의 역사 및 고구려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백제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신라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가락국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후삼국의 </a:t>
            </a:r>
            <a:r>
              <a:rPr lang="ko-KR" altLang="en-US" sz="2000" b="1" dirty="0" err="1">
                <a:latin typeface="+mj-ea"/>
                <a:ea typeface="+mj-ea"/>
              </a:rPr>
              <a:t>역사ㆍ신화ㆍ전설을</a:t>
            </a:r>
            <a:r>
              <a:rPr lang="ko-KR" altLang="en-US" sz="2000" b="1" dirty="0">
                <a:latin typeface="+mj-ea"/>
                <a:ea typeface="+mj-ea"/>
              </a:rPr>
              <a:t> 모았다</a:t>
            </a:r>
            <a:r>
              <a:rPr lang="en-US" altLang="ko-KR" sz="2000" b="1" dirty="0">
                <a:latin typeface="+mj-ea"/>
                <a:ea typeface="+mj-ea"/>
              </a:rPr>
              <a:t>.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B8BE3EF-2690-4E8A-AD5D-235ADA4A0558}"/>
              </a:ext>
            </a:extLst>
          </p:cNvPr>
          <p:cNvSpPr/>
          <p:nvPr/>
        </p:nvSpPr>
        <p:spPr>
          <a:xfrm>
            <a:off x="3147441" y="3622843"/>
            <a:ext cx="8853641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불교 전파와 발전에 공헌한 승려들의 역사와 이야기를 모았다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782468D-4386-48D4-85C6-4C61680094E5}"/>
              </a:ext>
            </a:extLst>
          </p:cNvPr>
          <p:cNvSpPr/>
          <p:nvPr/>
        </p:nvSpPr>
        <p:spPr>
          <a:xfrm>
            <a:off x="3147442" y="4203696"/>
            <a:ext cx="8858418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신라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고구려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백제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가락국</a:t>
            </a:r>
            <a:r>
              <a:rPr lang="en-US" altLang="ko-KR" sz="2000" b="1" dirty="0">
                <a:latin typeface="+mj-ea"/>
                <a:ea typeface="+mj-ea"/>
              </a:rPr>
              <a:t>(</a:t>
            </a:r>
            <a:r>
              <a:rPr lang="ko-KR" altLang="en-US" sz="2000" b="1" dirty="0">
                <a:latin typeface="+mj-ea"/>
                <a:ea typeface="+mj-ea"/>
              </a:rPr>
              <a:t>가야</a:t>
            </a:r>
            <a:r>
              <a:rPr lang="en-US" altLang="ko-KR" sz="2000" b="1" dirty="0">
                <a:latin typeface="+mj-ea"/>
                <a:ea typeface="+mj-ea"/>
              </a:rPr>
              <a:t>), </a:t>
            </a:r>
            <a:r>
              <a:rPr lang="ko-KR" altLang="en-US" sz="2000" b="1" dirty="0">
                <a:latin typeface="+mj-ea"/>
                <a:ea typeface="+mj-ea"/>
              </a:rPr>
              <a:t>후삼국 역대 왕의 재위 기록을 연표 형식으로 정리하였다</a:t>
            </a:r>
            <a:r>
              <a:rPr lang="en-US" altLang="ko-KR" sz="2000" b="1" dirty="0">
                <a:latin typeface="+mj-ea"/>
                <a:ea typeface="+mj-ea"/>
              </a:rPr>
              <a:t>.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47E8C51-F7C2-401B-99BF-E4A9AFAE02A3}"/>
              </a:ext>
            </a:extLst>
          </p:cNvPr>
          <p:cNvSpPr/>
          <p:nvPr/>
        </p:nvSpPr>
        <p:spPr>
          <a:xfrm>
            <a:off x="3142666" y="5079115"/>
            <a:ext cx="8858417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0" rIns="0">
            <a:spAutoFit/>
          </a:bodyPr>
          <a:lstStyle/>
          <a:p>
            <a:pPr algn="ctr"/>
            <a:r>
              <a:rPr lang="ko-KR" altLang="en-US" sz="2000" b="1" dirty="0">
                <a:latin typeface="+mj-ea"/>
                <a:ea typeface="+mj-ea"/>
              </a:rPr>
              <a:t>삼국시대 불교의 전래 및 유명한 절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탑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불상에 대한 역사와 이야기를 모았다</a:t>
            </a:r>
            <a:r>
              <a:rPr lang="en-US" altLang="ko-KR" sz="2000" b="1" dirty="0">
                <a:latin typeface="+mj-ea"/>
                <a:ea typeface="+mj-ea"/>
              </a:rPr>
              <a:t>.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DE45275-C732-4091-933D-036D054CBE15}"/>
              </a:ext>
            </a:extLst>
          </p:cNvPr>
          <p:cNvSpPr/>
          <p:nvPr/>
        </p:nvSpPr>
        <p:spPr>
          <a:xfrm>
            <a:off x="3142667" y="5700660"/>
            <a:ext cx="8858417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2000" b="1" dirty="0">
                <a:latin typeface="+mj-ea"/>
                <a:ea typeface="+mj-ea"/>
              </a:rPr>
              <a:t>▢▢는 놀라운 이적을 이뤄낸 승려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▢▢은 열심히 불교를 공부하고 실천한 사람들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▢▢은 조용히 숨어서 살아간 승려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▢▢은 효도 등 착한 일을 한 사람들의 역사와 이야기를 각각 정리하였다</a:t>
            </a:r>
            <a:r>
              <a:rPr lang="en-US" altLang="ko-KR" sz="2000" b="1" dirty="0">
                <a:latin typeface="+mj-ea"/>
                <a:ea typeface="+mj-ea"/>
              </a:rPr>
              <a:t>.</a:t>
            </a:r>
            <a:endParaRPr lang="ko-KR" altLang="en-US" sz="2000" b="1" dirty="0">
              <a:latin typeface="+mj-ea"/>
              <a:ea typeface="+mj-ea"/>
            </a:endParaRPr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6A7B4E96-C755-4536-934E-257140F157BF}"/>
              </a:ext>
            </a:extLst>
          </p:cNvPr>
          <p:cNvCxnSpPr>
            <a:cxnSpLocks/>
            <a:endCxn id="12" idx="1"/>
          </p:cNvCxnSpPr>
          <p:nvPr/>
        </p:nvCxnSpPr>
        <p:spPr>
          <a:xfrm flipV="1">
            <a:off x="1956278" y="3019192"/>
            <a:ext cx="1179688" cy="62261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4A18E724-BF42-4D5C-99E7-3E8476DC49C9}"/>
              </a:ext>
            </a:extLst>
          </p:cNvPr>
          <p:cNvCxnSpPr>
            <a:cxnSpLocks/>
          </p:cNvCxnSpPr>
          <p:nvPr/>
        </p:nvCxnSpPr>
        <p:spPr>
          <a:xfrm>
            <a:off x="1966441" y="2894415"/>
            <a:ext cx="1158050" cy="175378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14070E40-565C-4AFC-ADA8-9DA939BE23DE}"/>
              </a:ext>
            </a:extLst>
          </p:cNvPr>
          <p:cNvCxnSpPr>
            <a:cxnSpLocks/>
            <a:endCxn id="16" idx="1"/>
          </p:cNvCxnSpPr>
          <p:nvPr/>
        </p:nvCxnSpPr>
        <p:spPr>
          <a:xfrm>
            <a:off x="1892738" y="4413382"/>
            <a:ext cx="1249928" cy="8657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F6892A2A-C188-484B-9A39-A6957480DD04}"/>
              </a:ext>
            </a:extLst>
          </p:cNvPr>
          <p:cNvCxnSpPr>
            <a:cxnSpLocks/>
          </p:cNvCxnSpPr>
          <p:nvPr/>
        </p:nvCxnSpPr>
        <p:spPr>
          <a:xfrm flipV="1">
            <a:off x="1935786" y="3851490"/>
            <a:ext cx="1188705" cy="142909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88F53C49-CE00-42E3-93AA-22AF641D2D6F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1890296" y="6195592"/>
            <a:ext cx="1252371" cy="129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5018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82DAC44C-570E-42B3-88F8-70711C4DB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1" y="1264567"/>
            <a:ext cx="9530206" cy="53186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066B4F60-F7DE-4114-B7BC-7374F76913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76051" y="1949693"/>
            <a:ext cx="651991" cy="58405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C329F4BA-D7A8-484C-A886-A268820B8ABA}"/>
              </a:ext>
            </a:extLst>
          </p:cNvPr>
          <p:cNvSpPr/>
          <p:nvPr/>
        </p:nvSpPr>
        <p:spPr>
          <a:xfrm>
            <a:off x="649070" y="1981376"/>
            <a:ext cx="4965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국보와 보물의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차이는 무엇일까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?</a:t>
            </a:r>
            <a:endParaRPr lang="ko-KR" altLang="en-US" sz="240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1739356-E17F-4FE8-BB72-1E03A11F6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689" y="2586522"/>
            <a:ext cx="3762375" cy="4010025"/>
          </a:xfrm>
          <a:prstGeom prst="rect">
            <a:avLst/>
          </a:prstGeom>
        </p:spPr>
      </p:pic>
      <p:sp>
        <p:nvSpPr>
          <p:cNvPr id="15" name="Rectangle 2">
            <a:extLst>
              <a:ext uri="{FF2B5EF4-FFF2-40B4-BE49-F238E27FC236}">
                <a16:creationId xmlns:a16="http://schemas.microsoft.com/office/drawing/2014/main" id="{3DFB5230-20A6-4FED-9A83-F8DD5D9211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69362280" descr="EMB000012046a83">
            <a:extLst>
              <a:ext uri="{FF2B5EF4-FFF2-40B4-BE49-F238E27FC236}">
                <a16:creationId xmlns:a16="http://schemas.microsoft.com/office/drawing/2014/main" id="{9E7B0D57-A5DE-4FA9-8B24-B5E0B35B4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9"/>
          <a:stretch>
            <a:fillRect/>
          </a:stretch>
        </p:blipFill>
        <p:spPr bwMode="auto">
          <a:xfrm>
            <a:off x="4155681" y="2592384"/>
            <a:ext cx="3457575" cy="403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249D6B4A-05F7-4A27-8FDD-C3FD16CA658C}"/>
              </a:ext>
            </a:extLst>
          </p:cNvPr>
          <p:cNvSpPr/>
          <p:nvPr/>
        </p:nvSpPr>
        <p:spPr>
          <a:xfrm>
            <a:off x="7699873" y="3420050"/>
            <a:ext cx="4362780" cy="3170099"/>
          </a:xfrm>
          <a:prstGeom prst="rect">
            <a:avLst/>
          </a:prstGeom>
          <a:solidFill>
            <a:srgbClr val="EBF9DF"/>
          </a:solidFill>
        </p:spPr>
        <p:txBody>
          <a:bodyPr wrap="square" lIns="36000" rIns="36000">
            <a:spAutoFit/>
          </a:bodyPr>
          <a:lstStyle/>
          <a:p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국보는 말 </a:t>
            </a:r>
            <a:r>
              <a:rPr lang="ko-KR" altLang="en-US" sz="20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그대로‘국가의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2000" b="1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보물’인데요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보물로 지정된 문화재 중 특별히 뛰어난 작품들입니다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.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국보는 국가 차원에서 관리와 보호를 합니다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.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명확한 수치나 명문화된 법령이 있는 것은 아니지만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인류문화의 관점에서 그 가치가 크고 유례가 드문 것을 국보로 지정합니다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.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요약하자면 보물은 대표성을 띠는 것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국보는 각 부분에서 유일한 것 중에서 지정되는 것입니다</a:t>
            </a:r>
            <a:r>
              <a:rPr lang="en-US" altLang="ko-KR" sz="2000" b="1" dirty="0">
                <a:latin typeface="HY중고딕" panose="02030600000101010101" pitchFamily="18" charset="-127"/>
                <a:ea typeface="HY중고딕" panose="02030600000101010101" pitchFamily="18" charset="-127"/>
              </a:rPr>
              <a:t>.</a:t>
            </a:r>
            <a:endParaRPr lang="ko-KR" altLang="en-US" sz="2000" b="1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" name="설명선: 굽은 선 2">
            <a:extLst>
              <a:ext uri="{FF2B5EF4-FFF2-40B4-BE49-F238E27FC236}">
                <a16:creationId xmlns:a16="http://schemas.microsoft.com/office/drawing/2014/main" id="{0B829E81-E54C-4244-90AC-C5BA55908133}"/>
              </a:ext>
            </a:extLst>
          </p:cNvPr>
          <p:cNvSpPr/>
          <p:nvPr/>
        </p:nvSpPr>
        <p:spPr>
          <a:xfrm>
            <a:off x="7713277" y="1952069"/>
            <a:ext cx="4317102" cy="1399364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37807"/>
              <a:gd name="adj6" fmla="val -220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latin typeface="+mn-ea"/>
              </a:rPr>
              <a:t>숭례문은 ‘국보 </a:t>
            </a:r>
            <a:r>
              <a:rPr lang="en-US" altLang="ko-KR" sz="2000" b="1" dirty="0">
                <a:latin typeface="+mn-ea"/>
              </a:rPr>
              <a:t>1</a:t>
            </a:r>
            <a:r>
              <a:rPr lang="ko-KR" altLang="en-US" sz="2000" b="1" dirty="0" err="1">
                <a:latin typeface="+mn-ea"/>
              </a:rPr>
              <a:t>호’이고</a:t>
            </a:r>
            <a:r>
              <a:rPr lang="ko-KR" altLang="en-US" sz="2000" b="1" dirty="0">
                <a:latin typeface="+mn-ea"/>
              </a:rPr>
              <a:t> 흥인지문은 ‘보물 </a:t>
            </a:r>
            <a:r>
              <a:rPr lang="en-US" altLang="ko-KR" sz="2000" b="1" dirty="0">
                <a:latin typeface="+mn-ea"/>
              </a:rPr>
              <a:t>1</a:t>
            </a:r>
            <a:r>
              <a:rPr lang="ko-KR" altLang="en-US" sz="2000" b="1" dirty="0" err="1">
                <a:latin typeface="+mn-ea"/>
              </a:rPr>
              <a:t>호’입니다</a:t>
            </a:r>
            <a:r>
              <a:rPr lang="en-US" altLang="ko-KR" sz="2000" b="1" dirty="0">
                <a:latin typeface="+mn-ea"/>
              </a:rPr>
              <a:t>. </a:t>
            </a:r>
            <a:r>
              <a:rPr lang="ko-KR" altLang="en-US" sz="2000" b="1" dirty="0">
                <a:latin typeface="+mn-ea"/>
              </a:rPr>
              <a:t>똑같은 성문인데 왜 숭례문은 국보 </a:t>
            </a:r>
            <a:r>
              <a:rPr lang="en-US" altLang="ko-KR" sz="2000" b="1" dirty="0">
                <a:latin typeface="+mn-ea"/>
              </a:rPr>
              <a:t>1</a:t>
            </a:r>
            <a:r>
              <a:rPr lang="ko-KR" altLang="en-US" sz="2000" b="1" dirty="0">
                <a:latin typeface="+mn-ea"/>
              </a:rPr>
              <a:t>호이고</a:t>
            </a:r>
            <a:r>
              <a:rPr lang="en-US" altLang="ko-KR" sz="2000" b="1" dirty="0">
                <a:latin typeface="+mn-ea"/>
              </a:rPr>
              <a:t>,  </a:t>
            </a:r>
          </a:p>
          <a:p>
            <a:pPr algn="ctr"/>
            <a:r>
              <a:rPr lang="ko-KR" altLang="en-US" sz="2000" b="1" dirty="0">
                <a:latin typeface="+mn-ea"/>
              </a:rPr>
              <a:t>흥인지문은 보물 </a:t>
            </a:r>
            <a:r>
              <a:rPr lang="en-US" altLang="ko-KR" sz="2000" b="1" dirty="0">
                <a:latin typeface="+mn-ea"/>
              </a:rPr>
              <a:t>1</a:t>
            </a:r>
            <a:r>
              <a:rPr lang="ko-KR" altLang="en-US" sz="2000" b="1" dirty="0">
                <a:latin typeface="+mn-ea"/>
              </a:rPr>
              <a:t>호일까요</a:t>
            </a:r>
            <a:r>
              <a:rPr lang="en-US" altLang="ko-KR" sz="2000" b="1" dirty="0">
                <a:latin typeface="+mn-ea"/>
              </a:rPr>
              <a:t>? </a:t>
            </a:r>
            <a:endParaRPr lang="ko-KR" altLang="en-US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0533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70310B5E-326B-4238-A454-DE09C7B3E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51" y="1264567"/>
            <a:ext cx="9530206" cy="531868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D37C4FE7-F99C-40C8-93FB-6EC535DD72E9}"/>
              </a:ext>
            </a:extLst>
          </p:cNvPr>
          <p:cNvGrpSpPr/>
          <p:nvPr/>
        </p:nvGrpSpPr>
        <p:grpSpPr>
          <a:xfrm>
            <a:off x="189449" y="2040768"/>
            <a:ext cx="7012610" cy="4552527"/>
            <a:chOff x="189449" y="2040768"/>
            <a:chExt cx="7012610" cy="4552527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36C73DF5-B28E-482F-A918-21A22E302AF4}"/>
                </a:ext>
              </a:extLst>
            </p:cNvPr>
            <p:cNvSpPr/>
            <p:nvPr/>
          </p:nvSpPr>
          <p:spPr>
            <a:xfrm>
              <a:off x="1106059" y="2138024"/>
              <a:ext cx="6096000" cy="8309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『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삼국유사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』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가 국보로 지정될 수 있었던 </a:t>
              </a:r>
              <a:endPara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  <a:p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 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까닭을 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3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가지 이상 찾아 적어보자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pic>
          <p:nvPicPr>
            <p:cNvPr id="22" name="Picture 51" descr="192">
              <a:extLst>
                <a:ext uri="{FF2B5EF4-FFF2-40B4-BE49-F238E27FC236}">
                  <a16:creationId xmlns:a16="http://schemas.microsoft.com/office/drawing/2014/main" id="{DF4F1AEB-2890-4B9A-917E-F43F6B21C4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449" y="2040768"/>
              <a:ext cx="879766" cy="7103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59ADD762-D540-404F-859B-46D957A72134}"/>
                </a:ext>
              </a:extLst>
            </p:cNvPr>
            <p:cNvSpPr/>
            <p:nvPr/>
          </p:nvSpPr>
          <p:spPr>
            <a:xfrm>
              <a:off x="680904" y="3092733"/>
              <a:ext cx="6096000" cy="905224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2400" b="1" dirty="0"/>
                <a:t>①</a:t>
              </a:r>
              <a:endParaRPr lang="ko-KR" altLang="en-US" sz="3200" b="1" dirty="0"/>
            </a:p>
          </p:txBody>
        </p:sp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071072D7-4A89-4AA9-AB39-318FCD6CCA29}"/>
                </a:ext>
              </a:extLst>
            </p:cNvPr>
            <p:cNvSpPr/>
            <p:nvPr/>
          </p:nvSpPr>
          <p:spPr>
            <a:xfrm>
              <a:off x="663569" y="5636116"/>
              <a:ext cx="6096000" cy="957179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2400" b="1" dirty="0"/>
                <a:t>③</a:t>
              </a:r>
            </a:p>
          </p:txBody>
        </p:sp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2C81AA58-3631-44C9-97A1-8639D1BAF7D8}"/>
                </a:ext>
              </a:extLst>
            </p:cNvPr>
            <p:cNvSpPr/>
            <p:nvPr/>
          </p:nvSpPr>
          <p:spPr>
            <a:xfrm>
              <a:off x="680904" y="4339545"/>
              <a:ext cx="6096000" cy="954983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2400" b="1" dirty="0"/>
                <a:t>②</a:t>
              </a:r>
              <a:endParaRPr lang="ko-KR" altLang="en-US" sz="3200" b="1" dirty="0"/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217F502-3751-4DA0-A605-CBD1B26F5192}"/>
              </a:ext>
            </a:extLst>
          </p:cNvPr>
          <p:cNvGrpSpPr/>
          <p:nvPr/>
        </p:nvGrpSpPr>
        <p:grpSpPr>
          <a:xfrm>
            <a:off x="7014342" y="2019661"/>
            <a:ext cx="4759922" cy="4555114"/>
            <a:chOff x="7244218" y="2018084"/>
            <a:chExt cx="4759922" cy="4555114"/>
          </a:xfrm>
        </p:grpSpPr>
        <p:pic>
          <p:nvPicPr>
            <p:cNvPr id="31" name="Picture 37" descr="126">
              <a:extLst>
                <a:ext uri="{FF2B5EF4-FFF2-40B4-BE49-F238E27FC236}">
                  <a16:creationId xmlns:a16="http://schemas.microsoft.com/office/drawing/2014/main" id="{0B64E5E9-B548-4056-8EBE-3095102F88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94883">
              <a:off x="7244218" y="2128581"/>
              <a:ext cx="905950" cy="7865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2ADED4EB-7A6C-40E8-9C70-5E09764120A3}"/>
                </a:ext>
              </a:extLst>
            </p:cNvPr>
            <p:cNvSpPr/>
            <p:nvPr/>
          </p:nvSpPr>
          <p:spPr>
            <a:xfrm>
              <a:off x="8266636" y="2018084"/>
              <a:ext cx="3735915" cy="1692707"/>
            </a:xfrm>
            <a:prstGeom prst="rect">
              <a:avLst/>
            </a:prstGeom>
          </p:spPr>
          <p:txBody>
            <a:bodyPr wrap="square" rIns="3600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『 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삼국유사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』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외에 우리나라 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기록물 중 세계기록유산으로 등재된 다른 기록물 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3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가지를 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찾아보자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32" name="사각형: 둥근 모서리 31">
              <a:extLst>
                <a:ext uri="{FF2B5EF4-FFF2-40B4-BE49-F238E27FC236}">
                  <a16:creationId xmlns:a16="http://schemas.microsoft.com/office/drawing/2014/main" id="{74CA3BE9-6851-41CE-9527-038D3140774B}"/>
                </a:ext>
              </a:extLst>
            </p:cNvPr>
            <p:cNvSpPr/>
            <p:nvPr/>
          </p:nvSpPr>
          <p:spPr>
            <a:xfrm>
              <a:off x="8068877" y="3855123"/>
              <a:ext cx="3927727" cy="772938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2400" b="1" dirty="0"/>
                <a:t>①</a:t>
              </a:r>
              <a:endParaRPr lang="ko-KR" altLang="en-US" sz="3200" b="1" dirty="0"/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F0B31C26-170B-477B-B0A4-0D83192F5ECE}"/>
                </a:ext>
              </a:extLst>
            </p:cNvPr>
            <p:cNvSpPr/>
            <p:nvPr/>
          </p:nvSpPr>
          <p:spPr>
            <a:xfrm>
              <a:off x="8054514" y="5800260"/>
              <a:ext cx="3927727" cy="772938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2400" b="1" dirty="0"/>
                <a:t>③</a:t>
              </a:r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7F3CCA74-ACD1-4E5A-9B2B-599D10085B56}"/>
                </a:ext>
              </a:extLst>
            </p:cNvPr>
            <p:cNvSpPr/>
            <p:nvPr/>
          </p:nvSpPr>
          <p:spPr>
            <a:xfrm>
              <a:off x="8076413" y="4786127"/>
              <a:ext cx="3927727" cy="772938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ko-KR" altLang="en-US" sz="2400" b="1" dirty="0"/>
                <a:t>②</a:t>
              </a:r>
              <a:endParaRPr lang="ko-KR" altLang="en-US" sz="3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7901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046B9B66-7E80-44C7-A60E-AE77F409A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391" y="190403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3A2227C1-7EEC-446B-A664-633283FDD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670" y="2362288"/>
            <a:ext cx="11787339" cy="42444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0" tIns="108000" rIns="0" bIns="7200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>
              <a:buAutoNum type="arabicPeriod"/>
            </a:pPr>
            <a:r>
              <a:rPr lang="ko-KR" altLang="en-US" sz="2400" b="1" dirty="0">
                <a:latin typeface="+mj-ea"/>
                <a:ea typeface="+mj-ea"/>
              </a:rPr>
              <a:t>일연은 고려시대 승려이자 학자로 </a:t>
            </a:r>
            <a:r>
              <a:rPr lang="en-US" altLang="ko-KR" sz="2400" b="1" dirty="0">
                <a:latin typeface="+mj-ea"/>
                <a:ea typeface="+mj-ea"/>
              </a:rPr>
              <a:t>1206</a:t>
            </a:r>
            <a:r>
              <a:rPr lang="ko-KR" altLang="en-US" sz="2400" b="1" dirty="0">
                <a:latin typeface="+mj-ea"/>
                <a:ea typeface="+mj-ea"/>
              </a:rPr>
              <a:t>년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희종 </a:t>
            </a:r>
            <a:r>
              <a:rPr lang="en-US" altLang="ko-KR" sz="2400" b="1" dirty="0">
                <a:latin typeface="+mj-ea"/>
                <a:ea typeface="+mj-ea"/>
              </a:rPr>
              <a:t>2)</a:t>
            </a:r>
            <a:r>
              <a:rPr lang="ko-KR" altLang="en-US" sz="2400" b="1" dirty="0">
                <a:latin typeface="+mj-ea"/>
                <a:ea typeface="+mj-ea"/>
              </a:rPr>
              <a:t>에 경상북도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400" b="1" dirty="0">
                <a:latin typeface="+mj-ea"/>
                <a:ea typeface="+mj-ea"/>
              </a:rPr>
              <a:t>에서 태어났고 고향 근처인 대구 </a:t>
            </a:r>
            <a:r>
              <a:rPr lang="en-US" altLang="ko-KR" sz="2400" b="1" dirty="0">
                <a:latin typeface="+mj-ea"/>
                <a:ea typeface="+mj-ea"/>
              </a:rPr>
              <a:t>( </a:t>
            </a:r>
            <a:r>
              <a:rPr lang="ko-KR" altLang="en-US" sz="2400" b="1" dirty="0" err="1">
                <a:latin typeface="+mj-ea"/>
                <a:ea typeface="+mj-ea"/>
              </a:rPr>
              <a:t>ㅂ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400" b="1" dirty="0">
                <a:latin typeface="+mj-ea"/>
                <a:ea typeface="+mj-ea"/>
              </a:rPr>
              <a:t>에 있는 암자에서 공부하였다</a:t>
            </a:r>
            <a:r>
              <a:rPr lang="en-US" altLang="ko-KR" sz="2400" b="1" dirty="0">
                <a:latin typeface="+mj-ea"/>
                <a:ea typeface="+mj-ea"/>
              </a:rPr>
              <a:t>.</a:t>
            </a:r>
            <a:endParaRPr lang="ko-KR" altLang="en-US" sz="2400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2. </a:t>
            </a:r>
            <a:r>
              <a:rPr lang="ko-KR" altLang="en-US" sz="2400" b="1" spc="-150" dirty="0">
                <a:latin typeface="+mj-ea"/>
                <a:ea typeface="+mj-ea"/>
              </a:rPr>
              <a:t>우리가 영원히 보존해야 할 위대한 기록유산인 </a:t>
            </a:r>
            <a:r>
              <a:rPr lang="en-US" altLang="ko-KR" sz="2400" b="1" spc="-150" dirty="0">
                <a:latin typeface="+mj-ea"/>
                <a:ea typeface="+mj-ea"/>
              </a:rPr>
              <a:t>(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ㅅ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ㄱ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ㅇ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ㅅ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en-US" altLang="ko-KR" sz="2400" b="1" spc="-150" dirty="0">
                <a:latin typeface="+mj-ea"/>
                <a:ea typeface="+mj-ea"/>
              </a:rPr>
              <a:t>)</a:t>
            </a:r>
            <a:r>
              <a:rPr lang="ko-KR" altLang="en-US" sz="2400" b="1" spc="-150" dirty="0">
                <a:latin typeface="+mj-ea"/>
                <a:ea typeface="+mj-ea"/>
              </a:rPr>
              <a:t>는 </a:t>
            </a:r>
            <a:r>
              <a:rPr lang="en-US" altLang="ko-KR" sz="2400" b="1" spc="-150" dirty="0">
                <a:latin typeface="+mj-ea"/>
                <a:ea typeface="+mj-ea"/>
              </a:rPr>
              <a:t>1281</a:t>
            </a:r>
            <a:r>
              <a:rPr lang="ko-KR" altLang="en-US" sz="2400" b="1" spc="-150" dirty="0">
                <a:latin typeface="+mj-ea"/>
                <a:ea typeface="+mj-ea"/>
              </a:rPr>
              <a:t>년경 완성되었다</a:t>
            </a:r>
            <a:r>
              <a:rPr lang="en-US" altLang="ko-KR" sz="2400" b="1" spc="-150" dirty="0">
                <a:latin typeface="+mj-ea"/>
                <a:ea typeface="+mj-ea"/>
              </a:rPr>
              <a:t>.</a:t>
            </a:r>
            <a:endParaRPr lang="ko-KR" altLang="en-US" sz="2400" spc="-150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3. 『</a:t>
            </a:r>
            <a:r>
              <a:rPr lang="ko-KR" altLang="en-US" sz="2400" b="1" dirty="0"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latin typeface="+mj-ea"/>
                <a:ea typeface="+mj-ea"/>
              </a:rPr>
              <a:t>』</a:t>
            </a:r>
            <a:r>
              <a:rPr lang="ko-KR" altLang="en-US" sz="2400" b="1" dirty="0">
                <a:latin typeface="+mj-ea"/>
                <a:ea typeface="+mj-ea"/>
              </a:rPr>
              <a:t>는 </a:t>
            </a:r>
            <a:r>
              <a:rPr lang="en-US" altLang="ko-KR" sz="2400" b="1" dirty="0">
                <a:latin typeface="+mj-ea"/>
                <a:ea typeface="+mj-ea"/>
              </a:rPr>
              <a:t>5</a:t>
            </a:r>
            <a:r>
              <a:rPr lang="ko-KR" altLang="en-US" sz="2400" b="1" dirty="0">
                <a:latin typeface="+mj-ea"/>
                <a:ea typeface="+mj-ea"/>
              </a:rPr>
              <a:t>개의 주요항목으로 구성되었으며 </a:t>
            </a:r>
            <a:r>
              <a:rPr lang="en-US" altLang="ko-KR" sz="2400" b="1" dirty="0">
                <a:latin typeface="+mj-ea"/>
                <a:ea typeface="+mj-ea"/>
              </a:rPr>
              <a:t>1</a:t>
            </a:r>
            <a:r>
              <a:rPr lang="ko-KR" altLang="en-US" sz="2400" b="1" dirty="0">
                <a:latin typeface="+mj-ea"/>
                <a:ea typeface="+mj-ea"/>
              </a:rPr>
              <a:t>권은 </a:t>
            </a:r>
            <a:r>
              <a:rPr lang="en-US" altLang="ko-KR" sz="2400" b="1" dirty="0">
                <a:latin typeface="+mj-ea"/>
                <a:ea typeface="+mj-ea"/>
              </a:rPr>
              <a:t>(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ko-KR" altLang="en-US" sz="2400" b="1" dirty="0">
                <a:latin typeface="+mj-ea"/>
                <a:ea typeface="+mj-ea"/>
              </a:rPr>
              <a:t> ㄹ  </a:t>
            </a:r>
            <a:r>
              <a:rPr lang="en-US" altLang="ko-KR" sz="2400" b="1" dirty="0">
                <a:latin typeface="+mj-ea"/>
                <a:ea typeface="+mj-ea"/>
              </a:rPr>
              <a:t>), 2</a:t>
            </a:r>
            <a:r>
              <a:rPr lang="ko-KR" altLang="en-US" sz="2400" b="1" dirty="0">
                <a:latin typeface="+mj-ea"/>
                <a:ea typeface="+mj-ea"/>
              </a:rPr>
              <a:t>권은 </a:t>
            </a:r>
            <a:r>
              <a:rPr lang="en-US" altLang="ko-KR" sz="2400" b="1" dirty="0">
                <a:latin typeface="+mj-ea"/>
                <a:ea typeface="+mj-ea"/>
              </a:rPr>
              <a:t>(  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en-US" altLang="ko-KR" sz="2400" b="1" dirty="0">
                <a:latin typeface="+mj-ea"/>
                <a:ea typeface="+mj-ea"/>
              </a:rPr>
              <a:t>), </a:t>
            </a:r>
          </a:p>
          <a:p>
            <a:r>
              <a:rPr lang="en-US" altLang="ko-KR" sz="2400" b="1" dirty="0">
                <a:latin typeface="+mj-ea"/>
                <a:ea typeface="+mj-ea"/>
              </a:rPr>
              <a:t>    </a:t>
            </a:r>
            <a:r>
              <a:rPr lang="en-US" altLang="ko-KR" sz="2400" b="1" spc="-150" dirty="0">
                <a:latin typeface="+mj-ea"/>
                <a:ea typeface="+mj-ea"/>
              </a:rPr>
              <a:t>3</a:t>
            </a:r>
            <a:r>
              <a:rPr lang="ko-KR" altLang="en-US" sz="2400" b="1" spc="-150" dirty="0">
                <a:latin typeface="+mj-ea"/>
                <a:ea typeface="+mj-ea"/>
              </a:rPr>
              <a:t>권은 </a:t>
            </a:r>
            <a:r>
              <a:rPr lang="en-US" altLang="ko-KR" sz="2400" b="1" spc="-150" dirty="0">
                <a:latin typeface="+mj-ea"/>
                <a:ea typeface="+mj-ea"/>
              </a:rPr>
              <a:t>( 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ㅎ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ㅂ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en-US" altLang="ko-KR" sz="2400" b="1" spc="-150" dirty="0">
                <a:latin typeface="+mj-ea"/>
                <a:ea typeface="+mj-ea"/>
              </a:rPr>
              <a:t>, </a:t>
            </a:r>
            <a:r>
              <a:rPr lang="ko-KR" altLang="en-US" sz="2400" b="1" spc="-150" dirty="0" err="1">
                <a:latin typeface="+mj-ea"/>
                <a:ea typeface="+mj-ea"/>
              </a:rPr>
              <a:t>ㅌ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ㅅ</a:t>
            </a:r>
            <a:r>
              <a:rPr lang="en-US" altLang="ko-KR" sz="2400" b="1" spc="-150" dirty="0">
                <a:latin typeface="+mj-ea"/>
                <a:ea typeface="+mj-ea"/>
              </a:rPr>
              <a:t>  ), 4</a:t>
            </a:r>
            <a:r>
              <a:rPr lang="ko-KR" altLang="en-US" sz="2400" b="1" spc="-150" dirty="0">
                <a:latin typeface="+mj-ea"/>
                <a:ea typeface="+mj-ea"/>
              </a:rPr>
              <a:t>권은 </a:t>
            </a:r>
            <a:r>
              <a:rPr lang="en-US" altLang="ko-KR" sz="2400" b="1" spc="-150" dirty="0">
                <a:latin typeface="+mj-ea"/>
                <a:ea typeface="+mj-ea"/>
              </a:rPr>
              <a:t>(  </a:t>
            </a:r>
            <a:r>
              <a:rPr lang="ko-KR" altLang="en-US" sz="2400" b="1" spc="-150" dirty="0" err="1">
                <a:latin typeface="+mj-ea"/>
                <a:ea typeface="+mj-ea"/>
              </a:rPr>
              <a:t>ㅇ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ㅎ</a:t>
            </a:r>
            <a:r>
              <a:rPr lang="ko-KR" altLang="en-US" sz="2400" b="1" spc="-150" dirty="0">
                <a:latin typeface="+mj-ea"/>
                <a:ea typeface="+mj-ea"/>
              </a:rPr>
              <a:t>  </a:t>
            </a:r>
            <a:r>
              <a:rPr lang="en-US" altLang="ko-KR" sz="2400" b="1" spc="-150" dirty="0">
                <a:latin typeface="+mj-ea"/>
                <a:ea typeface="+mj-ea"/>
              </a:rPr>
              <a:t>), 5</a:t>
            </a:r>
            <a:r>
              <a:rPr lang="ko-KR" altLang="en-US" sz="2400" b="1" spc="-150" dirty="0">
                <a:latin typeface="+mj-ea"/>
                <a:ea typeface="+mj-ea"/>
              </a:rPr>
              <a:t>권은 「신주」</a:t>
            </a:r>
            <a:r>
              <a:rPr lang="en-US" altLang="ko-KR" sz="2400" b="1" spc="-150" dirty="0">
                <a:latin typeface="+mj-ea"/>
                <a:ea typeface="+mj-ea"/>
              </a:rPr>
              <a:t>,</a:t>
            </a:r>
            <a:r>
              <a:rPr lang="ko-KR" altLang="en-US" sz="2400" b="1" spc="-150" dirty="0">
                <a:latin typeface="+mj-ea"/>
                <a:ea typeface="+mj-ea"/>
              </a:rPr>
              <a:t>「</a:t>
            </a:r>
            <a:r>
              <a:rPr lang="ko-KR" altLang="en-US" sz="2400" b="1" spc="-150" dirty="0" err="1">
                <a:latin typeface="+mj-ea"/>
                <a:ea typeface="+mj-ea"/>
              </a:rPr>
              <a:t>감통</a:t>
            </a:r>
            <a:r>
              <a:rPr lang="ko-KR" altLang="en-US" sz="2400" b="1" spc="-150" dirty="0">
                <a:latin typeface="+mj-ea"/>
                <a:ea typeface="+mj-ea"/>
              </a:rPr>
              <a:t>」</a:t>
            </a:r>
            <a:r>
              <a:rPr lang="en-US" altLang="ko-KR" sz="2400" b="1" spc="-150" dirty="0">
                <a:latin typeface="+mj-ea"/>
                <a:ea typeface="+mj-ea"/>
              </a:rPr>
              <a:t>,</a:t>
            </a:r>
            <a:r>
              <a:rPr lang="ko-KR" altLang="en-US" sz="2400" b="1" spc="-150" dirty="0">
                <a:latin typeface="+mj-ea"/>
                <a:ea typeface="+mj-ea"/>
              </a:rPr>
              <a:t>「</a:t>
            </a:r>
            <a:r>
              <a:rPr lang="ko-KR" altLang="en-US" sz="2400" b="1" spc="-150" dirty="0" err="1">
                <a:latin typeface="+mj-ea"/>
                <a:ea typeface="+mj-ea"/>
              </a:rPr>
              <a:t>피은</a:t>
            </a:r>
            <a:r>
              <a:rPr lang="ko-KR" altLang="en-US" sz="2400" b="1" spc="-150" dirty="0">
                <a:latin typeface="+mj-ea"/>
                <a:ea typeface="+mj-ea"/>
              </a:rPr>
              <a:t>」</a:t>
            </a:r>
            <a:r>
              <a:rPr lang="en-US" altLang="ko-KR" sz="2400" b="1" spc="-150" dirty="0">
                <a:latin typeface="+mj-ea"/>
                <a:ea typeface="+mj-ea"/>
              </a:rPr>
              <a:t>,</a:t>
            </a:r>
            <a:r>
              <a:rPr lang="ko-KR" altLang="en-US" sz="2400" b="1" spc="-150" dirty="0">
                <a:latin typeface="+mj-ea"/>
                <a:ea typeface="+mj-ea"/>
              </a:rPr>
              <a:t>「</a:t>
            </a:r>
            <a:r>
              <a:rPr lang="ko-KR" altLang="en-US" sz="2400" b="1" spc="-150" dirty="0" err="1">
                <a:latin typeface="+mj-ea"/>
                <a:ea typeface="+mj-ea"/>
              </a:rPr>
              <a:t>효선」으로</a:t>
            </a:r>
            <a:r>
              <a:rPr lang="ko-KR" altLang="en-US" sz="2400" b="1" spc="-150" dirty="0">
                <a:latin typeface="+mj-ea"/>
                <a:ea typeface="+mj-ea"/>
              </a:rPr>
              <a:t> 구성</a:t>
            </a:r>
            <a:endParaRPr lang="en-US" altLang="ko-KR" sz="2400" b="1" spc="-150" dirty="0">
              <a:latin typeface="+mj-ea"/>
              <a:ea typeface="+mj-ea"/>
            </a:endParaRPr>
          </a:p>
          <a:p>
            <a:r>
              <a:rPr lang="en-US" altLang="ko-KR" sz="2400" b="1" spc="-150" dirty="0">
                <a:latin typeface="+mj-ea"/>
                <a:ea typeface="+mj-ea"/>
              </a:rPr>
              <a:t>    </a:t>
            </a:r>
            <a:r>
              <a:rPr lang="ko-KR" altLang="en-US" sz="2400" b="1" spc="-150" dirty="0">
                <a:latin typeface="+mj-ea"/>
                <a:ea typeface="+mj-ea"/>
              </a:rPr>
              <a:t>되어 있다</a:t>
            </a:r>
            <a:r>
              <a:rPr lang="en-US" altLang="ko-KR" sz="2400" b="1" spc="-150" dirty="0">
                <a:latin typeface="+mj-ea"/>
                <a:ea typeface="+mj-ea"/>
              </a:rPr>
              <a:t>.</a:t>
            </a:r>
            <a:endParaRPr lang="ko-KR" altLang="en-US" sz="2400" spc="-150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4. </a:t>
            </a:r>
            <a:r>
              <a:rPr lang="en-US" altLang="ko-KR" sz="2400" b="1" spc="-150" dirty="0">
                <a:latin typeface="+mj-ea"/>
                <a:ea typeface="+mj-ea"/>
              </a:rPr>
              <a:t>『</a:t>
            </a:r>
            <a:r>
              <a:rPr lang="ko-KR" altLang="en-US" sz="2400" b="1" spc="-150" dirty="0">
                <a:latin typeface="+mj-ea"/>
                <a:ea typeface="+mj-ea"/>
              </a:rPr>
              <a:t>삼국유사</a:t>
            </a:r>
            <a:r>
              <a:rPr lang="en-US" altLang="ko-KR" sz="2400" b="1" spc="-150" dirty="0">
                <a:latin typeface="+mj-ea"/>
                <a:ea typeface="+mj-ea"/>
              </a:rPr>
              <a:t>』</a:t>
            </a:r>
            <a:r>
              <a:rPr lang="ko-KR" altLang="en-US" sz="2400" b="1" spc="-150" dirty="0">
                <a:latin typeface="+mj-ea"/>
                <a:ea typeface="+mj-ea"/>
              </a:rPr>
              <a:t>는 우리나라 책 가운데 최초로 한민족의 시조인 </a:t>
            </a:r>
            <a:r>
              <a:rPr lang="en-US" altLang="ko-KR" sz="2400" b="1" spc="-150" dirty="0">
                <a:latin typeface="+mj-ea"/>
                <a:ea typeface="+mj-ea"/>
              </a:rPr>
              <a:t>( </a:t>
            </a:r>
            <a:r>
              <a:rPr lang="ko-KR" altLang="en-US" sz="2400" b="1" spc="-150" dirty="0" err="1">
                <a:latin typeface="+mj-ea"/>
                <a:ea typeface="+mj-ea"/>
              </a:rPr>
              <a:t>ㄷ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latin typeface="+mj-ea"/>
                <a:ea typeface="+mj-ea"/>
              </a:rPr>
              <a:t>ㄱ</a:t>
            </a:r>
            <a:r>
              <a:rPr lang="ko-KR" altLang="en-US" sz="2400" b="1" spc="-150" dirty="0">
                <a:latin typeface="+mj-ea"/>
                <a:ea typeface="+mj-ea"/>
              </a:rPr>
              <a:t> </a:t>
            </a:r>
            <a:r>
              <a:rPr lang="en-US" altLang="ko-KR" sz="2400" b="1" spc="-150" dirty="0">
                <a:latin typeface="+mj-ea"/>
                <a:ea typeface="+mj-ea"/>
              </a:rPr>
              <a:t>)</a:t>
            </a:r>
            <a:r>
              <a:rPr lang="ko-KR" altLang="en-US" sz="2400" b="1" spc="-150" dirty="0">
                <a:latin typeface="+mj-ea"/>
                <a:ea typeface="+mj-ea"/>
              </a:rPr>
              <a:t>의 이야기를 싣고 있다</a:t>
            </a:r>
            <a:r>
              <a:rPr lang="en-US" altLang="ko-KR" sz="2400" b="1" spc="-150" dirty="0">
                <a:latin typeface="+mj-ea"/>
                <a:ea typeface="+mj-ea"/>
              </a:rPr>
              <a:t>.</a:t>
            </a:r>
            <a:endParaRPr lang="ko-KR" altLang="en-US" sz="2400" spc="-150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5. 『</a:t>
            </a:r>
            <a:r>
              <a:rPr lang="ko-KR" altLang="en-US" sz="2400" b="1" dirty="0"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latin typeface="+mj-ea"/>
                <a:ea typeface="+mj-ea"/>
              </a:rPr>
              <a:t>』</a:t>
            </a:r>
            <a:r>
              <a:rPr lang="ko-KR" altLang="en-US" sz="2400" b="1" dirty="0">
                <a:latin typeface="+mj-ea"/>
                <a:ea typeface="+mj-ea"/>
              </a:rPr>
              <a:t>는 ‘</a:t>
            </a:r>
            <a:r>
              <a:rPr lang="ko-KR" altLang="en-US" sz="2400" b="1" dirty="0" err="1">
                <a:latin typeface="+mj-ea"/>
                <a:ea typeface="+mj-ea"/>
              </a:rPr>
              <a:t>찬기파랑가’등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14</a:t>
            </a:r>
            <a:r>
              <a:rPr lang="ko-KR" altLang="en-US" sz="2400" b="1" dirty="0">
                <a:latin typeface="+mj-ea"/>
                <a:ea typeface="+mj-ea"/>
              </a:rPr>
              <a:t>편의 </a:t>
            </a:r>
            <a:r>
              <a:rPr lang="en-US" altLang="ko-KR" sz="2400" b="1" dirty="0">
                <a:latin typeface="+mj-ea"/>
                <a:ea typeface="+mj-ea"/>
              </a:rPr>
              <a:t>(  </a:t>
            </a:r>
            <a:r>
              <a:rPr lang="ko-KR" altLang="en-US" sz="2400" b="1" dirty="0" err="1">
                <a:latin typeface="+mj-ea"/>
                <a:ea typeface="+mj-ea"/>
              </a:rPr>
              <a:t>ㅎ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400" b="1" dirty="0">
                <a:latin typeface="+mj-ea"/>
                <a:ea typeface="+mj-ea"/>
              </a:rPr>
              <a:t>을</a:t>
            </a:r>
            <a:r>
              <a:rPr lang="en-US" altLang="ko-KR" sz="2400" b="1" dirty="0">
                <a:latin typeface="+mj-ea"/>
                <a:ea typeface="+mj-ea"/>
              </a:rPr>
              <a:t>/</a:t>
            </a:r>
            <a:r>
              <a:rPr lang="ko-KR" altLang="en-US" sz="2400" b="1" dirty="0">
                <a:latin typeface="+mj-ea"/>
                <a:ea typeface="+mj-ea"/>
              </a:rPr>
              <a:t>를 실었다</a:t>
            </a:r>
            <a:r>
              <a:rPr lang="en-US" altLang="ko-KR" sz="2400" b="1" dirty="0">
                <a:latin typeface="+mj-ea"/>
                <a:ea typeface="+mj-ea"/>
              </a:rPr>
              <a:t>.</a:t>
            </a:r>
            <a:endParaRPr lang="ko-KR" altLang="en-US" sz="2400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6. 『</a:t>
            </a:r>
            <a:r>
              <a:rPr lang="ko-KR" altLang="en-US" sz="2400" b="1" dirty="0"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latin typeface="+mj-ea"/>
                <a:ea typeface="+mj-ea"/>
              </a:rPr>
              <a:t>』</a:t>
            </a:r>
            <a:r>
              <a:rPr lang="ko-KR" altLang="en-US" sz="2400" b="1" dirty="0">
                <a:latin typeface="+mj-ea"/>
                <a:ea typeface="+mj-ea"/>
              </a:rPr>
              <a:t>는 </a:t>
            </a:r>
            <a:r>
              <a:rPr lang="en-US" altLang="ko-KR" sz="2400" b="1" dirty="0">
                <a:latin typeface="+mj-ea"/>
                <a:ea typeface="+mj-ea"/>
              </a:rPr>
              <a:t>2022</a:t>
            </a:r>
            <a:r>
              <a:rPr lang="ko-KR" altLang="en-US" sz="2400" b="1" dirty="0">
                <a:latin typeface="+mj-ea"/>
                <a:ea typeface="+mj-ea"/>
              </a:rPr>
              <a:t>년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ㄹ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400" b="1" dirty="0">
                <a:latin typeface="+mj-ea"/>
                <a:ea typeface="+mj-ea"/>
              </a:rPr>
              <a:t>으로 등재되었다</a:t>
            </a:r>
            <a:r>
              <a:rPr lang="en-US" altLang="ko-KR" sz="2400" b="1" dirty="0">
                <a:latin typeface="+mj-ea"/>
                <a:ea typeface="+mj-ea"/>
              </a:rPr>
              <a:t>.</a:t>
            </a:r>
            <a:endParaRPr lang="ko-KR" altLang="en-US" sz="2400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7. 1145</a:t>
            </a:r>
            <a:r>
              <a:rPr lang="ko-KR" altLang="en-US" sz="2400" b="1" dirty="0">
                <a:latin typeface="+mj-ea"/>
                <a:ea typeface="+mj-ea"/>
              </a:rPr>
              <a:t>년 </a:t>
            </a:r>
            <a:r>
              <a:rPr lang="ko-KR" altLang="en-US" sz="2400" b="1" dirty="0" err="1">
                <a:latin typeface="+mj-ea"/>
                <a:ea typeface="+mj-ea"/>
              </a:rPr>
              <a:t>김부식에</a:t>
            </a:r>
            <a:r>
              <a:rPr lang="ko-KR" altLang="en-US" sz="2400" b="1" dirty="0">
                <a:latin typeface="+mj-ea"/>
                <a:ea typeface="+mj-ea"/>
              </a:rPr>
              <a:t> 의해 만들어진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400" b="1" dirty="0">
                <a:latin typeface="+mj-ea"/>
                <a:ea typeface="+mj-ea"/>
              </a:rPr>
              <a:t>은</a:t>
            </a:r>
            <a:r>
              <a:rPr lang="en-US" altLang="ko-KR" sz="2400" b="1" dirty="0">
                <a:latin typeface="+mj-ea"/>
                <a:ea typeface="+mj-ea"/>
              </a:rPr>
              <a:t>/</a:t>
            </a:r>
            <a:r>
              <a:rPr lang="ko-KR" altLang="en-US" sz="2400" b="1" dirty="0">
                <a:latin typeface="+mj-ea"/>
                <a:ea typeface="+mj-ea"/>
              </a:rPr>
              <a:t>는 </a:t>
            </a:r>
            <a:r>
              <a:rPr lang="en-US" altLang="ko-KR" sz="2400" b="1" dirty="0">
                <a:latin typeface="+mj-ea"/>
                <a:ea typeface="+mj-ea"/>
              </a:rPr>
              <a:t>『</a:t>
            </a:r>
            <a:r>
              <a:rPr lang="ko-KR" altLang="en-US" sz="2400" b="1" dirty="0"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latin typeface="+mj-ea"/>
                <a:ea typeface="+mj-ea"/>
              </a:rPr>
              <a:t>』</a:t>
            </a:r>
            <a:r>
              <a:rPr lang="ko-KR" altLang="en-US" sz="2400" b="1" dirty="0">
                <a:latin typeface="+mj-ea"/>
                <a:ea typeface="+mj-ea"/>
              </a:rPr>
              <a:t>와 함께 고대 역사</a:t>
            </a:r>
            <a:endParaRPr lang="en-US" altLang="ko-KR" sz="2400" b="1" dirty="0">
              <a:latin typeface="+mj-ea"/>
              <a:ea typeface="+mj-ea"/>
            </a:endParaRPr>
          </a:p>
          <a:p>
            <a:r>
              <a:rPr lang="en-US" altLang="ko-KR" sz="2400" b="1" dirty="0">
                <a:latin typeface="+mj-ea"/>
                <a:ea typeface="+mj-ea"/>
              </a:rPr>
              <a:t>   </a:t>
            </a:r>
            <a:r>
              <a:rPr lang="ko-KR" altLang="en-US" sz="2400" b="1" dirty="0">
                <a:latin typeface="+mj-ea"/>
                <a:ea typeface="+mj-ea"/>
              </a:rPr>
              <a:t> 연구에 중요한 책이다</a:t>
            </a:r>
            <a:r>
              <a:rPr lang="en-US" altLang="ko-KR" sz="2400" b="1" dirty="0">
                <a:latin typeface="+mj-ea"/>
                <a:ea typeface="+mj-ea"/>
              </a:rPr>
              <a:t>.</a:t>
            </a:r>
            <a:endParaRPr lang="ko-KR" altLang="en-US" sz="2400" dirty="0">
              <a:latin typeface="+mj-ea"/>
              <a:ea typeface="+mj-ea"/>
            </a:endParaRPr>
          </a:p>
        </p:txBody>
      </p:sp>
      <p:grpSp>
        <p:nvGrpSpPr>
          <p:cNvPr id="21" name="Group 3">
            <a:extLst>
              <a:ext uri="{FF2B5EF4-FFF2-40B4-BE49-F238E27FC236}">
                <a16:creationId xmlns:a16="http://schemas.microsoft.com/office/drawing/2014/main" id="{F2F954FF-A53E-48DD-A1A6-43DF96DD5E5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23" name="AutoShape 4">
              <a:extLst>
                <a:ext uri="{FF2B5EF4-FFF2-40B4-BE49-F238E27FC236}">
                  <a16:creationId xmlns:a16="http://schemas.microsoft.com/office/drawing/2014/main" id="{9FF04C24-A855-43B9-952A-B2769A3DE7C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4" name="AutoShape 6">
              <a:extLst>
                <a:ext uri="{FF2B5EF4-FFF2-40B4-BE49-F238E27FC236}">
                  <a16:creationId xmlns:a16="http://schemas.microsoft.com/office/drawing/2014/main" id="{2F20A418-614B-40C8-8EEE-5DF1F87B292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5" name="Text Box 9">
              <a:extLst>
                <a:ext uri="{FF2B5EF4-FFF2-40B4-BE49-F238E27FC236}">
                  <a16:creationId xmlns:a16="http://schemas.microsoft.com/office/drawing/2014/main" id="{B7D148E3-533E-47CC-8A8A-951F11739D5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>
                  <a:latin typeface="+mj-ea"/>
                  <a:ea typeface="+mj-ea"/>
                </a:rPr>
                <a:t>『</a:t>
              </a:r>
              <a:r>
                <a:rPr lang="ko-KR" altLang="en-US" sz="3200" b="1" dirty="0">
                  <a:latin typeface="+mj-ea"/>
                  <a:ea typeface="+mj-ea"/>
                </a:rPr>
                <a:t>삼국유사</a:t>
              </a:r>
              <a:r>
                <a:rPr lang="en-US" altLang="ko-KR" sz="3200" b="1" dirty="0">
                  <a:latin typeface="+mj-ea"/>
                  <a:ea typeface="+mj-ea"/>
                </a:rPr>
                <a:t>』</a:t>
              </a:r>
              <a:r>
                <a:rPr lang="ko-KR" altLang="en-US" sz="3200" b="1" dirty="0">
                  <a:latin typeface="+mj-ea"/>
                  <a:ea typeface="+mj-ea"/>
                </a:rPr>
                <a:t>는 어떤 책일까</a:t>
              </a:r>
              <a:r>
                <a:rPr lang="en-US" altLang="ko-KR" sz="3200" b="1" dirty="0">
                  <a:latin typeface="+mj-ea"/>
                  <a:ea typeface="+mj-ea"/>
                </a:rPr>
                <a:t>?</a:t>
              </a:r>
              <a:endParaRPr lang="ko-KR" altLang="en-US" sz="3200" dirty="0">
                <a:latin typeface="+mj-ea"/>
                <a:ea typeface="+mj-ea"/>
              </a:endParaRPr>
            </a:p>
          </p:txBody>
        </p:sp>
      </p:grp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B20FE2E-FE0E-48BF-A770-BF204A257F5A}"/>
              </a:ext>
            </a:extLst>
          </p:cNvPr>
          <p:cNvSpPr/>
          <p:nvPr/>
        </p:nvSpPr>
        <p:spPr>
          <a:xfrm>
            <a:off x="746124" y="1478941"/>
            <a:ext cx="10285006" cy="524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800"/>
              </a:lnSpc>
            </a:pPr>
            <a:r>
              <a:rPr lang="ko-KR" altLang="en-US" sz="2400" b="1" kern="0" spc="-60" dirty="0">
                <a:solidFill>
                  <a:srgbClr val="002060"/>
                </a:solidFill>
                <a:latin typeface="맑은 고딕" panose="020B0503020000020004" pitchFamily="50" charset="-127"/>
              </a:rPr>
              <a:t> 괄호 안에 알맞은 단어를 초성에 맞게 적어보자</a:t>
            </a:r>
            <a:r>
              <a:rPr lang="en-US" altLang="ko-KR" sz="2400" b="1" kern="0" spc="-60" dirty="0">
                <a:solidFill>
                  <a:srgbClr val="002060"/>
                </a:solidFill>
                <a:latin typeface="맑은 고딕" panose="020B0503020000020004" pitchFamily="50" charset="-127"/>
              </a:rPr>
              <a:t>.</a:t>
            </a:r>
            <a:endParaRPr lang="ko-KR" altLang="en-US" b="1" kern="0" spc="0" dirty="0">
              <a:solidFill>
                <a:srgbClr val="00206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3F28C877-7307-4C1A-ADB2-C73B23426F1E}"/>
              </a:ext>
            </a:extLst>
          </p:cNvPr>
          <p:cNvSpPr/>
          <p:nvPr/>
        </p:nvSpPr>
        <p:spPr>
          <a:xfrm>
            <a:off x="4000500" y="2780816"/>
            <a:ext cx="11430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비슬산</a:t>
            </a:r>
            <a:endParaRPr lang="ko-KR" altLang="en-US" sz="2400" b="1" dirty="0"/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74773529-39B2-453B-BA0E-3D8B27F1F12B}"/>
              </a:ext>
            </a:extLst>
          </p:cNvPr>
          <p:cNvSpPr/>
          <p:nvPr/>
        </p:nvSpPr>
        <p:spPr>
          <a:xfrm>
            <a:off x="9425874" y="2366434"/>
            <a:ext cx="914400" cy="54596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경산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DFA2DACB-A6C0-4223-90F7-C56526730463}"/>
              </a:ext>
            </a:extLst>
          </p:cNvPr>
          <p:cNvSpPr/>
          <p:nvPr/>
        </p:nvSpPr>
        <p:spPr>
          <a:xfrm>
            <a:off x="6629400" y="3153995"/>
            <a:ext cx="15240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삼국유사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D1C139A-FFC6-4D0C-A023-8777C56676F1}"/>
              </a:ext>
            </a:extLst>
          </p:cNvPr>
          <p:cNvSpPr/>
          <p:nvPr/>
        </p:nvSpPr>
        <p:spPr>
          <a:xfrm>
            <a:off x="8417008" y="3510226"/>
            <a:ext cx="856977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왕력</a:t>
            </a:r>
            <a:endParaRPr lang="ko-KR" altLang="en-US" sz="2400" b="1" dirty="0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FEAD3B36-9E09-4892-AE4E-CD55DC150E5D}"/>
              </a:ext>
            </a:extLst>
          </p:cNvPr>
          <p:cNvSpPr/>
          <p:nvPr/>
        </p:nvSpPr>
        <p:spPr>
          <a:xfrm>
            <a:off x="10740888" y="3510226"/>
            <a:ext cx="856977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기이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521FB03E-B518-4A75-98E4-281D806BDA92}"/>
              </a:ext>
            </a:extLst>
          </p:cNvPr>
          <p:cNvGrpSpPr/>
          <p:nvPr/>
        </p:nvGrpSpPr>
        <p:grpSpPr>
          <a:xfrm>
            <a:off x="1606364" y="3937697"/>
            <a:ext cx="1713954" cy="457201"/>
            <a:chOff x="1570790" y="3934054"/>
            <a:chExt cx="1713954" cy="457201"/>
          </a:xfrm>
        </p:grpSpPr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id="{1AB4E7BF-3F4E-4722-808D-8BA145923A0F}"/>
                </a:ext>
              </a:extLst>
            </p:cNvPr>
            <p:cNvSpPr/>
            <p:nvPr/>
          </p:nvSpPr>
          <p:spPr>
            <a:xfrm>
              <a:off x="2427767" y="3934054"/>
              <a:ext cx="856977" cy="457201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400" b="1" dirty="0"/>
                <a:t>탑상</a:t>
              </a:r>
            </a:p>
          </p:txBody>
        </p:sp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AC5EB0BE-02F7-4C25-914F-B97EF209D199}"/>
                </a:ext>
              </a:extLst>
            </p:cNvPr>
            <p:cNvSpPr/>
            <p:nvPr/>
          </p:nvSpPr>
          <p:spPr>
            <a:xfrm>
              <a:off x="1570790" y="3934055"/>
              <a:ext cx="856977" cy="457200"/>
            </a:xfrm>
            <a:prstGeom prst="roundRect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ko-KR" altLang="en-US" sz="2400" b="1" dirty="0" err="1"/>
                <a:t>흥법</a:t>
              </a:r>
              <a:endParaRPr lang="ko-KR" altLang="en-US" sz="2400" b="1" dirty="0"/>
            </a:p>
          </p:txBody>
        </p:sp>
      </p:grp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972F57FA-42BD-489F-9CCA-EBDDD200C823}"/>
              </a:ext>
            </a:extLst>
          </p:cNvPr>
          <p:cNvSpPr/>
          <p:nvPr/>
        </p:nvSpPr>
        <p:spPr>
          <a:xfrm>
            <a:off x="4694571" y="3947749"/>
            <a:ext cx="856977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의해</a:t>
            </a:r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6BBEA246-1CF5-467D-A1E6-FF00188C31B7}"/>
              </a:ext>
            </a:extLst>
          </p:cNvPr>
          <p:cNvSpPr/>
          <p:nvPr/>
        </p:nvSpPr>
        <p:spPr>
          <a:xfrm>
            <a:off x="8153400" y="4633154"/>
            <a:ext cx="856977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단군</a:t>
            </a:r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46614021-EB38-4DAB-98C5-B74D4250AAD5}"/>
              </a:ext>
            </a:extLst>
          </p:cNvPr>
          <p:cNvSpPr/>
          <p:nvPr/>
        </p:nvSpPr>
        <p:spPr>
          <a:xfrm>
            <a:off x="5907864" y="5038721"/>
            <a:ext cx="856977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향가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ED8B7A52-5EDC-4F36-AD69-C8511A810492}"/>
              </a:ext>
            </a:extLst>
          </p:cNvPr>
          <p:cNvSpPr/>
          <p:nvPr/>
        </p:nvSpPr>
        <p:spPr>
          <a:xfrm>
            <a:off x="3886200" y="5354230"/>
            <a:ext cx="22098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세계기록유산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7797AD7E-DF7D-40CB-AB02-D9C53704F3ED}"/>
              </a:ext>
            </a:extLst>
          </p:cNvPr>
          <p:cNvSpPr/>
          <p:nvPr/>
        </p:nvSpPr>
        <p:spPr>
          <a:xfrm>
            <a:off x="5258426" y="5811430"/>
            <a:ext cx="15240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삼국사기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4DAA5517-F8CF-4415-83BD-DA6420D99717}"/>
              </a:ext>
            </a:extLst>
          </p:cNvPr>
          <p:cNvGrpSpPr/>
          <p:nvPr/>
        </p:nvGrpSpPr>
        <p:grpSpPr>
          <a:xfrm>
            <a:off x="9340" y="1093433"/>
            <a:ext cx="12192000" cy="540112"/>
            <a:chOff x="9340" y="1093433"/>
            <a:chExt cx="12192000" cy="540112"/>
          </a:xfrm>
        </p:grpSpPr>
        <p:pic>
          <p:nvPicPr>
            <p:cNvPr id="31" name="_x851838000" descr="EMB000023942ce2">
              <a:extLst>
                <a:ext uri="{FF2B5EF4-FFF2-40B4-BE49-F238E27FC236}">
                  <a16:creationId xmlns:a16="http://schemas.microsoft.com/office/drawing/2014/main" id="{3FF7EC23-A843-4D30-9500-AFE2DAC1E8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9340" y="1246419"/>
              <a:ext cx="12192000" cy="200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87B69F06-26A2-4597-A527-B5D1A2C37AFA}"/>
                </a:ext>
              </a:extLst>
            </p:cNvPr>
            <p:cNvGrpSpPr/>
            <p:nvPr/>
          </p:nvGrpSpPr>
          <p:grpSpPr>
            <a:xfrm>
              <a:off x="8809942" y="1093433"/>
              <a:ext cx="3072388" cy="540112"/>
              <a:chOff x="1091870" y="1271850"/>
              <a:chExt cx="3490341" cy="724053"/>
            </a:xfrm>
          </p:grpSpPr>
          <p:pic>
            <p:nvPicPr>
              <p:cNvPr id="50" name="Picture 2">
                <a:extLst>
                  <a:ext uri="{FF2B5EF4-FFF2-40B4-BE49-F238E27FC236}">
                    <a16:creationId xmlns:a16="http://schemas.microsoft.com/office/drawing/2014/main" id="{CD45671C-FDEC-4740-8D29-08452D2604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b="14009"/>
              <a:stretch>
                <a:fillRect/>
              </a:stretch>
            </p:blipFill>
            <p:spPr>
              <a:xfrm>
                <a:off x="1091870" y="1271850"/>
                <a:ext cx="3490341" cy="71374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51" name="TextBox 10">
                <a:extLst>
                  <a:ext uri="{FF2B5EF4-FFF2-40B4-BE49-F238E27FC236}">
                    <a16:creationId xmlns:a16="http://schemas.microsoft.com/office/drawing/2014/main" id="{6371C7E5-F6CE-4885-921C-16F3870FD4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3732" y="1294495"/>
                <a:ext cx="2986616" cy="7014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buClr>
                    <a:srgbClr val="000000"/>
                  </a:buClr>
                  <a:defRPr/>
                </a:pPr>
                <a:r>
                  <a:rPr lang="ko-KR" altLang="en-US" sz="2133" b="1" kern="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itchFamily="50" charset="-127"/>
                    <a:ea typeface="나눔고딕" pitchFamily="50" charset="-127"/>
                    <a:cs typeface="Arial"/>
                    <a:sym typeface="Arial"/>
                  </a:rPr>
                  <a:t> </a:t>
                </a:r>
                <a:r>
                  <a:rPr lang="ko-KR" altLang="en-US" sz="2800" b="1" kern="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itchFamily="50" charset="-127"/>
                    <a:ea typeface="HY수평선B" pitchFamily="18" charset="-127"/>
                    <a:cs typeface="Arial"/>
                    <a:sym typeface="Arial"/>
                  </a:rPr>
                  <a:t>정리하기</a:t>
                </a:r>
                <a:endParaRPr lang="ko-KR" altLang="en-US" sz="21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수평선B" pitchFamily="18" charset="-127"/>
                  <a:ea typeface="HY수평선B" pitchFamily="18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52" name="Picture 36" descr="182">
            <a:extLst>
              <a:ext uri="{FF2B5EF4-FFF2-40B4-BE49-F238E27FC236}">
                <a16:creationId xmlns:a16="http://schemas.microsoft.com/office/drawing/2014/main" id="{676350A5-6581-4D68-A3F9-506FFE0B2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44765">
            <a:off x="12656" y="1051856"/>
            <a:ext cx="897491" cy="82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38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/>
                <a:t>『</a:t>
              </a:r>
              <a:r>
                <a:rPr lang="en-US" altLang="ko-KR" sz="3200" b="1" dirty="0" err="1"/>
                <a:t>삼국유사</a:t>
              </a:r>
              <a:r>
                <a:rPr lang="en-US" altLang="ko-KR" sz="3200" b="1" dirty="0"/>
                <a:t>』 속 </a:t>
              </a:r>
              <a:r>
                <a:rPr lang="en-US" altLang="ko-KR" sz="3200" b="1" dirty="0" err="1"/>
                <a:t>역사</a:t>
              </a:r>
              <a:r>
                <a:rPr lang="en-US" altLang="ko-KR" sz="3200" b="1" dirty="0"/>
                <a:t> </a:t>
              </a:r>
              <a:r>
                <a:rPr lang="en-US" altLang="ko-KR" sz="3200" b="1" dirty="0" err="1"/>
                <a:t>인물들</a:t>
              </a:r>
              <a:endParaRPr lang="en-US" altLang="ko-KR" sz="3200" b="1" dirty="0"/>
            </a:p>
          </p:txBody>
        </p:sp>
      </p:grpSp>
      <p:pic>
        <p:nvPicPr>
          <p:cNvPr id="14" name="Picture 25" descr="103">
            <a:extLst>
              <a:ext uri="{FF2B5EF4-FFF2-40B4-BE49-F238E27FC236}">
                <a16:creationId xmlns:a16="http://schemas.microsoft.com/office/drawing/2014/main" id="{4F1D09DE-60CC-45FE-B31E-1FD5648CB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17" y="1447800"/>
            <a:ext cx="840845" cy="82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234D5CC-245A-4E31-947A-A2AD0F263A29}"/>
              </a:ext>
            </a:extLst>
          </p:cNvPr>
          <p:cNvSpPr/>
          <p:nvPr/>
        </p:nvSpPr>
        <p:spPr>
          <a:xfrm>
            <a:off x="1143000" y="1337168"/>
            <a:ext cx="10848383" cy="1128963"/>
          </a:xfrm>
          <a:prstGeom prst="rect">
            <a:avLst/>
          </a:prstGeom>
        </p:spPr>
        <p:txBody>
          <a:bodyPr wrap="square" lIns="3600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삼국유사에 나오는 역사 인물들 중 가장 관심이 가는 두 명을 선정해서 가상 인터뷰를 해보자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.</a:t>
            </a:r>
            <a:endParaRPr lang="ko-KR" altLang="en-US" sz="24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DA83FC3-D4F9-450E-9F53-2BAC5CF3E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515471"/>
            <a:ext cx="11534183" cy="414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609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278AFD2-2DD2-42F4-89E1-A5A801689064}"/>
              </a:ext>
            </a:extLst>
          </p:cNvPr>
          <p:cNvSpPr/>
          <p:nvPr/>
        </p:nvSpPr>
        <p:spPr>
          <a:xfrm>
            <a:off x="817526" y="1251887"/>
            <a:ext cx="11187887" cy="1682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     삼국유사 속 인물 중 한 명을 주인공으로 하는 드라마나 영화를 제작하려고</a:t>
            </a:r>
            <a:endParaRPr lang="en-US" altLang="ko-KR" sz="2400" b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ㅜ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  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한다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작품제목과 주인공으로 가장 잘 어울리는 영화배우나 연예인을 캐스팅하고</a:t>
            </a:r>
            <a:endParaRPr lang="en-US" altLang="ko-KR" sz="2400" b="1" spc="-15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    그 이유를 적어보자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endParaRPr lang="ko-KR" altLang="en-US" sz="2400" b="1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/>
                <a:t>『</a:t>
              </a:r>
              <a:r>
                <a:rPr lang="en-US" altLang="ko-KR" sz="3200" b="1" dirty="0" err="1"/>
                <a:t>삼국유사</a:t>
              </a:r>
              <a:r>
                <a:rPr lang="en-US" altLang="ko-KR" sz="3200" b="1" dirty="0"/>
                <a:t>』 속 </a:t>
              </a:r>
              <a:r>
                <a:rPr lang="en-US" altLang="ko-KR" sz="3200" b="1" dirty="0" err="1"/>
                <a:t>역사</a:t>
              </a:r>
              <a:r>
                <a:rPr lang="en-US" altLang="ko-KR" sz="3200" b="1" dirty="0"/>
                <a:t> </a:t>
              </a:r>
              <a:r>
                <a:rPr lang="en-US" altLang="ko-KR" sz="3200" b="1" dirty="0" err="1"/>
                <a:t>인물들</a:t>
              </a:r>
              <a:endParaRPr lang="en-US" altLang="ko-KR" sz="3200" b="1" dirty="0"/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9655F366-A45B-4468-B65C-9776EC8D0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25" y="3127791"/>
            <a:ext cx="11675492" cy="3391663"/>
          </a:xfrm>
          <a:prstGeom prst="rect">
            <a:avLst/>
          </a:prstGeom>
        </p:spPr>
      </p:pic>
      <p:pic>
        <p:nvPicPr>
          <p:cNvPr id="12" name="Picture 17" descr="061">
            <a:extLst>
              <a:ext uri="{FF2B5EF4-FFF2-40B4-BE49-F238E27FC236}">
                <a16:creationId xmlns:a16="http://schemas.microsoft.com/office/drawing/2014/main" id="{386D8253-D11C-4BAC-82EF-9640DEFD1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15" y="1349143"/>
            <a:ext cx="1090294" cy="97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1479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049482CD-CEDD-44F8-83B5-EDB5FF65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6559469F-54D9-4C04-8646-379F9B7A2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>
              <a:ea typeface="굴림" panose="020B0600000101010101" pitchFamily="50" charset="-127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046B9B66-7E80-44C7-A60E-AE77F409A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118" y="181223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3A2227C1-7EEC-446B-A664-633283FDD8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858" y="2339403"/>
            <a:ext cx="11862283" cy="442099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0" tIns="108000" rIns="0" bIns="10800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19775" algn="r"/>
                <a:tab pos="60960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1. </a:t>
            </a:r>
            <a:r>
              <a:rPr lang="en-US" altLang="ko-KR" sz="2200" b="1" spc="-150" dirty="0">
                <a:latin typeface="+mj-ea"/>
                <a:ea typeface="+mj-ea"/>
              </a:rPr>
              <a:t>『</a:t>
            </a:r>
            <a:r>
              <a:rPr lang="ko-KR" altLang="en-US" sz="2200" b="1" spc="-150" dirty="0">
                <a:latin typeface="+mj-ea"/>
                <a:ea typeface="+mj-ea"/>
              </a:rPr>
              <a:t>삼국유사</a:t>
            </a:r>
            <a:r>
              <a:rPr lang="en-US" altLang="ko-KR" sz="2200" b="1" spc="-150" dirty="0">
                <a:latin typeface="+mj-ea"/>
                <a:ea typeface="+mj-ea"/>
              </a:rPr>
              <a:t>』</a:t>
            </a:r>
            <a:r>
              <a:rPr lang="ko-KR" altLang="en-US" sz="2200" b="1" spc="-150" dirty="0">
                <a:latin typeface="+mj-ea"/>
                <a:ea typeface="+mj-ea"/>
              </a:rPr>
              <a:t>에 등장하는 최초의 나라는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ㄱ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ㅈ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ㅅ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) </a:t>
            </a:r>
            <a:r>
              <a:rPr lang="ko-KR" altLang="en-US" sz="2200" b="1" spc="-150" dirty="0">
                <a:latin typeface="+mj-ea"/>
                <a:ea typeface="+mj-ea"/>
              </a:rPr>
              <a:t>이고</a:t>
            </a:r>
            <a:r>
              <a:rPr lang="en-US" altLang="ko-KR" sz="2200" b="1" spc="-150" dirty="0">
                <a:latin typeface="+mj-ea"/>
                <a:ea typeface="+mj-ea"/>
              </a:rPr>
              <a:t>, </a:t>
            </a:r>
            <a:r>
              <a:rPr lang="ko-KR" altLang="en-US" sz="2200" b="1" spc="-150" dirty="0">
                <a:latin typeface="+mj-ea"/>
                <a:ea typeface="+mj-ea"/>
              </a:rPr>
              <a:t>최초의 왕은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ㄷ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ㄱ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ㅇ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ㄱ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) </a:t>
            </a:r>
            <a:r>
              <a:rPr lang="ko-KR" altLang="en-US" sz="2200" b="1" spc="-150" dirty="0">
                <a:latin typeface="+mj-ea"/>
                <a:ea typeface="+mj-ea"/>
              </a:rPr>
              <a:t>이다</a:t>
            </a:r>
            <a:r>
              <a:rPr lang="en-US" altLang="ko-KR" sz="2200" b="1" spc="-150" dirty="0">
                <a:latin typeface="+mj-ea"/>
                <a:ea typeface="+mj-ea"/>
              </a:rPr>
              <a:t>.</a:t>
            </a:r>
            <a:endParaRPr lang="ko-KR" altLang="en-US" sz="2200" spc="-15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2. 『</a:t>
            </a:r>
            <a:r>
              <a:rPr lang="ko-KR" altLang="en-US" sz="2200" b="1" dirty="0">
                <a:latin typeface="+mj-ea"/>
                <a:ea typeface="+mj-ea"/>
              </a:rPr>
              <a:t>삼국유사</a:t>
            </a:r>
            <a:r>
              <a:rPr lang="en-US" altLang="ko-KR" sz="2200" b="1" dirty="0">
                <a:latin typeface="+mj-ea"/>
                <a:ea typeface="+mj-ea"/>
              </a:rPr>
              <a:t>』</a:t>
            </a:r>
            <a:r>
              <a:rPr lang="ko-KR" altLang="en-US" sz="2200" b="1" dirty="0">
                <a:latin typeface="+mj-ea"/>
                <a:ea typeface="+mj-ea"/>
              </a:rPr>
              <a:t>에서 가장 큰 비중을 차지하는 나라는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ㅅ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 ㄹ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</a:rPr>
              <a:t>) </a:t>
            </a:r>
            <a:r>
              <a:rPr lang="ko-KR" altLang="en-US" sz="2200" b="1" dirty="0">
                <a:latin typeface="+mj-ea"/>
                <a:ea typeface="+mj-ea"/>
              </a:rPr>
              <a:t>이다</a:t>
            </a:r>
            <a:r>
              <a:rPr lang="en-US" altLang="ko-KR" sz="2200" b="1" dirty="0">
                <a:latin typeface="+mj-ea"/>
                <a:ea typeface="+mj-ea"/>
              </a:rPr>
              <a:t>.</a:t>
            </a:r>
            <a:endParaRPr lang="ko-KR" altLang="en-US" sz="220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3. </a:t>
            </a:r>
            <a:r>
              <a:rPr lang="en-US" altLang="ko-KR" sz="2200" b="1" spc="-150" dirty="0">
                <a:latin typeface="+mj-ea"/>
                <a:ea typeface="+mj-ea"/>
              </a:rPr>
              <a:t>『</a:t>
            </a:r>
            <a:r>
              <a:rPr lang="ko-KR" altLang="en-US" sz="2200" b="1" spc="-150" dirty="0">
                <a:latin typeface="+mj-ea"/>
                <a:ea typeface="+mj-ea"/>
              </a:rPr>
              <a:t>삼국유사</a:t>
            </a:r>
            <a:r>
              <a:rPr lang="en-US" altLang="ko-KR" sz="2200" b="1" spc="-150" dirty="0">
                <a:latin typeface="+mj-ea"/>
                <a:ea typeface="+mj-ea"/>
              </a:rPr>
              <a:t>』</a:t>
            </a:r>
            <a:r>
              <a:rPr lang="ko-KR" altLang="en-US" sz="2200" b="1" spc="-150" dirty="0">
                <a:latin typeface="+mj-ea"/>
                <a:ea typeface="+mj-ea"/>
              </a:rPr>
              <a:t>에서 가장 많은 기록이 남아 있는 백제의 왕은 제</a:t>
            </a:r>
            <a:r>
              <a:rPr lang="en-US" altLang="ko-KR" sz="2200" b="1" spc="-150" dirty="0">
                <a:latin typeface="+mj-ea"/>
                <a:ea typeface="+mj-ea"/>
              </a:rPr>
              <a:t>30</a:t>
            </a:r>
            <a:r>
              <a:rPr lang="ko-KR" altLang="en-US" sz="2200" b="1" spc="-150" dirty="0">
                <a:latin typeface="+mj-ea"/>
                <a:ea typeface="+mj-ea"/>
              </a:rPr>
              <a:t>대 </a:t>
            </a:r>
            <a:r>
              <a:rPr lang="ko-KR" altLang="en-US" sz="2200" b="1" spc="-150" dirty="0" err="1">
                <a:latin typeface="+mj-ea"/>
                <a:ea typeface="+mj-ea"/>
              </a:rPr>
              <a:t>무왕</a:t>
            </a:r>
            <a:r>
              <a:rPr lang="en-US" altLang="ko-KR" sz="2200" b="1" spc="-150" dirty="0">
                <a:latin typeface="+mj-ea"/>
                <a:ea typeface="+mj-ea"/>
              </a:rPr>
              <a:t>, </a:t>
            </a:r>
            <a:r>
              <a:rPr lang="ko-KR" altLang="en-US" sz="2200" b="1" spc="-150" dirty="0">
                <a:latin typeface="+mj-ea"/>
                <a:ea typeface="+mj-ea"/>
              </a:rPr>
              <a:t>제</a:t>
            </a:r>
            <a:r>
              <a:rPr lang="en-US" altLang="ko-KR" sz="2200" b="1" spc="-150" dirty="0">
                <a:latin typeface="+mj-ea"/>
                <a:ea typeface="+mj-ea"/>
              </a:rPr>
              <a:t>31</a:t>
            </a:r>
            <a:r>
              <a:rPr lang="ko-KR" altLang="en-US" sz="2200" b="1" spc="-150" dirty="0">
                <a:latin typeface="+mj-ea"/>
                <a:ea typeface="+mj-ea"/>
              </a:rPr>
              <a:t>대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ㅇ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ㅈ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ㅇ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) </a:t>
            </a:r>
            <a:r>
              <a:rPr lang="ko-KR" altLang="en-US" sz="2200" b="1" spc="-150" dirty="0">
                <a:latin typeface="+mj-ea"/>
                <a:ea typeface="+mj-ea"/>
              </a:rPr>
              <a:t>이다</a:t>
            </a:r>
            <a:r>
              <a:rPr lang="en-US" altLang="ko-KR" sz="2200" b="1" spc="-150" dirty="0">
                <a:latin typeface="+mj-ea"/>
                <a:ea typeface="+mj-ea"/>
              </a:rPr>
              <a:t>.</a:t>
            </a: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   </a:t>
            </a:r>
            <a:r>
              <a:rPr lang="ko-KR" altLang="en-US" sz="2200" b="1" dirty="0" err="1">
                <a:latin typeface="+mj-ea"/>
                <a:ea typeface="+mj-ea"/>
              </a:rPr>
              <a:t>무왕은</a:t>
            </a:r>
            <a:r>
              <a:rPr lang="ko-KR" altLang="en-US" sz="2200" b="1" dirty="0">
                <a:latin typeface="+mj-ea"/>
                <a:ea typeface="+mj-ea"/>
              </a:rPr>
              <a:t> 백제를 대표하는 큰 절인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ㅁ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ㄹ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ㅅ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) </a:t>
            </a:r>
            <a:r>
              <a:rPr lang="ko-KR" altLang="en-US" sz="2200" b="1" dirty="0">
                <a:latin typeface="+mj-ea"/>
                <a:ea typeface="+mj-ea"/>
              </a:rPr>
              <a:t>를 세웠다</a:t>
            </a:r>
            <a:r>
              <a:rPr lang="en-US" altLang="ko-KR" sz="2200" b="1" dirty="0">
                <a:latin typeface="+mj-ea"/>
                <a:ea typeface="+mj-ea"/>
              </a:rPr>
              <a:t>.</a:t>
            </a:r>
            <a:endParaRPr lang="ko-KR" altLang="en-US" sz="220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4. </a:t>
            </a:r>
            <a:r>
              <a:rPr lang="ko-KR" altLang="en-US" sz="2200" b="1" dirty="0">
                <a:latin typeface="+mj-ea"/>
                <a:ea typeface="+mj-ea"/>
              </a:rPr>
              <a:t>일연은 </a:t>
            </a:r>
            <a:r>
              <a:rPr lang="en-US" altLang="ko-KR" sz="2200" b="1" dirty="0">
                <a:latin typeface="+mj-ea"/>
                <a:ea typeface="+mj-ea"/>
              </a:rPr>
              <a:t>『</a:t>
            </a:r>
            <a:r>
              <a:rPr lang="ko-KR" altLang="en-US" sz="2200" b="1" dirty="0">
                <a:latin typeface="+mj-ea"/>
                <a:ea typeface="+mj-ea"/>
              </a:rPr>
              <a:t>삼국유사</a:t>
            </a:r>
            <a:r>
              <a:rPr lang="en-US" altLang="ko-KR" sz="2200" b="1" dirty="0">
                <a:latin typeface="+mj-ea"/>
                <a:ea typeface="+mj-ea"/>
              </a:rPr>
              <a:t>』</a:t>
            </a:r>
            <a:r>
              <a:rPr lang="ko-KR" altLang="en-US" sz="2200" b="1" dirty="0">
                <a:latin typeface="+mj-ea"/>
                <a:ea typeface="+mj-ea"/>
              </a:rPr>
              <a:t>에서 신라의 마지막 왕인 제</a:t>
            </a:r>
            <a:r>
              <a:rPr lang="en-US" altLang="ko-KR" sz="2200" b="1" dirty="0">
                <a:latin typeface="+mj-ea"/>
                <a:ea typeface="+mj-ea"/>
              </a:rPr>
              <a:t>56</a:t>
            </a:r>
            <a:r>
              <a:rPr lang="ko-KR" altLang="en-US" sz="2200" b="1" dirty="0">
                <a:latin typeface="+mj-ea"/>
                <a:ea typeface="+mj-ea"/>
              </a:rPr>
              <a:t>대 </a:t>
            </a:r>
            <a:r>
              <a:rPr lang="en-US" altLang="ko-KR" sz="2400" b="1" dirty="0">
                <a:latin typeface="+mj-ea"/>
                <a:ea typeface="+mj-ea"/>
              </a:rPr>
              <a:t>(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200" b="1" dirty="0">
                <a:latin typeface="+mj-ea"/>
                <a:ea typeface="+mj-ea"/>
              </a:rPr>
              <a:t>과 후백제를 세운 </a:t>
            </a:r>
            <a:r>
              <a:rPr lang="en-US" altLang="ko-KR" sz="2400" b="1" dirty="0">
                <a:latin typeface="+mj-ea"/>
                <a:ea typeface="+mj-ea"/>
              </a:rPr>
              <a:t>(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ㅎ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</a:p>
          <a:p>
            <a:pPr>
              <a:lnSpc>
                <a:spcPts val="3000"/>
              </a:lnSpc>
            </a:pPr>
            <a:r>
              <a:rPr lang="en-US" altLang="ko-KR" sz="2400" b="1" spc="-150" dirty="0">
                <a:latin typeface="+mj-ea"/>
                <a:ea typeface="+mj-ea"/>
              </a:rPr>
              <a:t>   </a:t>
            </a:r>
            <a:r>
              <a:rPr lang="ko-KR" altLang="en-US" sz="2200" b="1" spc="-150" dirty="0">
                <a:latin typeface="+mj-ea"/>
                <a:ea typeface="+mj-ea"/>
              </a:rPr>
              <a:t>의 이야기를 많이 실었는데 이는 고려가 후삼국을 통일한 역사를 자세히 알리기 위함으로 추측된다</a:t>
            </a:r>
            <a:r>
              <a:rPr lang="en-US" altLang="ko-KR" sz="2200" b="1" spc="-150" dirty="0">
                <a:latin typeface="+mj-ea"/>
                <a:ea typeface="+mj-ea"/>
              </a:rPr>
              <a:t>. </a:t>
            </a:r>
            <a:endParaRPr lang="ko-KR" altLang="en-US" sz="2200" spc="-15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5.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200" b="1" dirty="0">
                <a:latin typeface="+mj-ea"/>
                <a:ea typeface="+mj-ea"/>
              </a:rPr>
              <a:t>은 세속오계를 만든 승려이며</a:t>
            </a:r>
            <a:r>
              <a:rPr lang="en-US" altLang="ko-KR" sz="2200" b="1" dirty="0">
                <a:latin typeface="+mj-ea"/>
                <a:ea typeface="+mj-ea"/>
              </a:rPr>
              <a:t>,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ㅎ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200" b="1" dirty="0">
                <a:latin typeface="+mj-ea"/>
                <a:ea typeface="+mj-ea"/>
              </a:rPr>
              <a:t>은 해골물을 마시고 깨달음을 얻는 것으로</a:t>
            </a:r>
            <a:endParaRPr lang="en-US" altLang="ko-KR" sz="2200" b="1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  </a:t>
            </a:r>
            <a:r>
              <a:rPr lang="ko-KR" altLang="en-US" sz="2200" b="1" dirty="0">
                <a:latin typeface="+mj-ea"/>
                <a:ea typeface="+mj-ea"/>
              </a:rPr>
              <a:t> 유명하다</a:t>
            </a:r>
            <a:r>
              <a:rPr lang="en-US" altLang="ko-KR" sz="2200" b="1" dirty="0">
                <a:latin typeface="+mj-ea"/>
                <a:ea typeface="+mj-ea"/>
              </a:rPr>
              <a:t>.</a:t>
            </a:r>
            <a:endParaRPr lang="ko-KR" altLang="en-US" sz="220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6. </a:t>
            </a:r>
            <a:r>
              <a:rPr lang="ko-KR" altLang="en-US" sz="2200" b="1" dirty="0">
                <a:latin typeface="+mj-ea"/>
                <a:ea typeface="+mj-ea"/>
              </a:rPr>
              <a:t>예술적 재능을 가진 승려였던 월명은 죽은 누이를 기리는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ㅈ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ㅁ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ㅁ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200" b="1" dirty="0">
                <a:latin typeface="+mj-ea"/>
                <a:ea typeface="+mj-ea"/>
              </a:rPr>
              <a:t>를 지었다</a:t>
            </a:r>
            <a:r>
              <a:rPr lang="en-US" altLang="ko-KR" sz="2200" b="1" dirty="0">
                <a:latin typeface="+mj-ea"/>
                <a:ea typeface="+mj-ea"/>
              </a:rPr>
              <a:t>.</a:t>
            </a:r>
            <a:endParaRPr lang="ko-KR" altLang="en-US" sz="220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7. </a:t>
            </a:r>
            <a:r>
              <a:rPr lang="ko-KR" altLang="en-US" sz="2200" b="1" dirty="0">
                <a:latin typeface="+mj-ea"/>
                <a:ea typeface="+mj-ea"/>
              </a:rPr>
              <a:t>왕의 두 동생을 구출한 신라의 충신은 </a:t>
            </a:r>
            <a:r>
              <a:rPr lang="en-US" altLang="ko-KR" sz="2400" b="1" dirty="0">
                <a:latin typeface="+mj-ea"/>
                <a:ea typeface="+mj-ea"/>
              </a:rPr>
              <a:t>( </a:t>
            </a:r>
            <a:r>
              <a:rPr lang="ko-KR" altLang="en-US" sz="2400" b="1" dirty="0" err="1">
                <a:latin typeface="+mj-ea"/>
                <a:ea typeface="+mj-ea"/>
              </a:rPr>
              <a:t>ㄱ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ㅈ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ㅅ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</a:t>
            </a:r>
            <a:r>
              <a:rPr lang="ko-KR" altLang="en-US" sz="2200" b="1" dirty="0">
                <a:latin typeface="+mj-ea"/>
                <a:ea typeface="+mj-ea"/>
              </a:rPr>
              <a:t>이다</a:t>
            </a:r>
            <a:r>
              <a:rPr lang="en-US" altLang="ko-KR" sz="2200" b="1" dirty="0">
                <a:latin typeface="+mj-ea"/>
                <a:ea typeface="+mj-ea"/>
              </a:rPr>
              <a:t>.</a:t>
            </a:r>
            <a:endParaRPr lang="ko-KR" altLang="en-US" sz="2200" dirty="0">
              <a:latin typeface="+mj-ea"/>
              <a:ea typeface="+mj-ea"/>
            </a:endParaRPr>
          </a:p>
          <a:p>
            <a:pPr>
              <a:lnSpc>
                <a:spcPts val="3000"/>
              </a:lnSpc>
            </a:pPr>
            <a:r>
              <a:rPr lang="en-US" altLang="ko-KR" sz="2200" b="1" dirty="0">
                <a:latin typeface="+mj-ea"/>
                <a:ea typeface="+mj-ea"/>
              </a:rPr>
              <a:t>8. </a:t>
            </a:r>
            <a:r>
              <a:rPr lang="ko-KR" altLang="en-US" sz="2200" b="1" dirty="0">
                <a:latin typeface="+mj-ea"/>
                <a:ea typeface="+mj-ea"/>
              </a:rPr>
              <a:t>불교가 신라의 국교가 된 배경에는 </a:t>
            </a:r>
            <a:r>
              <a:rPr lang="en-US" altLang="ko-KR" sz="2400" b="1" dirty="0">
                <a:latin typeface="+mj-ea"/>
                <a:ea typeface="+mj-ea"/>
              </a:rPr>
              <a:t>(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ㅇ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ㅊ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latin typeface="+mj-ea"/>
                <a:ea typeface="+mj-ea"/>
              </a:rPr>
              <a:t>ㄷ</a:t>
            </a:r>
            <a:r>
              <a:rPr lang="ko-KR" altLang="en-US" sz="2400" b="1" dirty="0">
                <a:latin typeface="+mj-ea"/>
                <a:ea typeface="+mj-ea"/>
              </a:rPr>
              <a:t> </a:t>
            </a:r>
            <a:r>
              <a:rPr lang="en-US" altLang="ko-KR" sz="2400" b="1" dirty="0">
                <a:latin typeface="+mj-ea"/>
                <a:ea typeface="+mj-ea"/>
              </a:rPr>
              <a:t>)(</a:t>
            </a:r>
            <a:r>
              <a:rPr lang="ko-KR" altLang="en-US" sz="2200" b="1" dirty="0" err="1">
                <a:latin typeface="+mj-ea"/>
                <a:ea typeface="+mj-ea"/>
              </a:rPr>
              <a:t>염촉</a:t>
            </a:r>
            <a:r>
              <a:rPr lang="en-US" altLang="ko-KR" sz="2200" b="1" dirty="0">
                <a:latin typeface="+mj-ea"/>
                <a:ea typeface="+mj-ea"/>
              </a:rPr>
              <a:t>)</a:t>
            </a:r>
            <a:r>
              <a:rPr lang="ko-KR" altLang="en-US" sz="2200" b="1" dirty="0">
                <a:latin typeface="+mj-ea"/>
                <a:ea typeface="+mj-ea"/>
              </a:rPr>
              <a:t>의 순교가 있었다</a:t>
            </a:r>
            <a:r>
              <a:rPr lang="en-US" altLang="ko-KR" sz="2200" b="1" dirty="0">
                <a:latin typeface="+mj-ea"/>
                <a:ea typeface="+mj-ea"/>
              </a:rPr>
              <a:t>.</a:t>
            </a:r>
            <a:endParaRPr lang="ko-KR" altLang="en-US" sz="2200" dirty="0">
              <a:latin typeface="+mj-ea"/>
              <a:ea typeface="+mj-ea"/>
            </a:endParaRPr>
          </a:p>
        </p:txBody>
      </p:sp>
      <p:grpSp>
        <p:nvGrpSpPr>
          <p:cNvPr id="16" name="Group 3">
            <a:extLst>
              <a:ext uri="{FF2B5EF4-FFF2-40B4-BE49-F238E27FC236}">
                <a16:creationId xmlns:a16="http://schemas.microsoft.com/office/drawing/2014/main" id="{2109DF0D-27B7-4362-91CF-92552483A653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7" name="AutoShape 4">
              <a:extLst>
                <a:ext uri="{FF2B5EF4-FFF2-40B4-BE49-F238E27FC236}">
                  <a16:creationId xmlns:a16="http://schemas.microsoft.com/office/drawing/2014/main" id="{1C571AE7-E82F-426C-AA9D-01AA94C435C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18" name="AutoShape 6">
              <a:extLst>
                <a:ext uri="{FF2B5EF4-FFF2-40B4-BE49-F238E27FC236}">
                  <a16:creationId xmlns:a16="http://schemas.microsoft.com/office/drawing/2014/main" id="{EFB265C6-7EA1-4E08-8EBE-A0ADAD0FE53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25E542A7-EF04-4523-A8C7-D650272BA09C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fontAlgn="base"/>
              <a:r>
                <a:rPr lang="en-US" altLang="ko-KR" sz="3200" b="1" dirty="0"/>
                <a:t>『</a:t>
              </a:r>
              <a:r>
                <a:rPr lang="en-US" altLang="ko-KR" sz="3200" b="1" dirty="0" err="1"/>
                <a:t>삼국유사</a:t>
              </a:r>
              <a:r>
                <a:rPr lang="en-US" altLang="ko-KR" sz="3200" b="1" dirty="0"/>
                <a:t>』 속 </a:t>
              </a:r>
              <a:r>
                <a:rPr lang="en-US" altLang="ko-KR" sz="3200" b="1" dirty="0" err="1"/>
                <a:t>역사</a:t>
              </a:r>
              <a:r>
                <a:rPr lang="en-US" altLang="ko-KR" sz="3200" b="1" dirty="0"/>
                <a:t> </a:t>
              </a:r>
              <a:r>
                <a:rPr lang="en-US" altLang="ko-KR" sz="3200" b="1" dirty="0" err="1"/>
                <a:t>인물들</a:t>
              </a:r>
              <a:endParaRPr lang="en-US" altLang="ko-KR" sz="3200" b="1" dirty="0"/>
            </a:p>
          </p:txBody>
        </p:sp>
      </p:grp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77E2BA2A-1BEE-42A8-A4BD-40D2F319EFC3}"/>
              </a:ext>
            </a:extLst>
          </p:cNvPr>
          <p:cNvSpPr/>
          <p:nvPr/>
        </p:nvSpPr>
        <p:spPr>
          <a:xfrm>
            <a:off x="746124" y="1783472"/>
            <a:ext cx="10285006" cy="524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800"/>
              </a:lnSpc>
            </a:pPr>
            <a:r>
              <a:rPr lang="ko-KR" altLang="en-US" sz="2400" b="1" kern="0" spc="-60" dirty="0">
                <a:solidFill>
                  <a:srgbClr val="002060"/>
                </a:solidFill>
                <a:latin typeface="맑은 고딕" panose="020B0503020000020004" pitchFamily="50" charset="-127"/>
              </a:rPr>
              <a:t> 괄호 안에 알맞은 단어를 초성에 맞게 적어보자</a:t>
            </a:r>
            <a:r>
              <a:rPr lang="en-US" altLang="ko-KR" sz="2400" b="1" kern="0" spc="-60" dirty="0">
                <a:solidFill>
                  <a:srgbClr val="002060"/>
                </a:solidFill>
                <a:latin typeface="맑은 고딕" panose="020B0503020000020004" pitchFamily="50" charset="-127"/>
              </a:rPr>
              <a:t>.</a:t>
            </a:r>
            <a:endParaRPr lang="ko-KR" altLang="en-US" b="1" kern="0" spc="0" dirty="0">
              <a:solidFill>
                <a:srgbClr val="00206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9A82C1F6-B232-462A-A5B3-D6765A34F681}"/>
              </a:ext>
            </a:extLst>
          </p:cNvPr>
          <p:cNvSpPr/>
          <p:nvPr/>
        </p:nvSpPr>
        <p:spPr>
          <a:xfrm>
            <a:off x="5105400" y="2453985"/>
            <a:ext cx="1143000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고조선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5FBDA36B-E935-4D81-B837-69A673A09662}"/>
              </a:ext>
            </a:extLst>
          </p:cNvPr>
          <p:cNvSpPr/>
          <p:nvPr/>
        </p:nvSpPr>
        <p:spPr>
          <a:xfrm>
            <a:off x="8724900" y="2453985"/>
            <a:ext cx="1485900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단군왕검</a:t>
            </a:r>
            <a:endParaRPr lang="ko-KR" altLang="en-US" sz="2400" b="1" dirty="0"/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1ACC1257-702C-4100-BC10-AE1900CC7C93}"/>
              </a:ext>
            </a:extLst>
          </p:cNvPr>
          <p:cNvSpPr/>
          <p:nvPr/>
        </p:nvSpPr>
        <p:spPr>
          <a:xfrm>
            <a:off x="6806118" y="2834795"/>
            <a:ext cx="890082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신라</a:t>
            </a: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037C28B2-7F23-412E-B590-B5C3D318D54D}"/>
              </a:ext>
            </a:extLst>
          </p:cNvPr>
          <p:cNvSpPr/>
          <p:nvPr/>
        </p:nvSpPr>
        <p:spPr>
          <a:xfrm>
            <a:off x="9713385" y="3183615"/>
            <a:ext cx="1143000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의자왕</a:t>
            </a: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738FF1FC-C3E9-4756-81A8-96657254D103}"/>
              </a:ext>
            </a:extLst>
          </p:cNvPr>
          <p:cNvSpPr/>
          <p:nvPr/>
        </p:nvSpPr>
        <p:spPr>
          <a:xfrm>
            <a:off x="4724400" y="3565728"/>
            <a:ext cx="1143000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미륵사</a:t>
            </a:r>
            <a:endParaRPr lang="ko-KR" altLang="en-US" sz="2400" b="1" dirty="0"/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02791C68-3DFE-4B1A-93CB-E942221AD4A1}"/>
              </a:ext>
            </a:extLst>
          </p:cNvPr>
          <p:cNvSpPr/>
          <p:nvPr/>
        </p:nvSpPr>
        <p:spPr>
          <a:xfrm>
            <a:off x="7221537" y="3946538"/>
            <a:ext cx="1143000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경순왕</a:t>
            </a:r>
            <a:endParaRPr lang="ko-KR" altLang="en-US" sz="2400" b="1" dirty="0"/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77AA68F3-5903-495E-BB9B-1CDDFA95D89B}"/>
              </a:ext>
            </a:extLst>
          </p:cNvPr>
          <p:cNvSpPr/>
          <p:nvPr/>
        </p:nvSpPr>
        <p:spPr>
          <a:xfrm>
            <a:off x="10896600" y="3987233"/>
            <a:ext cx="890082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견훤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DDE9696D-1A06-4372-BCD2-02FD23178C4C}"/>
              </a:ext>
            </a:extLst>
          </p:cNvPr>
          <p:cNvSpPr/>
          <p:nvPr/>
        </p:nvSpPr>
        <p:spPr>
          <a:xfrm>
            <a:off x="628288" y="4724400"/>
            <a:ext cx="890082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원광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BC386F59-136F-4B0C-9F1C-4A4A305B4DA5}"/>
              </a:ext>
            </a:extLst>
          </p:cNvPr>
          <p:cNvSpPr/>
          <p:nvPr/>
        </p:nvSpPr>
        <p:spPr>
          <a:xfrm>
            <a:off x="5562600" y="4724400"/>
            <a:ext cx="890082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원효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8B8F5C58-B228-424D-8C57-EB3897C7FC7B}"/>
              </a:ext>
            </a:extLst>
          </p:cNvPr>
          <p:cNvSpPr/>
          <p:nvPr/>
        </p:nvSpPr>
        <p:spPr>
          <a:xfrm>
            <a:off x="7836114" y="5498809"/>
            <a:ext cx="1688885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제망매가</a:t>
            </a:r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1B999EB9-C434-4E58-AA32-FCC9B1765DF9}"/>
              </a:ext>
            </a:extLst>
          </p:cNvPr>
          <p:cNvSpPr/>
          <p:nvPr/>
        </p:nvSpPr>
        <p:spPr>
          <a:xfrm>
            <a:off x="5422358" y="5900211"/>
            <a:ext cx="1283241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김제상</a:t>
            </a:r>
            <a:endParaRPr lang="ko-KR" altLang="en-US" sz="2400" b="1" dirty="0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BC3DD175-40A3-4A79-9769-106CD148C756}"/>
              </a:ext>
            </a:extLst>
          </p:cNvPr>
          <p:cNvSpPr/>
          <p:nvPr/>
        </p:nvSpPr>
        <p:spPr>
          <a:xfrm>
            <a:off x="5035279" y="6312321"/>
            <a:ext cx="1283241" cy="38081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이차돈</a:t>
            </a:r>
            <a:endParaRPr lang="ko-KR" altLang="en-US" sz="2400" b="1" dirty="0"/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E3B4C8A7-E572-43E3-B7EB-FBD39C6E3B49}"/>
              </a:ext>
            </a:extLst>
          </p:cNvPr>
          <p:cNvGrpSpPr/>
          <p:nvPr/>
        </p:nvGrpSpPr>
        <p:grpSpPr>
          <a:xfrm>
            <a:off x="9340" y="1093433"/>
            <a:ext cx="12192000" cy="540112"/>
            <a:chOff x="9340" y="1093433"/>
            <a:chExt cx="12192000" cy="540112"/>
          </a:xfrm>
        </p:grpSpPr>
        <p:pic>
          <p:nvPicPr>
            <p:cNvPr id="45" name="_x851838000" descr="EMB000023942ce2">
              <a:extLst>
                <a:ext uri="{FF2B5EF4-FFF2-40B4-BE49-F238E27FC236}">
                  <a16:creationId xmlns:a16="http://schemas.microsoft.com/office/drawing/2014/main" id="{473567ED-0B0A-4F86-93D2-03F2D573C7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9340" y="1246419"/>
              <a:ext cx="12192000" cy="200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50F6E88A-1F31-41B3-AB81-B9EBD0BFA4E4}"/>
                </a:ext>
              </a:extLst>
            </p:cNvPr>
            <p:cNvGrpSpPr/>
            <p:nvPr/>
          </p:nvGrpSpPr>
          <p:grpSpPr>
            <a:xfrm>
              <a:off x="8809942" y="1093433"/>
              <a:ext cx="3072388" cy="540112"/>
              <a:chOff x="1091870" y="1271850"/>
              <a:chExt cx="3490341" cy="724053"/>
            </a:xfrm>
          </p:grpSpPr>
          <p:pic>
            <p:nvPicPr>
              <p:cNvPr id="47" name="Picture 2">
                <a:extLst>
                  <a:ext uri="{FF2B5EF4-FFF2-40B4-BE49-F238E27FC236}">
                    <a16:creationId xmlns:a16="http://schemas.microsoft.com/office/drawing/2014/main" id="{40D8999E-5BCA-4D63-AA22-847FEA8FEF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b="14009"/>
              <a:stretch>
                <a:fillRect/>
              </a:stretch>
            </p:blipFill>
            <p:spPr>
              <a:xfrm>
                <a:off x="1091870" y="1271850"/>
                <a:ext cx="3490341" cy="71374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48" name="TextBox 10">
                <a:extLst>
                  <a:ext uri="{FF2B5EF4-FFF2-40B4-BE49-F238E27FC236}">
                    <a16:creationId xmlns:a16="http://schemas.microsoft.com/office/drawing/2014/main" id="{AB185D2A-F0A0-41FA-8EB4-CA23AB60DD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3732" y="1294495"/>
                <a:ext cx="2986616" cy="7014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buClr>
                    <a:srgbClr val="000000"/>
                  </a:buClr>
                  <a:defRPr/>
                </a:pPr>
                <a:r>
                  <a:rPr lang="ko-KR" altLang="en-US" sz="2133" b="1" kern="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itchFamily="50" charset="-127"/>
                    <a:ea typeface="나눔고딕" pitchFamily="50" charset="-127"/>
                    <a:cs typeface="Arial"/>
                    <a:sym typeface="Arial"/>
                  </a:rPr>
                  <a:t> </a:t>
                </a:r>
                <a:r>
                  <a:rPr lang="ko-KR" altLang="en-US" sz="2800" b="1" kern="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itchFamily="50" charset="-127"/>
                    <a:ea typeface="HY수평선B" pitchFamily="18" charset="-127"/>
                    <a:cs typeface="Arial"/>
                    <a:sym typeface="Arial"/>
                  </a:rPr>
                  <a:t>정리하기</a:t>
                </a:r>
                <a:endParaRPr lang="ko-KR" altLang="en-US" sz="21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수평선B" pitchFamily="18" charset="-127"/>
                  <a:ea typeface="HY수평선B" pitchFamily="18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49" name="Picture 36" descr="182">
            <a:extLst>
              <a:ext uri="{FF2B5EF4-FFF2-40B4-BE49-F238E27FC236}">
                <a16:creationId xmlns:a16="http://schemas.microsoft.com/office/drawing/2014/main" id="{C7C9CEC7-B39B-448C-82F1-3545999EE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44765">
            <a:off x="26121" y="1294352"/>
            <a:ext cx="897491" cy="82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93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278AFD2-2DD2-42F4-89E1-A5A801689064}"/>
              </a:ext>
            </a:extLst>
          </p:cNvPr>
          <p:cNvSpPr/>
          <p:nvPr/>
        </p:nvSpPr>
        <p:spPr>
          <a:xfrm>
            <a:off x="873563" y="1492827"/>
            <a:ext cx="4407972" cy="3668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『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삼국유사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』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속에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나오는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pPr fontAlgn="base">
              <a:lnSpc>
                <a:spcPct val="200000"/>
              </a:lnSpc>
            </a:pP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‘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만파식적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설화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거타지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이야기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altLang="ko-KR" sz="2400" b="1" spc="-150" dirty="0" err="1">
                <a:solidFill>
                  <a:schemeClr val="accent5">
                    <a:lumMod val="50000"/>
                  </a:schemeClr>
                </a:solidFill>
              </a:rPr>
              <a:t>슬프게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spc="-150" dirty="0" err="1">
                <a:solidFill>
                  <a:schemeClr val="accent5">
                    <a:lumMod val="50000"/>
                  </a:schemeClr>
                </a:solidFill>
              </a:rPr>
              <a:t>우는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spc="-150" dirty="0" err="1">
                <a:solidFill>
                  <a:schemeClr val="accent5">
                    <a:lumMod val="50000"/>
                  </a:schemeClr>
                </a:solidFill>
              </a:rPr>
              <a:t>앵무새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</a:rPr>
              <a:t> &amp; </a:t>
            </a:r>
            <a:r>
              <a:rPr lang="en-US" altLang="ko-KR" sz="2400" b="1" spc="-150" dirty="0" err="1">
                <a:solidFill>
                  <a:schemeClr val="accent5">
                    <a:lumMod val="50000"/>
                  </a:schemeClr>
                </a:solidFill>
              </a:rPr>
              <a:t>어미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spc="-150" dirty="0" err="1">
                <a:solidFill>
                  <a:schemeClr val="accent5">
                    <a:lumMod val="50000"/>
                  </a:schemeClr>
                </a:solidFill>
              </a:rPr>
              <a:t>꿩과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사냥매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’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이야기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중에서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하나를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골라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4컷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만화로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altLang="ko-KR" sz="2400" b="1" dirty="0" err="1">
                <a:solidFill>
                  <a:schemeClr val="accent5">
                    <a:lumMod val="50000"/>
                  </a:schemeClr>
                </a:solidFill>
              </a:rPr>
              <a:t>표현해보자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endParaRPr lang="en-US" altLang="ko-KR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672475" cy="821267"/>
            <a:chOff x="663" y="1030"/>
            <a:chExt cx="6882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489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313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fontAlgn="base"/>
              <a:r>
                <a:rPr lang="en-US" altLang="ko-KR" sz="2800" b="1" dirty="0">
                  <a:latin typeface="+mj-ea"/>
                  <a:ea typeface="+mj-ea"/>
                </a:rPr>
                <a:t>『</a:t>
              </a:r>
              <a:r>
                <a:rPr lang="ko-KR" altLang="en-US" sz="2800" b="1" dirty="0">
                  <a:latin typeface="+mj-ea"/>
                  <a:ea typeface="+mj-ea"/>
                </a:rPr>
                <a:t>삼국유사</a:t>
              </a:r>
              <a:r>
                <a:rPr lang="en-US" altLang="ko-KR" sz="2800" b="1" dirty="0">
                  <a:latin typeface="+mj-ea"/>
                  <a:ea typeface="+mj-ea"/>
                </a:rPr>
                <a:t>』 </a:t>
              </a:r>
              <a:r>
                <a:rPr lang="ko-KR" altLang="en-US" sz="2800" b="1" dirty="0">
                  <a:latin typeface="+mj-ea"/>
                  <a:ea typeface="+mj-ea"/>
                </a:rPr>
                <a:t>속에 나오는 신비한 이야기</a:t>
              </a:r>
              <a:r>
                <a:rPr lang="en-US" altLang="ko-KR" sz="2800" b="1" dirty="0">
                  <a:latin typeface="+mj-ea"/>
                  <a:ea typeface="+mj-ea"/>
                </a:rPr>
                <a:t>, </a:t>
              </a:r>
              <a:r>
                <a:rPr lang="ko-KR" altLang="en-US" sz="2800" b="1" dirty="0">
                  <a:latin typeface="+mj-ea"/>
                  <a:ea typeface="+mj-ea"/>
                </a:rPr>
                <a:t>놀라운 이야기</a:t>
              </a:r>
              <a:endParaRPr lang="ko-KR" altLang="en-US" sz="2800" dirty="0">
                <a:latin typeface="+mj-ea"/>
                <a:ea typeface="+mj-ea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76E3817E-398F-4141-B5A7-B680DD277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224" y="1405794"/>
            <a:ext cx="6477182" cy="527831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831DD853-B2FC-460D-9C68-2D229F40BB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0671226" cy="39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359046792" descr="EMB000012046a9c">
            <a:extLst>
              <a:ext uri="{FF2B5EF4-FFF2-40B4-BE49-F238E27FC236}">
                <a16:creationId xmlns:a16="http://schemas.microsoft.com/office/drawing/2014/main" id="{61EF564A-AD9F-433F-A749-4367BC5E9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18" y="1524000"/>
            <a:ext cx="645145" cy="96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740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18" name="Group 3">
            <a:extLst>
              <a:ext uri="{FF2B5EF4-FFF2-40B4-BE49-F238E27FC236}">
                <a16:creationId xmlns:a16="http://schemas.microsoft.com/office/drawing/2014/main" id="{7FC46E04-5D22-4112-854E-E4978833B398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10672475" cy="821267"/>
            <a:chOff x="663" y="1030"/>
            <a:chExt cx="6882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A081F9F3-8DE7-44D4-940F-CA2F77E5E67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489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AC7FCFF2-EF38-4DCC-9121-A52A60257E5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DA131B9-3E51-4503-9CCD-A47618ABE34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6313" cy="5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fontAlgn="base"/>
              <a:r>
                <a:rPr lang="en-US" altLang="ko-KR" sz="2800" b="1" dirty="0">
                  <a:latin typeface="+mj-ea"/>
                  <a:ea typeface="+mj-ea"/>
                </a:rPr>
                <a:t>『</a:t>
              </a:r>
              <a:r>
                <a:rPr lang="ko-KR" altLang="en-US" sz="2800" b="1" dirty="0">
                  <a:latin typeface="+mj-ea"/>
                  <a:ea typeface="+mj-ea"/>
                </a:rPr>
                <a:t>삼국유사</a:t>
              </a:r>
              <a:r>
                <a:rPr lang="en-US" altLang="ko-KR" sz="2800" b="1" dirty="0">
                  <a:latin typeface="+mj-ea"/>
                  <a:ea typeface="+mj-ea"/>
                </a:rPr>
                <a:t>』 </a:t>
              </a:r>
              <a:r>
                <a:rPr lang="ko-KR" altLang="en-US" sz="2800" b="1" dirty="0">
                  <a:latin typeface="+mj-ea"/>
                  <a:ea typeface="+mj-ea"/>
                </a:rPr>
                <a:t>속에 나오는 신비한 이야기</a:t>
              </a:r>
              <a:r>
                <a:rPr lang="en-US" altLang="ko-KR" sz="2800" b="1" dirty="0">
                  <a:latin typeface="+mj-ea"/>
                  <a:ea typeface="+mj-ea"/>
                </a:rPr>
                <a:t>, </a:t>
              </a:r>
              <a:r>
                <a:rPr lang="ko-KR" altLang="en-US" sz="2800" b="1" dirty="0">
                  <a:latin typeface="+mj-ea"/>
                  <a:ea typeface="+mj-ea"/>
                </a:rPr>
                <a:t>놀라운 이야기</a:t>
              </a:r>
              <a:endParaRPr lang="ko-KR" altLang="en-US" sz="2800" dirty="0">
                <a:latin typeface="+mj-ea"/>
                <a:ea typeface="+mj-ea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66E54F98-14D0-47E5-B17E-97417DCA3231}"/>
              </a:ext>
            </a:extLst>
          </p:cNvPr>
          <p:cNvSpPr/>
          <p:nvPr/>
        </p:nvSpPr>
        <p:spPr>
          <a:xfrm>
            <a:off x="312551" y="2772033"/>
            <a:ext cx="11739032" cy="37499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144000" bIns="144000">
            <a:spAutoFit/>
          </a:bodyPr>
          <a:lstStyle/>
          <a:p>
            <a:pPr marL="457200" indent="-457200" algn="just" fontAlgn="base">
              <a:lnSpc>
                <a:spcPts val="4600"/>
              </a:lnSpc>
              <a:buAutoNum type="arabicPeriod"/>
            </a:pP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『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』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에는 </a:t>
            </a:r>
            <a:r>
              <a:rPr lang="ko-KR" altLang="en-US" sz="2400" b="1" kern="0" spc="-30" dirty="0" err="1">
                <a:solidFill>
                  <a:srgbClr val="000000"/>
                </a:solidFill>
                <a:latin typeface="+mj-ea"/>
                <a:ea typeface="+mj-ea"/>
              </a:rPr>
              <a:t>신문왕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 시대를 배경으로 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  <a:ea typeface="+mj-ea"/>
              </a:rPr>
              <a:t>모든 파도를 잔잔하게 하는 피리인</a:t>
            </a:r>
            <a:endParaRPr lang="en-US" altLang="ko-KR" sz="2400" b="1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ts val="4600"/>
              </a:lnSpc>
            </a:pP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    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( 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j-ea"/>
                <a:ea typeface="+mj-ea"/>
              </a:rPr>
              <a:t>ㅁ</a:t>
            </a:r>
            <a:r>
              <a:rPr lang="ko-KR" altLang="en-US" sz="2800" b="1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j-ea"/>
                <a:ea typeface="+mj-ea"/>
              </a:rPr>
              <a:t>ㅍ</a:t>
            </a:r>
            <a:r>
              <a:rPr lang="ko-KR" altLang="en-US" sz="2800" b="1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j-ea"/>
                <a:ea typeface="+mj-ea"/>
              </a:rPr>
              <a:t>ㅅ</a:t>
            </a:r>
            <a:r>
              <a:rPr lang="ko-KR" altLang="en-US" sz="2800" b="1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j-ea"/>
                <a:ea typeface="+mj-ea"/>
              </a:rPr>
              <a:t>ㅈ</a:t>
            </a:r>
            <a:r>
              <a:rPr lang="en-US" altLang="ko-KR" sz="2800" b="1" kern="0" dirty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) 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  <a:ea typeface="+mj-ea"/>
              </a:rPr>
              <a:t>이 등장한다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lang="ko-KR" altLang="en-US" sz="24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ts val="4600"/>
              </a:lnSpc>
            </a:pP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2.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  <a:ea typeface="+mj-ea"/>
              </a:rPr>
              <a:t>『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  <a:ea typeface="+mj-ea"/>
              </a:rPr>
              <a:t>』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  <a:ea typeface="+mj-ea"/>
              </a:rPr>
              <a:t>진성왕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  <a:ea typeface="+mj-ea"/>
              </a:rPr>
              <a:t> 대 이야기에는 활을 잘 쏘는 신라 군인 </a:t>
            </a:r>
            <a:r>
              <a:rPr lang="ko-KR" altLang="en-US" sz="20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ㄱ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ㅌ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 err="1">
                <a:solidFill>
                  <a:srgbClr val="000000"/>
                </a:solidFill>
                <a:latin typeface="+mj-ea"/>
              </a:rPr>
              <a:t>ㅈ</a:t>
            </a:r>
            <a:r>
              <a:rPr lang="en-US" altLang="ko-KR" sz="2400" b="1" kern="0" spc="-150" dirty="0">
                <a:solidFill>
                  <a:srgbClr val="000000"/>
                </a:solidFill>
                <a:latin typeface="+mj-ea"/>
              </a:rPr>
              <a:t> )</a:t>
            </a:r>
            <a:r>
              <a:rPr lang="en-US" altLang="ko-KR" sz="2000" b="1" kern="0" spc="-15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spc="-150" dirty="0">
                <a:solidFill>
                  <a:srgbClr val="000000"/>
                </a:solidFill>
                <a:latin typeface="+mj-ea"/>
                <a:ea typeface="+mj-ea"/>
              </a:rPr>
              <a:t>의 이야기가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  <a:ea typeface="+mj-ea"/>
              </a:rPr>
              <a:t> 있다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lang="ko-KR" altLang="en-US" sz="24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ts val="4600"/>
              </a:lnSpc>
            </a:pP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3. </a:t>
            </a: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『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』 </a:t>
            </a:r>
            <a:r>
              <a:rPr lang="ko-KR" altLang="en-US" sz="2400" b="1" kern="0" spc="-30" dirty="0" err="1">
                <a:solidFill>
                  <a:srgbClr val="000000"/>
                </a:solidFill>
                <a:latin typeface="+mj-ea"/>
                <a:ea typeface="+mj-ea"/>
              </a:rPr>
              <a:t>흥덕왕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 대 이야기에는 슬프게 우는 </a:t>
            </a:r>
            <a:r>
              <a:rPr lang="ko-KR" altLang="en-US" sz="20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ㅇ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ㅁ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ㅅ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</a:rPr>
              <a:t>) 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  <a:ea typeface="+mj-ea"/>
              </a:rPr>
              <a:t>의 이야기가 있다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lang="ko-KR" altLang="en-US" sz="2400" kern="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ts val="4600"/>
              </a:lnSpc>
            </a:pPr>
            <a:r>
              <a:rPr lang="en-US" altLang="ko-KR" sz="2400" b="1" kern="0" dirty="0">
                <a:solidFill>
                  <a:srgbClr val="000000"/>
                </a:solidFill>
                <a:latin typeface="+mj-ea"/>
                <a:ea typeface="+mj-ea"/>
              </a:rPr>
              <a:t>4. </a:t>
            </a: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『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』 </a:t>
            </a:r>
            <a:r>
              <a:rPr lang="ko-KR" altLang="en-US" sz="2400" b="1" kern="0" spc="-30" dirty="0" err="1">
                <a:solidFill>
                  <a:srgbClr val="000000"/>
                </a:solidFill>
                <a:latin typeface="+mj-ea"/>
                <a:ea typeface="+mj-ea"/>
              </a:rPr>
              <a:t>신문왕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 대 사냥하는 매의 이야기가 있는데 자식을 지키는 </a:t>
            </a:r>
            <a:r>
              <a:rPr lang="ko-KR" altLang="en-US" sz="2400" b="1" kern="0" spc="-30" dirty="0" err="1">
                <a:solidFill>
                  <a:srgbClr val="000000"/>
                </a:solidFill>
                <a:latin typeface="+mj-ea"/>
                <a:ea typeface="+mj-ea"/>
              </a:rPr>
              <a:t>뀡의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 모습에</a:t>
            </a:r>
            <a:endParaRPr lang="en-US" altLang="ko-KR" sz="2400" b="1" kern="0" spc="-30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just" fontAlgn="base">
              <a:lnSpc>
                <a:spcPts val="4600"/>
              </a:lnSpc>
            </a:pP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  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 감명을 받은 신하는 </a:t>
            </a:r>
            <a:r>
              <a:rPr lang="ko-KR" altLang="en-US" sz="20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</a:rPr>
              <a:t>(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ㅇ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ㅊ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 </a:t>
            </a:r>
            <a:r>
              <a:rPr lang="ko-KR" altLang="en-US" sz="2400" b="1" kern="0" dirty="0" err="1">
                <a:solidFill>
                  <a:srgbClr val="000000"/>
                </a:solidFill>
                <a:latin typeface="+mj-ea"/>
              </a:rPr>
              <a:t>ㅅ</a:t>
            </a:r>
            <a:r>
              <a:rPr lang="en-US" altLang="ko-KR" sz="2400" b="1" kern="0" dirty="0">
                <a:solidFill>
                  <a:srgbClr val="000000"/>
                </a:solidFill>
                <a:latin typeface="+mj-ea"/>
              </a:rPr>
              <a:t> ) </a:t>
            </a:r>
            <a:r>
              <a:rPr lang="ko-KR" altLang="en-US" sz="2400" b="1" kern="0" dirty="0">
                <a:solidFill>
                  <a:srgbClr val="000000"/>
                </a:solidFill>
                <a:latin typeface="+mj-ea"/>
              </a:rPr>
              <a:t>라</a:t>
            </a:r>
            <a:r>
              <a:rPr lang="ko-KR" altLang="en-US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는 절을 세웠다</a:t>
            </a:r>
            <a:r>
              <a:rPr lang="en-US" altLang="ko-KR" sz="2400" b="1" kern="0" spc="-3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4F09A11B-30A7-4395-8A6D-C62A868BD8F9}"/>
              </a:ext>
            </a:extLst>
          </p:cNvPr>
          <p:cNvSpPr/>
          <p:nvPr/>
        </p:nvSpPr>
        <p:spPr>
          <a:xfrm>
            <a:off x="783099" y="1863445"/>
            <a:ext cx="10285006" cy="524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800"/>
              </a:lnSpc>
            </a:pPr>
            <a:r>
              <a:rPr lang="ko-KR" altLang="en-US" sz="2400" b="1" kern="0" spc="-60" dirty="0">
                <a:solidFill>
                  <a:srgbClr val="002060"/>
                </a:solidFill>
                <a:latin typeface="맑은 고딕" panose="020B0503020000020004" pitchFamily="50" charset="-127"/>
              </a:rPr>
              <a:t> 괄호 안에 알맞은 단어를 초성에 맞게 적어보자</a:t>
            </a:r>
            <a:r>
              <a:rPr lang="en-US" altLang="ko-KR" sz="2400" b="1" kern="0" spc="-60" dirty="0">
                <a:solidFill>
                  <a:srgbClr val="002060"/>
                </a:solidFill>
                <a:latin typeface="맑은 고딕" panose="020B0503020000020004" pitchFamily="50" charset="-127"/>
              </a:rPr>
              <a:t>.</a:t>
            </a:r>
            <a:endParaRPr lang="ko-KR" altLang="en-US" b="1" kern="0" spc="0" dirty="0">
              <a:solidFill>
                <a:srgbClr val="00206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1A90DF01-E867-43E3-B24F-223F978AEFDF}"/>
              </a:ext>
            </a:extLst>
          </p:cNvPr>
          <p:cNvSpPr/>
          <p:nvPr/>
        </p:nvSpPr>
        <p:spPr>
          <a:xfrm>
            <a:off x="1219200" y="3572180"/>
            <a:ext cx="1757191" cy="472771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만파식적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750A8ADF-D635-42F5-87BE-092EF5E77F3A}"/>
              </a:ext>
            </a:extLst>
          </p:cNvPr>
          <p:cNvSpPr/>
          <p:nvPr/>
        </p:nvSpPr>
        <p:spPr>
          <a:xfrm>
            <a:off x="8382000" y="4166676"/>
            <a:ext cx="1181133" cy="472771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거타지</a:t>
            </a:r>
            <a:endParaRPr lang="ko-KR" altLang="en-US" sz="2400" b="1" dirty="0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677FD71E-D29A-414C-B2D3-6B7FFE379B5F}"/>
              </a:ext>
            </a:extLst>
          </p:cNvPr>
          <p:cNvSpPr/>
          <p:nvPr/>
        </p:nvSpPr>
        <p:spPr>
          <a:xfrm>
            <a:off x="7391400" y="4784677"/>
            <a:ext cx="1181133" cy="472771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/>
              <a:t>앵무새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548047D9-82DF-4B22-9F11-9284BDC82DD2}"/>
              </a:ext>
            </a:extLst>
          </p:cNvPr>
          <p:cNvSpPr/>
          <p:nvPr/>
        </p:nvSpPr>
        <p:spPr>
          <a:xfrm>
            <a:off x="3657600" y="5943600"/>
            <a:ext cx="1181133" cy="472771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2400" b="1" dirty="0" err="1"/>
              <a:t>영취사</a:t>
            </a:r>
            <a:endParaRPr lang="ko-KR" altLang="en-US" sz="2400" b="1" dirty="0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22F2BD11-4B58-44EC-BC03-340D0FED7B4D}"/>
              </a:ext>
            </a:extLst>
          </p:cNvPr>
          <p:cNvGrpSpPr/>
          <p:nvPr/>
        </p:nvGrpSpPr>
        <p:grpSpPr>
          <a:xfrm>
            <a:off x="9340" y="1093433"/>
            <a:ext cx="12192000" cy="540112"/>
            <a:chOff x="9340" y="1093433"/>
            <a:chExt cx="12192000" cy="540112"/>
          </a:xfrm>
        </p:grpSpPr>
        <p:pic>
          <p:nvPicPr>
            <p:cNvPr id="28" name="_x851838000" descr="EMB000023942ce2">
              <a:extLst>
                <a:ext uri="{FF2B5EF4-FFF2-40B4-BE49-F238E27FC236}">
                  <a16:creationId xmlns:a16="http://schemas.microsoft.com/office/drawing/2014/main" id="{8C0561C3-6E48-4D54-BEF4-9A0718F31F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9340" y="1246419"/>
              <a:ext cx="12192000" cy="200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F46F2DA4-B697-405F-B160-484DD6F1E6AA}"/>
                </a:ext>
              </a:extLst>
            </p:cNvPr>
            <p:cNvGrpSpPr/>
            <p:nvPr/>
          </p:nvGrpSpPr>
          <p:grpSpPr>
            <a:xfrm>
              <a:off x="8809942" y="1093433"/>
              <a:ext cx="3072388" cy="540112"/>
              <a:chOff x="1091870" y="1271850"/>
              <a:chExt cx="3490341" cy="724053"/>
            </a:xfrm>
          </p:grpSpPr>
          <p:pic>
            <p:nvPicPr>
              <p:cNvPr id="30" name="Picture 2">
                <a:extLst>
                  <a:ext uri="{FF2B5EF4-FFF2-40B4-BE49-F238E27FC236}">
                    <a16:creationId xmlns:a16="http://schemas.microsoft.com/office/drawing/2014/main" id="{28866C12-A515-44EA-BD5E-A706C06B5B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rcRect b="14009"/>
              <a:stretch>
                <a:fillRect/>
              </a:stretch>
            </p:blipFill>
            <p:spPr>
              <a:xfrm>
                <a:off x="1091870" y="1271850"/>
                <a:ext cx="3490341" cy="71374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31" name="TextBox 10">
                <a:extLst>
                  <a:ext uri="{FF2B5EF4-FFF2-40B4-BE49-F238E27FC236}">
                    <a16:creationId xmlns:a16="http://schemas.microsoft.com/office/drawing/2014/main" id="{E66DEF43-C624-48E2-B506-5E75F30CB80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43732" y="1294495"/>
                <a:ext cx="2986616" cy="7014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buClr>
                    <a:srgbClr val="000000"/>
                  </a:buClr>
                  <a:defRPr/>
                </a:pPr>
                <a:r>
                  <a:rPr lang="ko-KR" altLang="en-US" sz="2133" b="1" kern="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itchFamily="50" charset="-127"/>
                    <a:ea typeface="나눔고딕" pitchFamily="50" charset="-127"/>
                    <a:cs typeface="Arial"/>
                    <a:sym typeface="Arial"/>
                  </a:rPr>
                  <a:t> </a:t>
                </a:r>
                <a:r>
                  <a:rPr lang="ko-KR" altLang="en-US" sz="2800" b="1" kern="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나눔고딕" pitchFamily="50" charset="-127"/>
                    <a:ea typeface="HY수평선B" pitchFamily="18" charset="-127"/>
                    <a:cs typeface="Arial"/>
                    <a:sym typeface="Arial"/>
                  </a:rPr>
                  <a:t>정리하기</a:t>
                </a:r>
                <a:endParaRPr lang="ko-KR" altLang="en-US" sz="21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수평선B" pitchFamily="18" charset="-127"/>
                  <a:ea typeface="HY수평선B" pitchFamily="18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32" name="Picture 36" descr="182">
            <a:extLst>
              <a:ext uri="{FF2B5EF4-FFF2-40B4-BE49-F238E27FC236}">
                <a16:creationId xmlns:a16="http://schemas.microsoft.com/office/drawing/2014/main" id="{B2F85CF9-9748-408D-BAD1-BD657E36B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244765">
            <a:off x="26121" y="1294352"/>
            <a:ext cx="897491" cy="82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39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10" name="그림 4">
            <a:extLst>
              <a:ext uri="{FF2B5EF4-FFF2-40B4-BE49-F238E27FC236}">
                <a16:creationId xmlns:a16="http://schemas.microsoft.com/office/drawing/2014/main" id="{6C1A075B-CFF1-4974-9E36-29A223E4E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51" y="179361"/>
            <a:ext cx="383665" cy="895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6">
            <a:extLst>
              <a:ext uri="{FF2B5EF4-FFF2-40B4-BE49-F238E27FC236}">
                <a16:creationId xmlns:a16="http://schemas.microsoft.com/office/drawing/2014/main" id="{B623CBE3-DD63-4612-8946-A83E50BCA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93" y="179361"/>
            <a:ext cx="383665" cy="895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288A6DFA-81E8-47D5-8F30-5327F920E238}"/>
              </a:ext>
            </a:extLst>
          </p:cNvPr>
          <p:cNvSpPr/>
          <p:nvPr/>
        </p:nvSpPr>
        <p:spPr>
          <a:xfrm>
            <a:off x="1142999" y="151654"/>
            <a:ext cx="10287001" cy="895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buClr>
                <a:srgbClr val="000000"/>
              </a:buClr>
              <a:defRPr/>
            </a:pPr>
            <a:r>
              <a:rPr lang="ko-KR" altLang="en-US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대한민국의 보물이자 세계의 보물이 된 책 </a:t>
            </a:r>
            <a:r>
              <a:rPr lang="en-US" altLang="ko-KR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『</a:t>
            </a:r>
            <a:r>
              <a:rPr lang="ko-KR" altLang="en-US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삼국유사</a:t>
            </a:r>
            <a:r>
              <a:rPr lang="en-US" altLang="ko-KR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』</a:t>
            </a:r>
            <a:endParaRPr lang="ko-KR" altLang="en-US" sz="3200" kern="0" dirty="0">
              <a:solidFill>
                <a:srgbClr val="0070C0"/>
              </a:solidFill>
              <a:latin typeface="+mj-ea"/>
              <a:ea typeface="+mj-ea"/>
              <a:sym typeface="Arial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611E97A-14EF-4EC4-9838-7B4198F5617E}"/>
              </a:ext>
            </a:extLst>
          </p:cNvPr>
          <p:cNvGrpSpPr/>
          <p:nvPr/>
        </p:nvGrpSpPr>
        <p:grpSpPr>
          <a:xfrm>
            <a:off x="0" y="675849"/>
            <a:ext cx="12115800" cy="1029789"/>
            <a:chOff x="0" y="675849"/>
            <a:chExt cx="12115800" cy="1029789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308E86B2-7773-493A-98A0-7784D9B4BBF3}"/>
                </a:ext>
              </a:extLst>
            </p:cNvPr>
            <p:cNvGrpSpPr/>
            <p:nvPr/>
          </p:nvGrpSpPr>
          <p:grpSpPr>
            <a:xfrm>
              <a:off x="0" y="1166226"/>
              <a:ext cx="12115800" cy="500122"/>
              <a:chOff x="0" y="-35802"/>
              <a:chExt cx="12115800" cy="500122"/>
            </a:xfrm>
          </p:grpSpPr>
          <p:pic>
            <p:nvPicPr>
              <p:cNvPr id="20" name="_x851838000" descr="EMB000023942ce2">
                <a:extLst>
                  <a:ext uri="{FF2B5EF4-FFF2-40B4-BE49-F238E27FC236}">
                    <a16:creationId xmlns:a16="http://schemas.microsoft.com/office/drawing/2014/main" id="{1879FF9F-68C1-4C77-A7CB-FC00495DE4A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2327275" y="157163"/>
                <a:ext cx="9788525" cy="161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AEA887D5-B5CD-4737-BB1A-EF6198C3D237}"/>
                  </a:ext>
                </a:extLst>
              </p:cNvPr>
              <p:cNvGrpSpPr/>
              <p:nvPr/>
            </p:nvGrpSpPr>
            <p:grpSpPr>
              <a:xfrm>
                <a:off x="0" y="-35802"/>
                <a:ext cx="2514599" cy="500122"/>
                <a:chOff x="0" y="-35802"/>
                <a:chExt cx="2514599" cy="500122"/>
              </a:xfrm>
            </p:grpSpPr>
            <p:pic>
              <p:nvPicPr>
                <p:cNvPr id="23" name="_x851839152" descr="EMB000023942ce2">
                  <a:extLst>
                    <a:ext uri="{FF2B5EF4-FFF2-40B4-BE49-F238E27FC236}">
                      <a16:creationId xmlns:a16="http://schemas.microsoft.com/office/drawing/2014/main" id="{F0062DB4-050C-4254-A29A-F22D3837404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161925"/>
                  <a:ext cx="746125" cy="1571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" name="그림 23">
                  <a:extLst>
                    <a:ext uri="{FF2B5EF4-FFF2-40B4-BE49-F238E27FC236}">
                      <a16:creationId xmlns:a16="http://schemas.microsoft.com/office/drawing/2014/main" id="{49E4DD0C-0DB2-4E15-AADB-A5EA5CAE5B2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46124" y="-35802"/>
                  <a:ext cx="1768475" cy="500122"/>
                </a:xfrm>
                <a:prstGeom prst="rect">
                  <a:avLst/>
                </a:prstGeom>
                <a:effectLst>
                  <a:softEdge rad="31750"/>
                </a:effectLst>
              </p:spPr>
            </p:pic>
          </p:grpSp>
        </p:grpSp>
        <p:pic>
          <p:nvPicPr>
            <p:cNvPr id="19" name="Picture 4">
              <a:extLst>
                <a:ext uri="{FF2B5EF4-FFF2-40B4-BE49-F238E27FC236}">
                  <a16:creationId xmlns:a16="http://schemas.microsoft.com/office/drawing/2014/main" id="{8FFDD05C-CEB0-40C3-89BB-A7D4F7CC0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/>
            </a:blip>
            <a:srcRect l="10544" r="27469" b="30128"/>
            <a:stretch>
              <a:fillRect/>
            </a:stretch>
          </p:blipFill>
          <p:spPr>
            <a:xfrm rot="1171435">
              <a:off x="10831106" y="675849"/>
              <a:ext cx="926858" cy="1029789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86607837-EF85-44C4-9AAC-D640A88A1026}"/>
              </a:ext>
            </a:extLst>
          </p:cNvPr>
          <p:cNvGrpSpPr/>
          <p:nvPr/>
        </p:nvGrpSpPr>
        <p:grpSpPr>
          <a:xfrm>
            <a:off x="181574" y="1725744"/>
            <a:ext cx="6560247" cy="4572671"/>
            <a:chOff x="181574" y="1725744"/>
            <a:chExt cx="6560247" cy="4572671"/>
          </a:xfrm>
        </p:grpSpPr>
        <p:pic>
          <p:nvPicPr>
            <p:cNvPr id="25" name="Picture 26">
              <a:extLst>
                <a:ext uri="{FF2B5EF4-FFF2-40B4-BE49-F238E27FC236}">
                  <a16:creationId xmlns:a16="http://schemas.microsoft.com/office/drawing/2014/main" id="{8584C380-4615-49C0-A313-13B501E3FB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181574" y="1725744"/>
              <a:ext cx="827784" cy="736145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70537BDD-A58F-4E8E-A32D-A268413AC045}"/>
                </a:ext>
              </a:extLst>
            </p:cNvPr>
            <p:cNvSpPr/>
            <p:nvPr/>
          </p:nvSpPr>
          <p:spPr>
            <a:xfrm>
              <a:off x="1009358" y="1855967"/>
              <a:ext cx="5732463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내용에 어울리는 도표를 선택하여 자신만의 방식으로 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『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삼국유사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』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를 정리해보자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2359C15-45FA-48E8-B501-CACE06CF473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1000" y="3021815"/>
              <a:ext cx="6332538" cy="3276600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F055EE50-673E-426F-8B2C-57D5247D545A}"/>
              </a:ext>
            </a:extLst>
          </p:cNvPr>
          <p:cNvGrpSpPr/>
          <p:nvPr/>
        </p:nvGrpSpPr>
        <p:grpSpPr>
          <a:xfrm>
            <a:off x="6851562" y="1690237"/>
            <a:ext cx="5143501" cy="4587612"/>
            <a:chOff x="6851562" y="1690237"/>
            <a:chExt cx="5143501" cy="4587612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54DF104-B08A-4084-91B3-EC139DCEC1EE}"/>
                </a:ext>
              </a:extLst>
            </p:cNvPr>
            <p:cNvSpPr/>
            <p:nvPr/>
          </p:nvSpPr>
          <p:spPr>
            <a:xfrm>
              <a:off x="7549319" y="2040632"/>
              <a:ext cx="43540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삼국유사로 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4</a:t>
              </a:r>
              <a:r>
                <a:rPr lang="ko-KR" altLang="en-US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행시를 지어보자</a:t>
              </a:r>
              <a:r>
                <a:rPr lang="en-US" altLang="ko-KR" sz="24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.</a:t>
              </a:r>
              <a:endPara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pic>
          <p:nvPicPr>
            <p:cNvPr id="26" name="Picture 28">
              <a:extLst>
                <a:ext uri="{FF2B5EF4-FFF2-40B4-BE49-F238E27FC236}">
                  <a16:creationId xmlns:a16="http://schemas.microsoft.com/office/drawing/2014/main" id="{E1929F1A-13FD-4E77-9EE3-8AC27D676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17266347">
              <a:off x="6879406" y="1720930"/>
              <a:ext cx="716398" cy="655011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E849827C-53E4-4A45-A582-6E7ADE18090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851562" y="3001250"/>
              <a:ext cx="5143501" cy="32765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237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직사각형 4">
            <a:extLst>
              <a:ext uri="{FF2B5EF4-FFF2-40B4-BE49-F238E27FC236}">
                <a16:creationId xmlns:a16="http://schemas.microsoft.com/office/drawing/2014/main" id="{1E5A2497-12D2-47DC-BCE3-9FDA26A2B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7526" y="198968"/>
            <a:ext cx="274434" cy="659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>
                <a:latin typeface="맑은 고딕" panose="020B0503020000020004" pitchFamily="50" charset="-127"/>
              </a:rPr>
              <a:t>.</a:t>
            </a:r>
            <a:endParaRPr lang="ko-KR" altLang="en-US" sz="1333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61445" name="Rectangle 2">
            <a:extLst>
              <a:ext uri="{FF2B5EF4-FFF2-40B4-BE49-F238E27FC236}">
                <a16:creationId xmlns:a16="http://schemas.microsoft.com/office/drawing/2014/main" id="{841C17B9-8FCB-4297-BD99-6DDDABB8DB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685" y="3855123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10" name="그림 4">
            <a:extLst>
              <a:ext uri="{FF2B5EF4-FFF2-40B4-BE49-F238E27FC236}">
                <a16:creationId xmlns:a16="http://schemas.microsoft.com/office/drawing/2014/main" id="{6C1A075B-CFF1-4974-9E36-29A223E4E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51" y="179361"/>
            <a:ext cx="383665" cy="895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6">
            <a:extLst>
              <a:ext uri="{FF2B5EF4-FFF2-40B4-BE49-F238E27FC236}">
                <a16:creationId xmlns:a16="http://schemas.microsoft.com/office/drawing/2014/main" id="{B623CBE3-DD63-4612-8946-A83E50BCA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93" y="179361"/>
            <a:ext cx="383665" cy="895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288A6DFA-81E8-47D5-8F30-5327F920E238}"/>
              </a:ext>
            </a:extLst>
          </p:cNvPr>
          <p:cNvSpPr/>
          <p:nvPr/>
        </p:nvSpPr>
        <p:spPr>
          <a:xfrm>
            <a:off x="1142999" y="151654"/>
            <a:ext cx="10287001" cy="895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buClr>
                <a:srgbClr val="000000"/>
              </a:buClr>
              <a:defRPr/>
            </a:pPr>
            <a:r>
              <a:rPr lang="ko-KR" altLang="en-US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대한민국의 보물이자 세계의 보물이 된 책 </a:t>
            </a:r>
            <a:r>
              <a:rPr lang="en-US" altLang="ko-KR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『</a:t>
            </a:r>
            <a:r>
              <a:rPr lang="ko-KR" altLang="en-US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삼국유사</a:t>
            </a:r>
            <a:r>
              <a:rPr lang="en-US" altLang="ko-KR" sz="3200" b="1" kern="0" dirty="0">
                <a:solidFill>
                  <a:srgbClr val="0070C0"/>
                </a:solidFill>
                <a:latin typeface="+mj-ea"/>
                <a:ea typeface="+mj-ea"/>
                <a:sym typeface="Arial"/>
              </a:rPr>
              <a:t>』</a:t>
            </a:r>
            <a:endParaRPr lang="ko-KR" altLang="en-US" sz="3200" kern="0" dirty="0">
              <a:solidFill>
                <a:srgbClr val="0070C0"/>
              </a:solidFill>
              <a:latin typeface="+mj-ea"/>
              <a:ea typeface="+mj-ea"/>
              <a:sym typeface="Arial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C611E97A-14EF-4EC4-9838-7B4198F5617E}"/>
              </a:ext>
            </a:extLst>
          </p:cNvPr>
          <p:cNvGrpSpPr/>
          <p:nvPr/>
        </p:nvGrpSpPr>
        <p:grpSpPr>
          <a:xfrm>
            <a:off x="0" y="675849"/>
            <a:ext cx="12115800" cy="1029789"/>
            <a:chOff x="0" y="675849"/>
            <a:chExt cx="12115800" cy="1029789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308E86B2-7773-493A-98A0-7784D9B4BBF3}"/>
                </a:ext>
              </a:extLst>
            </p:cNvPr>
            <p:cNvGrpSpPr/>
            <p:nvPr/>
          </p:nvGrpSpPr>
          <p:grpSpPr>
            <a:xfrm>
              <a:off x="0" y="1166226"/>
              <a:ext cx="12115800" cy="500122"/>
              <a:chOff x="0" y="-35802"/>
              <a:chExt cx="12115800" cy="500122"/>
            </a:xfrm>
          </p:grpSpPr>
          <p:pic>
            <p:nvPicPr>
              <p:cNvPr id="20" name="_x851838000" descr="EMB000023942ce2">
                <a:extLst>
                  <a:ext uri="{FF2B5EF4-FFF2-40B4-BE49-F238E27FC236}">
                    <a16:creationId xmlns:a16="http://schemas.microsoft.com/office/drawing/2014/main" id="{1879FF9F-68C1-4C77-A7CB-FC00495DE4A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749" t="39236" b="21506"/>
              <a:stretch>
                <a:fillRect/>
              </a:stretch>
            </p:blipFill>
            <p:spPr bwMode="auto">
              <a:xfrm>
                <a:off x="2327275" y="157163"/>
                <a:ext cx="9788525" cy="161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1" name="그룹 20">
                <a:extLst>
                  <a:ext uri="{FF2B5EF4-FFF2-40B4-BE49-F238E27FC236}">
                    <a16:creationId xmlns:a16="http://schemas.microsoft.com/office/drawing/2014/main" id="{AEA887D5-B5CD-4737-BB1A-EF6198C3D237}"/>
                  </a:ext>
                </a:extLst>
              </p:cNvPr>
              <p:cNvGrpSpPr/>
              <p:nvPr/>
            </p:nvGrpSpPr>
            <p:grpSpPr>
              <a:xfrm>
                <a:off x="0" y="-35802"/>
                <a:ext cx="2514599" cy="500122"/>
                <a:chOff x="0" y="-35802"/>
                <a:chExt cx="2514599" cy="500122"/>
              </a:xfrm>
            </p:grpSpPr>
            <p:pic>
              <p:nvPicPr>
                <p:cNvPr id="23" name="_x851839152" descr="EMB000023942ce2">
                  <a:extLst>
                    <a:ext uri="{FF2B5EF4-FFF2-40B4-BE49-F238E27FC236}">
                      <a16:creationId xmlns:a16="http://schemas.microsoft.com/office/drawing/2014/main" id="{F0062DB4-050C-4254-A29A-F22D3837404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161925"/>
                  <a:ext cx="746125" cy="1571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" name="그림 23">
                  <a:extLst>
                    <a:ext uri="{FF2B5EF4-FFF2-40B4-BE49-F238E27FC236}">
                      <a16:creationId xmlns:a16="http://schemas.microsoft.com/office/drawing/2014/main" id="{49E4DD0C-0DB2-4E15-AADB-A5EA5CAE5B2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46124" y="-35802"/>
                  <a:ext cx="1768475" cy="500122"/>
                </a:xfrm>
                <a:prstGeom prst="rect">
                  <a:avLst/>
                </a:prstGeom>
                <a:effectLst>
                  <a:softEdge rad="31750"/>
                </a:effectLst>
              </p:spPr>
            </p:pic>
          </p:grpSp>
        </p:grpSp>
        <p:pic>
          <p:nvPicPr>
            <p:cNvPr id="19" name="Picture 4">
              <a:extLst>
                <a:ext uri="{FF2B5EF4-FFF2-40B4-BE49-F238E27FC236}">
                  <a16:creationId xmlns:a16="http://schemas.microsoft.com/office/drawing/2014/main" id="{8FFDD05C-CEB0-40C3-89BB-A7D4F7CC0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/>
            </a:blip>
            <a:srcRect l="10544" r="27469" b="30128"/>
            <a:stretch>
              <a:fillRect/>
            </a:stretch>
          </p:blipFill>
          <p:spPr>
            <a:xfrm rot="1171435">
              <a:off x="10831106" y="675849"/>
              <a:ext cx="926858" cy="1029789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D1C4C27F-BFF2-4F2D-B317-662567205DC1}"/>
              </a:ext>
            </a:extLst>
          </p:cNvPr>
          <p:cNvGrpSpPr/>
          <p:nvPr/>
        </p:nvGrpSpPr>
        <p:grpSpPr>
          <a:xfrm>
            <a:off x="312551" y="1599492"/>
            <a:ext cx="7688562" cy="836083"/>
            <a:chOff x="312551" y="1599492"/>
            <a:chExt cx="7688562" cy="836083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70537BDD-A58F-4E8E-A32D-A268413AC045}"/>
                </a:ext>
              </a:extLst>
            </p:cNvPr>
            <p:cNvSpPr/>
            <p:nvPr/>
          </p:nvSpPr>
          <p:spPr>
            <a:xfrm>
              <a:off x="1262807" y="1809579"/>
              <a:ext cx="673830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일연의 이름은 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‘</a:t>
              </a:r>
              <a:r>
                <a:rPr lang="ko-KR" altLang="en-US" sz="2800" b="1" dirty="0" err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김견명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’</a:t>
              </a:r>
              <a:r>
                <a:rPr lang="ko-KR" altLang="en-US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일까 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‘</a:t>
              </a:r>
              <a:r>
                <a:rPr lang="ko-KR" altLang="en-US" sz="2800" b="1" dirty="0" err="1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전견명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’</a:t>
              </a:r>
              <a:r>
                <a:rPr lang="ko-KR" altLang="en-US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일까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+mn-ea"/>
                </a:rPr>
                <a:t>?</a:t>
              </a:r>
              <a:endParaRPr lang="ko-KR" altLang="en-US" sz="2800" b="1" dirty="0">
                <a:solidFill>
                  <a:schemeClr val="accent5">
                    <a:lumMod val="50000"/>
                  </a:schemeClr>
                </a:solidFill>
                <a:latin typeface="+mn-ea"/>
              </a:endParaRPr>
            </a:p>
          </p:txBody>
        </p:sp>
        <p:pic>
          <p:nvPicPr>
            <p:cNvPr id="22" name="Picture 32" descr="178">
              <a:extLst>
                <a:ext uri="{FF2B5EF4-FFF2-40B4-BE49-F238E27FC236}">
                  <a16:creationId xmlns:a16="http://schemas.microsoft.com/office/drawing/2014/main" id="{7A806DE1-5DFA-493A-9D4F-26E1C9B34A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551" y="1599492"/>
              <a:ext cx="836083" cy="836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901B52DC-6DC4-4B39-AF48-5D2309B570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0" y="2772416"/>
            <a:ext cx="8942841" cy="3712876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A2BED615-3457-448F-8C68-4C2C0048EF1A}"/>
              </a:ext>
            </a:extLst>
          </p:cNvPr>
          <p:cNvSpPr/>
          <p:nvPr/>
        </p:nvSpPr>
        <p:spPr>
          <a:xfrm>
            <a:off x="326786" y="2551362"/>
            <a:ext cx="257222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일연의 성은 김씨로 알려져 있는데 최근 군위 인각사에 있는 일연의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삶과 업적을 기록한 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&lt;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보각국사비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의 비문을 연구한 결과 일연의 성이 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sz="2400" b="1" dirty="0" err="1">
                <a:solidFill>
                  <a:schemeClr val="accent5">
                    <a:lumMod val="50000"/>
                  </a:schemeClr>
                </a:solidFill>
                <a:latin typeface="+mn-ea"/>
              </a:rPr>
              <a:t>김‘이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 아니라 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‘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전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’</a:t>
            </a:r>
            <a:r>
              <a:rPr lang="ko-KR" altLang="en-US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씨일 가능성이 높다고 한다</a:t>
            </a:r>
            <a:r>
              <a:rPr lang="en-US" altLang="ko-KR" sz="2400" b="1" dirty="0">
                <a:solidFill>
                  <a:schemeClr val="accent5">
                    <a:lumMod val="50000"/>
                  </a:schemeClr>
                </a:solidFill>
                <a:latin typeface="+mn-ea"/>
              </a:rPr>
              <a:t>.</a:t>
            </a:r>
            <a:endParaRPr lang="ko-KR" altLang="en-US" sz="2400" b="1" dirty="0">
              <a:solidFill>
                <a:schemeClr val="accent5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6855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AB681FB-E3AE-458B-96D8-3994FA3CD88C}"/>
              </a:ext>
            </a:extLst>
          </p:cNvPr>
          <p:cNvSpPr/>
          <p:nvPr/>
        </p:nvSpPr>
        <p:spPr>
          <a:xfrm>
            <a:off x="525049" y="4135729"/>
            <a:ext cx="11360476" cy="2596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  <a:p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비슬산은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대구광역시 달성군과 경상북도 청도군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경상남도 창녕군에 걸쳐 있는 높은 산이다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비슬산은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일연에게 각별한 의미를 갖는 산 중의 하나이다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일연은 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35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년이라는 긴 시간 동안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비슬산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곳곳을 다니며 수행하였다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일연은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비슬산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일원에서 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를 쓰기 위한 준비를 했고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</a:rPr>
              <a:t>』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</a:rPr>
              <a:t>속에서도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</a:rPr>
              <a:t>비슬산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</a:rPr>
              <a:t> 이야기가 들어있다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</a:rPr>
              <a:t>. 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에 나오는 이야기인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</a:rPr>
              <a:t>‘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</a:rPr>
              <a:t>포산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</a:rPr>
              <a:t> 이성’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</a:rPr>
              <a:t>(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</a:rPr>
              <a:t>포산에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</a:rPr>
              <a:t> 사는 두 사람의 성인 이야기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</a:rPr>
              <a:t>)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의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포산은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비슬산의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또 다른 이름이다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1AF1D351-53A3-410B-BA3F-DB2879917A97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16" name="그룹 3">
              <a:extLst>
                <a:ext uri="{FF2B5EF4-FFF2-40B4-BE49-F238E27FC236}">
                  <a16:creationId xmlns:a16="http://schemas.microsoft.com/office/drawing/2014/main" id="{555C1430-97A3-4AD7-BBCF-2BE994636A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26" name="그룹 4">
                <a:extLst>
                  <a:ext uri="{FF2B5EF4-FFF2-40B4-BE49-F238E27FC236}">
                    <a16:creationId xmlns:a16="http://schemas.microsoft.com/office/drawing/2014/main" id="{0121EA1D-4D50-4462-BE2E-919031E3D62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28" name="_x851838000" descr="EMB000023942ce2">
                  <a:extLst>
                    <a:ext uri="{FF2B5EF4-FFF2-40B4-BE49-F238E27FC236}">
                      <a16:creationId xmlns:a16="http://schemas.microsoft.com/office/drawing/2014/main" id="{F2DE6771-5F96-4CD4-9776-074192F9F66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_x851839152" descr="EMB000023942ce2">
                  <a:extLst>
                    <a:ext uri="{FF2B5EF4-FFF2-40B4-BE49-F238E27FC236}">
                      <a16:creationId xmlns:a16="http://schemas.microsoft.com/office/drawing/2014/main" id="{6D939E34-B759-429F-AE83-603DF96B587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7" name="그림 26">
                <a:extLst>
                  <a:ext uri="{FF2B5EF4-FFF2-40B4-BE49-F238E27FC236}">
                    <a16:creationId xmlns:a16="http://schemas.microsoft.com/office/drawing/2014/main" id="{8A561631-9F27-49B9-8E27-8B317C54F0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1183219F-45DD-42BE-980E-EE9C4C52A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DAECF07F-04E6-4551-B88D-8E963E28D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79" y="1141067"/>
            <a:ext cx="4919730" cy="3190672"/>
          </a:xfrm>
          <a:prstGeom prst="rect">
            <a:avLst/>
          </a:prstGeom>
        </p:spPr>
      </p:pic>
      <p:sp>
        <p:nvSpPr>
          <p:cNvPr id="30" name="AutoShape 7">
            <a:extLst>
              <a:ext uri="{FF2B5EF4-FFF2-40B4-BE49-F238E27FC236}">
                <a16:creationId xmlns:a16="http://schemas.microsoft.com/office/drawing/2014/main" id="{274A78B7-2CF2-4491-986F-D5B3A6A882BD}"/>
              </a:ext>
            </a:extLst>
          </p:cNvPr>
          <p:cNvSpPr>
            <a:spLocks noChangeArrowheads="1"/>
          </p:cNvSpPr>
          <p:nvPr/>
        </p:nvSpPr>
        <p:spPr bwMode="gray">
          <a:xfrm>
            <a:off x="6822053" y="163399"/>
            <a:ext cx="29718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 err="1">
                <a:solidFill>
                  <a:schemeClr val="bg1"/>
                </a:solidFill>
              </a:rPr>
              <a:t>비슬산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2B9605B-D1A0-4C92-BF45-BB9AA6E645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60993" y="1128506"/>
            <a:ext cx="4919730" cy="319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3387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AB681FB-E3AE-458B-96D8-3994FA3CD88C}"/>
              </a:ext>
            </a:extLst>
          </p:cNvPr>
          <p:cNvSpPr/>
          <p:nvPr/>
        </p:nvSpPr>
        <p:spPr>
          <a:xfrm>
            <a:off x="212792" y="5055029"/>
            <a:ext cx="11856064" cy="16825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2000" b="1" dirty="0">
              <a:solidFill>
                <a:srgbClr val="002060"/>
              </a:solidFill>
              <a:latin typeface="+mj-ea"/>
              <a:ea typeface="+mj-ea"/>
            </a:endParaRPr>
          </a:p>
          <a:p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대견사는 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비슬산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 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대견봉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 아래에 있는 사찰로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일연이 머문 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‘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보당암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’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으로 추정되는 곳이다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한동안 절터에 삼층석탑만 있었는데 발굴조사를 거쳐 최근에는 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법등도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 세워졌다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발굴조사에사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 다양한 유물이 출토되었는데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그 중 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‘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대견사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’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가 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적혀있는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 기와를 통해 대견사의 위치와 운영시기 등을 알 수 있다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그러나 아직 일연이 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마물던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 시기의 이름인 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‘</a:t>
            </a:r>
            <a:r>
              <a:rPr lang="ko-KR" altLang="en-US" sz="2000" b="1" dirty="0" err="1">
                <a:solidFill>
                  <a:srgbClr val="002060"/>
                </a:solidFill>
                <a:latin typeface="+mj-ea"/>
                <a:ea typeface="+mj-ea"/>
              </a:rPr>
              <a:t>보당암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’</a:t>
            </a:r>
            <a:r>
              <a:rPr lang="ko-KR" altLang="en-US" sz="2000" b="1" dirty="0">
                <a:solidFill>
                  <a:srgbClr val="002060"/>
                </a:solidFill>
                <a:latin typeface="+mj-ea"/>
                <a:ea typeface="+mj-ea"/>
              </a:rPr>
              <a:t>이 적힌 기와는 발견되지 않고 있다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endParaRPr lang="ko-KR" altLang="en-US" sz="20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FFB1A5A-BCBB-407F-9804-01E31B6F7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92" y="1168832"/>
            <a:ext cx="7081279" cy="4038599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BCB67198-246E-4AAC-BE77-BC3B21A00A56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25" name="그룹 3">
              <a:extLst>
                <a:ext uri="{FF2B5EF4-FFF2-40B4-BE49-F238E27FC236}">
                  <a16:creationId xmlns:a16="http://schemas.microsoft.com/office/drawing/2014/main" id="{02F03157-ABEE-43BD-957D-FAF06AC8CC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27" name="그룹 4">
                <a:extLst>
                  <a:ext uri="{FF2B5EF4-FFF2-40B4-BE49-F238E27FC236}">
                    <a16:creationId xmlns:a16="http://schemas.microsoft.com/office/drawing/2014/main" id="{3A339C52-4486-44AD-B89A-D8F32C8683A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29" name="_x851838000" descr="EMB000023942ce2">
                  <a:extLst>
                    <a:ext uri="{FF2B5EF4-FFF2-40B4-BE49-F238E27FC236}">
                      <a16:creationId xmlns:a16="http://schemas.microsoft.com/office/drawing/2014/main" id="{79949E10-BB08-4077-BA54-95779D0B24B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0" name="_x851839152" descr="EMB000023942ce2">
                  <a:extLst>
                    <a:ext uri="{FF2B5EF4-FFF2-40B4-BE49-F238E27FC236}">
                      <a16:creationId xmlns:a16="http://schemas.microsoft.com/office/drawing/2014/main" id="{408AEF69-9196-4983-9033-FA0F5D77F42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8" name="그림 27">
                <a:extLst>
                  <a:ext uri="{FF2B5EF4-FFF2-40B4-BE49-F238E27FC236}">
                    <a16:creationId xmlns:a16="http://schemas.microsoft.com/office/drawing/2014/main" id="{0D9A6EBC-6A68-4EEE-8479-B66F1EE213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1175BED4-4B82-4AC7-8F29-E2AA8F56EB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31" name="AutoShape 7">
            <a:extLst>
              <a:ext uri="{FF2B5EF4-FFF2-40B4-BE49-F238E27FC236}">
                <a16:creationId xmlns:a16="http://schemas.microsoft.com/office/drawing/2014/main" id="{0622C506-AFD8-4F43-9213-0F73414D1707}"/>
              </a:ext>
            </a:extLst>
          </p:cNvPr>
          <p:cNvSpPr>
            <a:spLocks noChangeArrowheads="1"/>
          </p:cNvSpPr>
          <p:nvPr/>
        </p:nvSpPr>
        <p:spPr bwMode="gray">
          <a:xfrm>
            <a:off x="6956558" y="105283"/>
            <a:ext cx="4168641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 err="1">
                <a:solidFill>
                  <a:schemeClr val="bg1"/>
                </a:solidFill>
              </a:rPr>
              <a:t>비슬산</a:t>
            </a:r>
            <a:r>
              <a:rPr lang="ko-KR" altLang="en-US" sz="3200" b="1" dirty="0">
                <a:solidFill>
                  <a:schemeClr val="bg1"/>
                </a:solidFill>
              </a:rPr>
              <a:t> </a:t>
            </a:r>
            <a:r>
              <a:rPr lang="ko-KR" altLang="en-US" sz="3200" b="1" dirty="0" err="1">
                <a:solidFill>
                  <a:schemeClr val="bg1"/>
                </a:solidFill>
              </a:rPr>
              <a:t>대견사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771BCC8-D22E-492D-B0D3-46F13A9B46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6359" y="1162133"/>
            <a:ext cx="6961030" cy="403859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C9B7299-CFB9-4C29-87CA-211AD1C722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/>
          </a:blip>
          <a:srcRect l="471" t="8204" b="2112"/>
          <a:stretch>
            <a:fillRect/>
          </a:stretch>
        </p:blipFill>
        <p:spPr>
          <a:xfrm>
            <a:off x="4955275" y="1362965"/>
            <a:ext cx="7132114" cy="3721103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1616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CA42E7B-BCDC-4AB8-9539-93CFB2ECD0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81" y="1178490"/>
            <a:ext cx="5657045" cy="342109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F60C07E-D66F-46A9-8BDB-6382D52953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6736" y="1174934"/>
            <a:ext cx="6931528" cy="3421091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94C3C5C5-703A-4C23-9825-28349A96D6BB}"/>
              </a:ext>
            </a:extLst>
          </p:cNvPr>
          <p:cNvSpPr/>
          <p:nvPr/>
        </p:nvSpPr>
        <p:spPr>
          <a:xfrm>
            <a:off x="313783" y="4756344"/>
            <a:ext cx="11739554" cy="1981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" rtlCol="0" anchor="ctr"/>
          <a:lstStyle/>
          <a:p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일연은 청도 운문사를 거쳐 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78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세에 대구광역시 군위군 인각사에 머무르며 삼국유사를 저술한 뒤 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84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세에 입적하였 다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인각사에는 일연의 </a:t>
            </a:r>
            <a:r>
              <a:rPr lang="ko-KR" altLang="en-US" sz="2400" b="1" spc="-150" dirty="0" err="1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승탑인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2400" b="1" spc="-150" dirty="0" err="1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보각국사정조지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탑과 그의 생애와 업적을 기록한 비석이 있다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인각사가 있는 지역의 행정지명은 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2020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년까지 ‘군위군 </a:t>
            </a:r>
            <a:r>
              <a:rPr lang="ko-KR" altLang="en-US" sz="2400" b="1" spc="-150" dirty="0" err="1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고로면’이었는데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, 2021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년부터 ‘군위군 </a:t>
            </a:r>
            <a:r>
              <a:rPr lang="ko-KR" altLang="en-US" sz="2400" b="1" spc="-150" dirty="0" err="1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삼국유사면’으로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 바뀌었다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인각사에서는 일연이 입적한 날인 음력 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7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월 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8</a:t>
            </a:r>
            <a:r>
              <a:rPr lang="ko-KR" altLang="en-US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일에 일연을 기리는 다례재를 매년 올리고 있다</a:t>
            </a:r>
            <a:r>
              <a:rPr lang="en-US" altLang="ko-KR" sz="24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. </a:t>
            </a:r>
            <a:endParaRPr lang="ko-KR" altLang="en-US" sz="3200" b="1" spc="-15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65C08EB1-4EF0-4DC0-8D01-465DA209AE47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34" name="그룹 3">
              <a:extLst>
                <a:ext uri="{FF2B5EF4-FFF2-40B4-BE49-F238E27FC236}">
                  <a16:creationId xmlns:a16="http://schemas.microsoft.com/office/drawing/2014/main" id="{9A56853B-2618-4001-9EA9-6E4C59843D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36" name="그룹 4">
                <a:extLst>
                  <a:ext uri="{FF2B5EF4-FFF2-40B4-BE49-F238E27FC236}">
                    <a16:creationId xmlns:a16="http://schemas.microsoft.com/office/drawing/2014/main" id="{F00FA0A8-6EE6-4ABE-9289-F05304333FB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38" name="_x851838000" descr="EMB000023942ce2">
                  <a:extLst>
                    <a:ext uri="{FF2B5EF4-FFF2-40B4-BE49-F238E27FC236}">
                      <a16:creationId xmlns:a16="http://schemas.microsoft.com/office/drawing/2014/main" id="{C1C10326-D1F7-4F6E-9C0D-6055524C904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9" name="_x851839152" descr="EMB000023942ce2">
                  <a:extLst>
                    <a:ext uri="{FF2B5EF4-FFF2-40B4-BE49-F238E27FC236}">
                      <a16:creationId xmlns:a16="http://schemas.microsoft.com/office/drawing/2014/main" id="{EF8C8D4E-A78D-4C10-A52A-94C83864796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37" name="그림 36">
                <a:extLst>
                  <a:ext uri="{FF2B5EF4-FFF2-40B4-BE49-F238E27FC236}">
                    <a16:creationId xmlns:a16="http://schemas.microsoft.com/office/drawing/2014/main" id="{3B33EB50-8C4B-497F-B674-09CE82FF82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787D4DC1-CC13-4B29-BB11-C3B717301C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40" name="AutoShape 7">
            <a:extLst>
              <a:ext uri="{FF2B5EF4-FFF2-40B4-BE49-F238E27FC236}">
                <a16:creationId xmlns:a16="http://schemas.microsoft.com/office/drawing/2014/main" id="{977B5491-2339-4445-B2B5-08F714434F89}"/>
              </a:ext>
            </a:extLst>
          </p:cNvPr>
          <p:cNvSpPr>
            <a:spLocks noChangeArrowheads="1"/>
          </p:cNvSpPr>
          <p:nvPr/>
        </p:nvSpPr>
        <p:spPr bwMode="gray">
          <a:xfrm>
            <a:off x="7086600" y="151983"/>
            <a:ext cx="2971800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 err="1">
                <a:solidFill>
                  <a:schemeClr val="bg1"/>
                </a:solidFill>
              </a:rPr>
              <a:t>인각사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125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65C08EB1-4EF0-4DC0-8D01-465DA209AE47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34" name="그룹 3">
              <a:extLst>
                <a:ext uri="{FF2B5EF4-FFF2-40B4-BE49-F238E27FC236}">
                  <a16:creationId xmlns:a16="http://schemas.microsoft.com/office/drawing/2014/main" id="{9A56853B-2618-4001-9EA9-6E4C59843D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36" name="그룹 4">
                <a:extLst>
                  <a:ext uri="{FF2B5EF4-FFF2-40B4-BE49-F238E27FC236}">
                    <a16:creationId xmlns:a16="http://schemas.microsoft.com/office/drawing/2014/main" id="{F00FA0A8-6EE6-4ABE-9289-F05304333FB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38" name="_x851838000" descr="EMB000023942ce2">
                  <a:extLst>
                    <a:ext uri="{FF2B5EF4-FFF2-40B4-BE49-F238E27FC236}">
                      <a16:creationId xmlns:a16="http://schemas.microsoft.com/office/drawing/2014/main" id="{C1C10326-D1F7-4F6E-9C0D-6055524C904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9" name="_x851839152" descr="EMB000023942ce2">
                  <a:extLst>
                    <a:ext uri="{FF2B5EF4-FFF2-40B4-BE49-F238E27FC236}">
                      <a16:creationId xmlns:a16="http://schemas.microsoft.com/office/drawing/2014/main" id="{EF8C8D4E-A78D-4C10-A52A-94C83864796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37" name="그림 36">
                <a:extLst>
                  <a:ext uri="{FF2B5EF4-FFF2-40B4-BE49-F238E27FC236}">
                    <a16:creationId xmlns:a16="http://schemas.microsoft.com/office/drawing/2014/main" id="{3B33EB50-8C4B-497F-B674-09CE82FF82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787D4DC1-CC13-4B29-BB11-C3B717301C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40" name="AutoShape 7">
            <a:extLst>
              <a:ext uri="{FF2B5EF4-FFF2-40B4-BE49-F238E27FC236}">
                <a16:creationId xmlns:a16="http://schemas.microsoft.com/office/drawing/2014/main" id="{977B5491-2339-4445-B2B5-08F714434F89}"/>
              </a:ext>
            </a:extLst>
          </p:cNvPr>
          <p:cNvSpPr>
            <a:spLocks noChangeArrowheads="1"/>
          </p:cNvSpPr>
          <p:nvPr/>
        </p:nvSpPr>
        <p:spPr bwMode="gray">
          <a:xfrm>
            <a:off x="6656336" y="151983"/>
            <a:ext cx="5381928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 err="1">
                <a:solidFill>
                  <a:schemeClr val="bg1"/>
                </a:solidFill>
              </a:rPr>
              <a:t>인각사</a:t>
            </a:r>
            <a:r>
              <a:rPr lang="ko-KR" altLang="en-US" sz="3200" b="1" dirty="0">
                <a:solidFill>
                  <a:schemeClr val="bg1"/>
                </a:solidFill>
              </a:rPr>
              <a:t> 보각국사탑 및 비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A0EB2A0-295A-441B-8ACB-E32FA30CE695}"/>
              </a:ext>
            </a:extLst>
          </p:cNvPr>
          <p:cNvGrpSpPr/>
          <p:nvPr/>
        </p:nvGrpSpPr>
        <p:grpSpPr>
          <a:xfrm>
            <a:off x="411541" y="1150515"/>
            <a:ext cx="5598161" cy="5847316"/>
            <a:chOff x="411541" y="1150515"/>
            <a:chExt cx="5598161" cy="5847316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94C3C5C5-703A-4C23-9825-28349A96D6BB}"/>
                </a:ext>
              </a:extLst>
            </p:cNvPr>
            <p:cNvSpPr/>
            <p:nvPr/>
          </p:nvSpPr>
          <p:spPr>
            <a:xfrm>
              <a:off x="411541" y="4361792"/>
              <a:ext cx="5598161" cy="26360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" rtlCol="0" anchor="ctr"/>
            <a:lstStyle/>
            <a:p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highlight>
                    <a:srgbClr val="FFFF00"/>
                  </a:highlight>
                  <a:latin typeface="+mj-ea"/>
                  <a:ea typeface="+mj-ea"/>
                </a:rPr>
                <a:t>[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highlight>
                    <a:srgbClr val="FFFF00"/>
                  </a:highlight>
                  <a:latin typeface="+mj-ea"/>
                  <a:ea typeface="+mj-ea"/>
                </a:rPr>
                <a:t>보각국사탑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highlight>
                    <a:srgbClr val="FFFF00"/>
                  </a:highlight>
                  <a:latin typeface="+mj-ea"/>
                  <a:ea typeface="+mj-ea"/>
                </a:rPr>
                <a:t>]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일연의 무덤인 승탑이다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r>
                <a:rPr lang="ko-KR" altLang="en-US" sz="2400" b="1" spc="-150" dirty="0" err="1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승탑은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 본래 절에서 약 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1Km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거리의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마을 뒷산 </a:t>
              </a:r>
              <a:r>
                <a:rPr lang="ko-KR" altLang="en-US" sz="2400" b="1" spc="-150" dirty="0" err="1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부도골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 주변에 있었다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그 뒤 면사무소로 옮겼다가 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1962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년 </a:t>
              </a:r>
              <a:r>
                <a:rPr lang="ko-KR" altLang="en-US" sz="2400" b="1" spc="-150" dirty="0" err="1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인각사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 부근 도로로 옮겼다가 다시 </a:t>
              </a:r>
              <a:r>
                <a:rPr lang="ko-KR" altLang="en-US" sz="2400" b="1" spc="-150" dirty="0" err="1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인각사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 안으로 옮겨 현재 자리에 위치하고 있다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endParaRPr lang="ko-KR" altLang="en-US" sz="32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DC682D3C-1CED-4A86-9E15-BEBD28A1C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21439" y="1178188"/>
              <a:ext cx="3206490" cy="3348572"/>
            </a:xfrm>
            <a:prstGeom prst="rect">
              <a:avLst/>
            </a:prstGeom>
          </p:spPr>
        </p:pic>
        <p:pic>
          <p:nvPicPr>
            <p:cNvPr id="17" name="Picture 5">
              <a:extLst>
                <a:ext uri="{FF2B5EF4-FFF2-40B4-BE49-F238E27FC236}">
                  <a16:creationId xmlns:a16="http://schemas.microsoft.com/office/drawing/2014/main" id="{E5580FA0-492E-4383-B85E-80211622DE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/>
            </a:blip>
            <a:srcRect l="750" r="72656" b="1261"/>
            <a:stretch>
              <a:fillRect/>
            </a:stretch>
          </p:blipFill>
          <p:spPr>
            <a:xfrm>
              <a:off x="3668398" y="1150515"/>
              <a:ext cx="2216645" cy="3395058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918F37DE-8410-44A2-8B8A-409C79A460EB}"/>
              </a:ext>
            </a:extLst>
          </p:cNvPr>
          <p:cNvGrpSpPr/>
          <p:nvPr/>
        </p:nvGrpSpPr>
        <p:grpSpPr>
          <a:xfrm>
            <a:off x="5971823" y="1104736"/>
            <a:ext cx="5962976" cy="5753264"/>
            <a:chOff x="5971823" y="1104736"/>
            <a:chExt cx="5962976" cy="5753264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A62D628C-0517-40F6-9496-1683A19F2E41}"/>
                </a:ext>
              </a:extLst>
            </p:cNvPr>
            <p:cNvSpPr/>
            <p:nvPr/>
          </p:nvSpPr>
          <p:spPr>
            <a:xfrm>
              <a:off x="6333284" y="4221961"/>
              <a:ext cx="5598161" cy="26360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" rtlCol="0" anchor="ctr"/>
            <a:lstStyle/>
            <a:p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highlight>
                    <a:srgbClr val="FFFF00"/>
                  </a:highlight>
                  <a:latin typeface="+mj-ea"/>
                </a:rPr>
                <a:t>[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highlight>
                    <a:srgbClr val="FFFF00"/>
                  </a:highlight>
                  <a:latin typeface="+mj-ea"/>
                </a:rPr>
                <a:t>보각국사비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highlight>
                    <a:srgbClr val="FFFF00"/>
                  </a:highlight>
                  <a:latin typeface="+mj-ea"/>
                </a:rPr>
                <a:t>] 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일연의 삶을 기록한 탑비이다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1295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년 고려 충렬왕의 명에 따라 일연의 제자 </a:t>
              </a:r>
              <a:r>
                <a:rPr lang="ko-KR" altLang="en-US" sz="2400" b="1" spc="-150" dirty="0" err="1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법진이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 만들었다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비는 많이 파손되었지만 탁본이 남아 있어서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, 2006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년 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11</a:t>
              </a:r>
              <a:r>
                <a:rPr lang="ko-KR" altLang="en-US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월에 새로 만들어 근처에 세웠다</a:t>
              </a:r>
              <a:r>
                <a:rPr lang="en-US" altLang="ko-KR" sz="2400" b="1" spc="-150" dirty="0">
                  <a:solidFill>
                    <a:schemeClr val="accent5">
                      <a:lumMod val="50000"/>
                    </a:schemeClr>
                  </a:solidFill>
                  <a:latin typeface="+mj-ea"/>
                  <a:ea typeface="+mj-ea"/>
                </a:rPr>
                <a:t>. </a:t>
              </a:r>
              <a:endParaRPr lang="ko-KR" altLang="en-US" sz="3200" b="1" spc="-15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pic>
          <p:nvPicPr>
            <p:cNvPr id="19" name="Picture 6">
              <a:extLst>
                <a:ext uri="{FF2B5EF4-FFF2-40B4-BE49-F238E27FC236}">
                  <a16:creationId xmlns:a16="http://schemas.microsoft.com/office/drawing/2014/main" id="{0FA2E41A-4050-45D2-925F-D71D4C5D6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/>
            </a:blip>
            <a:srcRect l="27343" r="750" b="1261"/>
            <a:stretch>
              <a:fillRect/>
            </a:stretch>
          </p:blipFill>
          <p:spPr>
            <a:xfrm>
              <a:off x="5971823" y="1104736"/>
              <a:ext cx="5962976" cy="3377803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1017922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AB681FB-E3AE-458B-96D8-3994FA3CD88C}"/>
              </a:ext>
            </a:extLst>
          </p:cNvPr>
          <p:cNvSpPr/>
          <p:nvPr/>
        </p:nvSpPr>
        <p:spPr>
          <a:xfrm>
            <a:off x="355313" y="1366950"/>
            <a:ext cx="4576728" cy="4757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  <a:p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에 담긴 문화 콘텐츠를 시각 화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촉각화한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종합 테마파크로서 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 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를 주제로 한 전시 및 다양한 체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험을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함께 할 수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신화서클영상관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일연대선사관을 비롯해 삼국유사관과 설화체험관 등으로 이루어진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가온누리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관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사계절 즐길 수 있는 해룡 슬라이드 와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해룡물놀이장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등의 놀이시설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국궁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장 등 체험시설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그리고 만파식적과 지 철로사자상 등의 조형물과 산책 코스 등을 갖추고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endParaRPr lang="ko-KR" altLang="en-US" sz="40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D59BBA9-EC57-4E18-8AB9-5956D43E2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6359" y="1524000"/>
            <a:ext cx="6710328" cy="4443844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A28F5111-27FE-4FC7-B957-A1AB20FF417E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16" name="그룹 3">
              <a:extLst>
                <a:ext uri="{FF2B5EF4-FFF2-40B4-BE49-F238E27FC236}">
                  <a16:creationId xmlns:a16="http://schemas.microsoft.com/office/drawing/2014/main" id="{E6604456-F739-4A54-BFC6-B516B3F5B6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26" name="그룹 4">
                <a:extLst>
                  <a:ext uri="{FF2B5EF4-FFF2-40B4-BE49-F238E27FC236}">
                    <a16:creationId xmlns:a16="http://schemas.microsoft.com/office/drawing/2014/main" id="{790E232D-6172-4726-BBAC-75B0BFDB9B3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28" name="_x851838000" descr="EMB000023942ce2">
                  <a:extLst>
                    <a:ext uri="{FF2B5EF4-FFF2-40B4-BE49-F238E27FC236}">
                      <a16:creationId xmlns:a16="http://schemas.microsoft.com/office/drawing/2014/main" id="{87BFFDDD-047B-4F9F-9805-2027148E0AF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_x851839152" descr="EMB000023942ce2">
                  <a:extLst>
                    <a:ext uri="{FF2B5EF4-FFF2-40B4-BE49-F238E27FC236}">
                      <a16:creationId xmlns:a16="http://schemas.microsoft.com/office/drawing/2014/main" id="{688B79EE-1559-4770-B079-5B5A2871131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7" name="그림 26">
                <a:extLst>
                  <a:ext uri="{FF2B5EF4-FFF2-40B4-BE49-F238E27FC236}">
                    <a16:creationId xmlns:a16="http://schemas.microsoft.com/office/drawing/2014/main" id="{56E183A9-F2D1-4F78-8FCA-AC7A2799C5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49F8141C-FD4B-4FA8-A389-7C0671F59F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30" name="AutoShape 7">
            <a:extLst>
              <a:ext uri="{FF2B5EF4-FFF2-40B4-BE49-F238E27FC236}">
                <a16:creationId xmlns:a16="http://schemas.microsoft.com/office/drawing/2014/main" id="{09697334-1C72-4AA9-9F7D-3BBE108270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6833152" y="168081"/>
            <a:ext cx="4215848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</a:rPr>
              <a:t>삼국유사 테마파크</a:t>
            </a:r>
            <a:endParaRPr lang="en-US" altLang="ko-KR" sz="48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8630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AB681FB-E3AE-458B-96D8-3994FA3CD88C}"/>
              </a:ext>
            </a:extLst>
          </p:cNvPr>
          <p:cNvSpPr/>
          <p:nvPr/>
        </p:nvSpPr>
        <p:spPr>
          <a:xfrm>
            <a:off x="330508" y="1147486"/>
            <a:ext cx="4607067" cy="4914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>
              <a:lnSpc>
                <a:spcPts val="33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에 있는 많은 역사 사건과 이야기는 신라의 수도였던 경주를 배경 으로 하고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에 나오는 불국사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석굴암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계림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(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김알지 전설이 전 해오는 곳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),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월성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(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신라시대 궁궐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)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등의 유적지가 경주에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이런 유적지 외 에 신라의 찬란한 문화재를 구경할 수 있는 경주국립박물관에서도 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에 나오는 유명한 종인 성덕대왕 신 종 등 여러 문화재를 구경할 수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BF38E51-393C-4452-BF8A-CA0953FAC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0642" y="1351943"/>
            <a:ext cx="6771625" cy="4406070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8EA9790F-7AF4-4DA4-93BB-493C401B6490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16" name="그룹 3">
              <a:extLst>
                <a:ext uri="{FF2B5EF4-FFF2-40B4-BE49-F238E27FC236}">
                  <a16:creationId xmlns:a16="http://schemas.microsoft.com/office/drawing/2014/main" id="{3768B79B-EBE3-4333-AFF4-B0E8079E8D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26" name="그룹 4">
                <a:extLst>
                  <a:ext uri="{FF2B5EF4-FFF2-40B4-BE49-F238E27FC236}">
                    <a16:creationId xmlns:a16="http://schemas.microsoft.com/office/drawing/2014/main" id="{31D39F44-E3FE-48B5-9B61-A8574499642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28" name="_x851838000" descr="EMB000023942ce2">
                  <a:extLst>
                    <a:ext uri="{FF2B5EF4-FFF2-40B4-BE49-F238E27FC236}">
                      <a16:creationId xmlns:a16="http://schemas.microsoft.com/office/drawing/2014/main" id="{15FC31DB-994B-4D98-BD93-63945B1A01F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_x851839152" descr="EMB000023942ce2">
                  <a:extLst>
                    <a:ext uri="{FF2B5EF4-FFF2-40B4-BE49-F238E27FC236}">
                      <a16:creationId xmlns:a16="http://schemas.microsoft.com/office/drawing/2014/main" id="{A3D21FD0-4720-4F2F-9BDD-8A7937A6F98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7" name="그림 26">
                <a:extLst>
                  <a:ext uri="{FF2B5EF4-FFF2-40B4-BE49-F238E27FC236}">
                    <a16:creationId xmlns:a16="http://schemas.microsoft.com/office/drawing/2014/main" id="{0E7084C2-9E59-4B94-B0FE-FA4659D5DA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0843F39C-9736-411E-AFDF-C45A8C632A7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30" name="AutoShape 7">
            <a:extLst>
              <a:ext uri="{FF2B5EF4-FFF2-40B4-BE49-F238E27FC236}">
                <a16:creationId xmlns:a16="http://schemas.microsoft.com/office/drawing/2014/main" id="{9941045D-F4DB-4CFD-A985-ACEB7F473120}"/>
              </a:ext>
            </a:extLst>
          </p:cNvPr>
          <p:cNvSpPr>
            <a:spLocks noChangeArrowheads="1"/>
          </p:cNvSpPr>
          <p:nvPr/>
        </p:nvSpPr>
        <p:spPr bwMode="gray">
          <a:xfrm>
            <a:off x="6656336" y="202309"/>
            <a:ext cx="5235592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『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삼국유사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』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속 이야기 배경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 -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경주</a:t>
            </a:r>
            <a:endParaRPr lang="en-US" altLang="ko-KR" sz="40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7C42F7B-C597-438A-83AF-E883F082374A}"/>
              </a:ext>
            </a:extLst>
          </p:cNvPr>
          <p:cNvSpPr/>
          <p:nvPr/>
        </p:nvSpPr>
        <p:spPr>
          <a:xfrm>
            <a:off x="7924800" y="5943600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rgbClr val="0070C0"/>
                </a:solidFill>
                <a:highlight>
                  <a:srgbClr val="FFFF00"/>
                </a:highlight>
                <a:latin typeface="+mj-ea"/>
              </a:rPr>
              <a:t>국립경주박물관</a:t>
            </a:r>
            <a:endParaRPr lang="ko-KR" altLang="en-US" sz="24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870231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2B2F1647-DDE3-41E7-B6ED-C626BDC7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2046" y="-1254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3" name="Rectangle 14">
            <a:extLst>
              <a:ext uri="{FF2B5EF4-FFF2-40B4-BE49-F238E27FC236}">
                <a16:creationId xmlns:a16="http://schemas.microsoft.com/office/drawing/2014/main" id="{ABCB601A-43A3-4FE6-8329-C52A1630E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4990" y="-310931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id="{E6B41F25-A895-4BC2-85E2-CECA9CC90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5858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40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AB681FB-E3AE-458B-96D8-3994FA3CD88C}"/>
              </a:ext>
            </a:extLst>
          </p:cNvPr>
          <p:cNvSpPr/>
          <p:nvPr/>
        </p:nvSpPr>
        <p:spPr>
          <a:xfrm>
            <a:off x="190799" y="1141904"/>
            <a:ext cx="4712829" cy="41679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3400"/>
              </a:lnSpc>
            </a:pPr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>
              <a:lnSpc>
                <a:spcPts val="3400"/>
              </a:lnSpc>
            </a:pPr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>
              <a:lnSpc>
                <a:spcPts val="34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이야기를 주제로 한 공원 중에는 경상북도 포항시 남구 동해면에 있는 ‘연오랑세오녀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테마공원’이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이곳 전시관인 ‘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귀비고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’ 명칭은 연오의 비단을 보관했던 창고에서 따온 것이 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『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삼국유사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』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에는 신라 제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8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대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아달라왕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때 살았던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연오랑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, </a:t>
            </a:r>
            <a:r>
              <a:rPr lang="ko-KR" altLang="en-US" sz="2400" b="1" dirty="0" err="1">
                <a:solidFill>
                  <a:srgbClr val="002060"/>
                </a:solidFill>
                <a:latin typeface="+mj-ea"/>
                <a:ea typeface="+mj-ea"/>
              </a:rPr>
              <a:t>세오녀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 부부의 신비한 이야기가 실려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r>
              <a:rPr lang="ko-KR" altLang="en-US" sz="2400" b="1" dirty="0">
                <a:solidFill>
                  <a:srgbClr val="002060"/>
                </a:solidFill>
                <a:latin typeface="+mj-ea"/>
                <a:ea typeface="+mj-ea"/>
              </a:rPr>
              <a:t>이 테마공원에 가면 시원하게 펼쳐진 동해바다를 볼 수 있다</a:t>
            </a:r>
            <a:r>
              <a:rPr lang="en-US" altLang="ko-KR" sz="2400" b="1" dirty="0">
                <a:solidFill>
                  <a:srgbClr val="002060"/>
                </a:solidFill>
                <a:latin typeface="+mj-ea"/>
                <a:ea typeface="+mj-ea"/>
              </a:rPr>
              <a:t>. </a:t>
            </a:r>
            <a:endParaRPr lang="ko-KR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2FC7C11-6E93-45C4-85DA-2DC9D2994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123" y="1307088"/>
            <a:ext cx="6954805" cy="4605746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4E75CD6C-90A1-4E24-9F73-48DDB7D0B78F}"/>
              </a:ext>
            </a:extLst>
          </p:cNvPr>
          <p:cNvGrpSpPr/>
          <p:nvPr/>
        </p:nvGrpSpPr>
        <p:grpSpPr>
          <a:xfrm>
            <a:off x="29308" y="0"/>
            <a:ext cx="12192000" cy="920556"/>
            <a:chOff x="228600" y="1174944"/>
            <a:chExt cx="12192000" cy="920556"/>
          </a:xfrm>
        </p:grpSpPr>
        <p:grpSp>
          <p:nvGrpSpPr>
            <p:cNvPr id="16" name="그룹 3">
              <a:extLst>
                <a:ext uri="{FF2B5EF4-FFF2-40B4-BE49-F238E27FC236}">
                  <a16:creationId xmlns:a16="http://schemas.microsoft.com/office/drawing/2014/main" id="{80D030E5-25C1-42EF-B813-AE174DB8FF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600" y="1295400"/>
              <a:ext cx="12192000" cy="800100"/>
              <a:chOff x="0" y="49892"/>
              <a:chExt cx="9143999" cy="600075"/>
            </a:xfrm>
          </p:grpSpPr>
          <p:grpSp>
            <p:nvGrpSpPr>
              <p:cNvPr id="26" name="그룹 4">
                <a:extLst>
                  <a:ext uri="{FF2B5EF4-FFF2-40B4-BE49-F238E27FC236}">
                    <a16:creationId xmlns:a16="http://schemas.microsoft.com/office/drawing/2014/main" id="{E8F55EB7-C8E5-4A6C-8F2A-BB8E23E97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277293"/>
                <a:ext cx="9143999" cy="179907"/>
                <a:chOff x="0" y="277293"/>
                <a:chExt cx="9143999" cy="179907"/>
              </a:xfrm>
            </p:grpSpPr>
            <p:pic>
              <p:nvPicPr>
                <p:cNvPr id="28" name="_x851838000" descr="EMB000023942ce2">
                  <a:extLst>
                    <a:ext uri="{FF2B5EF4-FFF2-40B4-BE49-F238E27FC236}">
                      <a16:creationId xmlns:a16="http://schemas.microsoft.com/office/drawing/2014/main" id="{6B8764A9-26B0-4460-9F93-33A47EB7BF4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8749" t="39236" b="21506"/>
                <a:stretch>
                  <a:fillRect/>
                </a:stretch>
              </p:blipFill>
              <p:spPr bwMode="auto">
                <a:xfrm>
                  <a:off x="1953550" y="277293"/>
                  <a:ext cx="7190449" cy="17724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9" name="_x851839152" descr="EMB000023942ce2">
                  <a:extLst>
                    <a:ext uri="{FF2B5EF4-FFF2-40B4-BE49-F238E27FC236}">
                      <a16:creationId xmlns:a16="http://schemas.microsoft.com/office/drawing/2014/main" id="{5AF74492-9F8C-4F8B-857E-4248C840252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41124" r="91263" b="19658"/>
                <a:stretch>
                  <a:fillRect/>
                </a:stretch>
              </p:blipFill>
              <p:spPr bwMode="auto">
                <a:xfrm>
                  <a:off x="0" y="300770"/>
                  <a:ext cx="746125" cy="1564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7" name="그림 26">
                <a:extLst>
                  <a:ext uri="{FF2B5EF4-FFF2-40B4-BE49-F238E27FC236}">
                    <a16:creationId xmlns:a16="http://schemas.microsoft.com/office/drawing/2014/main" id="{F0955D3E-0A89-44B9-90F2-AD6C49177D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4360" y="49892"/>
                <a:ext cx="4198620" cy="600075"/>
              </a:xfrm>
              <a:prstGeom prst="rect">
                <a:avLst/>
              </a:prstGeom>
              <a:effectLst>
                <a:softEdge rad="127000"/>
              </a:effectLst>
            </p:spPr>
          </p:pic>
        </p:grpSp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1CCCF98E-93BB-4C37-A4A6-6A8EA9FAE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14669" y="1174944"/>
              <a:ext cx="3010982" cy="847314"/>
            </a:xfrm>
            <a:prstGeom prst="rect">
              <a:avLst/>
            </a:prstGeom>
          </p:spPr>
        </p:pic>
      </p:grpSp>
      <p:sp>
        <p:nvSpPr>
          <p:cNvPr id="4" name="직사각형 3">
            <a:extLst>
              <a:ext uri="{FF2B5EF4-FFF2-40B4-BE49-F238E27FC236}">
                <a16:creationId xmlns:a16="http://schemas.microsoft.com/office/drawing/2014/main" id="{10883CC9-469D-4FB6-99C9-F178CD3C9CBB}"/>
              </a:ext>
            </a:extLst>
          </p:cNvPr>
          <p:cNvSpPr/>
          <p:nvPr/>
        </p:nvSpPr>
        <p:spPr>
          <a:xfrm>
            <a:off x="7086600" y="6068533"/>
            <a:ext cx="3480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b="1" dirty="0">
                <a:highlight>
                  <a:srgbClr val="FFFF00"/>
                </a:highlight>
              </a:rPr>
              <a:t>연오랑세오녀 테마공원 </a:t>
            </a:r>
            <a:endParaRPr lang="en-US" altLang="ko-KR" sz="4800" b="1" kern="0" dirty="0">
              <a:highlight>
                <a:srgbClr val="FFFF00"/>
              </a:highlight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  <p:sp>
        <p:nvSpPr>
          <p:cNvPr id="30" name="AutoShape 7">
            <a:extLst>
              <a:ext uri="{FF2B5EF4-FFF2-40B4-BE49-F238E27FC236}">
                <a16:creationId xmlns:a16="http://schemas.microsoft.com/office/drawing/2014/main" id="{3A32CA1C-1675-4534-AF4C-1397FA34A234}"/>
              </a:ext>
            </a:extLst>
          </p:cNvPr>
          <p:cNvSpPr>
            <a:spLocks noChangeArrowheads="1"/>
          </p:cNvSpPr>
          <p:nvPr/>
        </p:nvSpPr>
        <p:spPr bwMode="gray">
          <a:xfrm>
            <a:off x="6656336" y="202309"/>
            <a:ext cx="5235592" cy="704849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『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삼국유사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』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속 이야기 배경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 -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포항</a:t>
            </a:r>
            <a:endParaRPr lang="en-US" altLang="ko-KR" sz="4000" b="1" kern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53200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>
            <a:extLst>
              <a:ext uri="{FF2B5EF4-FFF2-40B4-BE49-F238E27FC236}">
                <a16:creationId xmlns:a16="http://schemas.microsoft.com/office/drawing/2014/main" id="{4E1CBEF3-5960-47C1-BA1A-37A290B64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70659" name="_x851838000" descr="EMB000023942ce2">
            <a:extLst>
              <a:ext uri="{FF2B5EF4-FFF2-40B4-BE49-F238E27FC236}">
                <a16:creationId xmlns:a16="http://schemas.microsoft.com/office/drawing/2014/main" id="{E2F7FDDF-CA46-4BB3-A736-4FC00946F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_x851839152" descr="EMB000023942ce2">
            <a:extLst>
              <a:ext uri="{FF2B5EF4-FFF2-40B4-BE49-F238E27FC236}">
                <a16:creationId xmlns:a16="http://schemas.microsoft.com/office/drawing/2014/main" id="{579D2168-E086-4932-852C-BE0AA3DA2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Rectangle 6">
            <a:extLst>
              <a:ext uri="{FF2B5EF4-FFF2-40B4-BE49-F238E27FC236}">
                <a16:creationId xmlns:a16="http://schemas.microsoft.com/office/drawing/2014/main" id="{DE7BD685-2B63-440D-B3DA-E71C8680E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1" y="3181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70662" name="그룹 16">
            <a:extLst>
              <a:ext uri="{FF2B5EF4-FFF2-40B4-BE49-F238E27FC236}">
                <a16:creationId xmlns:a16="http://schemas.microsoft.com/office/drawing/2014/main" id="{3683C493-B561-4760-8215-824C8125B0C5}"/>
              </a:ext>
            </a:extLst>
          </p:cNvPr>
          <p:cNvGrpSpPr>
            <a:grpSpLocks/>
          </p:cNvGrpSpPr>
          <p:nvPr/>
        </p:nvGrpSpPr>
        <p:grpSpPr bwMode="auto">
          <a:xfrm>
            <a:off x="715433" y="146051"/>
            <a:ext cx="3490384" cy="791633"/>
            <a:chOff x="71438" y="642938"/>
            <a:chExt cx="9067800" cy="809625"/>
          </a:xfrm>
        </p:grpSpPr>
        <p:pic>
          <p:nvPicPr>
            <p:cNvPr id="70679" name="Picture 5" descr="C:\Users\Administrator\Desktop\따오기\223.jpg">
              <a:extLst>
                <a:ext uri="{FF2B5EF4-FFF2-40B4-BE49-F238E27FC236}">
                  <a16:creationId xmlns:a16="http://schemas.microsoft.com/office/drawing/2014/main" id="{C942C622-EF9E-4639-BBD3-6D77DA0BD6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0">
              <a:extLst>
                <a:ext uri="{FF2B5EF4-FFF2-40B4-BE49-F238E27FC236}">
                  <a16:creationId xmlns:a16="http://schemas.microsoft.com/office/drawing/2014/main" id="{D1BD3DE2-07A3-4D6F-9EBE-DA1F43B0AD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5817" y="677574"/>
              <a:ext cx="7759042" cy="598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200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활동하기</a:t>
              </a:r>
              <a:endParaRPr lang="ko-KR" altLang="en-US" sz="2133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B" pitchFamily="18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70674" name="Rectangle 2">
            <a:extLst>
              <a:ext uri="{FF2B5EF4-FFF2-40B4-BE49-F238E27FC236}">
                <a16:creationId xmlns:a16="http://schemas.microsoft.com/office/drawing/2014/main" id="{96A83F15-E86C-4B3D-A17B-971E0C856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967" y="3776807"/>
            <a:ext cx="347133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26168AC-E778-40E8-B793-75D898A12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660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54484824" descr="DRW00001890c03d">
            <a:extLst>
              <a:ext uri="{FF2B5EF4-FFF2-40B4-BE49-F238E27FC236}">
                <a16:creationId xmlns:a16="http://schemas.microsoft.com/office/drawing/2014/main" id="{28BF7829-2A31-4248-9BFB-12FFBB725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80699"/>
            <a:ext cx="7086600" cy="93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60B25580-381D-433C-BDDF-5CAC67130661}"/>
              </a:ext>
            </a:extLst>
          </p:cNvPr>
          <p:cNvSpPr/>
          <p:nvPr/>
        </p:nvSpPr>
        <p:spPr>
          <a:xfrm>
            <a:off x="725824" y="981939"/>
            <a:ext cx="10915650" cy="1193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ko-KR" altLang="en-US" sz="2400" b="1" kern="0" spc="-210" dirty="0">
                <a:solidFill>
                  <a:srgbClr val="000000"/>
                </a:solidFill>
                <a:latin typeface="+mj-ea"/>
                <a:ea typeface="+mj-ea"/>
              </a:rPr>
              <a:t>현재의 트랜드에 맞게 삼국유사를 가장 잘 표현할 수 있는 ‘나만의 삼국유사 책 </a:t>
            </a:r>
            <a:r>
              <a:rPr lang="ko-KR" altLang="en-US" sz="2400" b="1" kern="0" spc="-210" dirty="0" err="1">
                <a:solidFill>
                  <a:srgbClr val="000000"/>
                </a:solidFill>
                <a:latin typeface="+mj-ea"/>
                <a:ea typeface="+mj-ea"/>
              </a:rPr>
              <a:t>표지’를</a:t>
            </a:r>
            <a:r>
              <a:rPr lang="ko-KR" altLang="en-US" sz="2400" b="1" kern="0" spc="-210" dirty="0">
                <a:solidFill>
                  <a:srgbClr val="000000"/>
                </a:solidFill>
                <a:latin typeface="+mj-ea"/>
                <a:ea typeface="+mj-ea"/>
              </a:rPr>
              <a:t> 만들어 보자</a:t>
            </a:r>
            <a:r>
              <a:rPr lang="en-US" altLang="ko-KR" sz="2400" b="1" kern="0" spc="-21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lang="ko-KR" altLang="en-US" kern="0" spc="0" dirty="0"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pic>
        <p:nvPicPr>
          <p:cNvPr id="19" name="Picture 21">
            <a:extLst>
              <a:ext uri="{FF2B5EF4-FFF2-40B4-BE49-F238E27FC236}">
                <a16:creationId xmlns:a16="http://schemas.microsoft.com/office/drawing/2014/main" id="{59AAB3B1-D2EE-4BF2-B5DC-02FFBA19D2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30910" y="1171119"/>
            <a:ext cx="484523" cy="47822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F1E9A56-5891-42C3-9B2E-185923341A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910" y="2196430"/>
            <a:ext cx="3490384" cy="440288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AD7FD03-7AE1-4E14-8D79-DA049F33C2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4467" y="2251775"/>
            <a:ext cx="3601987" cy="4279776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46432458-E46F-4916-90E9-5F43142B11BC}"/>
              </a:ext>
            </a:extLst>
          </p:cNvPr>
          <p:cNvGrpSpPr/>
          <p:nvPr/>
        </p:nvGrpSpPr>
        <p:grpSpPr>
          <a:xfrm>
            <a:off x="2819400" y="2317423"/>
            <a:ext cx="6271683" cy="4222405"/>
            <a:chOff x="967317" y="2317423"/>
            <a:chExt cx="4849445" cy="3553097"/>
          </a:xfrm>
        </p:grpSpPr>
        <p:pic>
          <p:nvPicPr>
            <p:cNvPr id="26" name="Picture 35">
              <a:extLst>
                <a:ext uri="{FF2B5EF4-FFF2-40B4-BE49-F238E27FC236}">
                  <a16:creationId xmlns:a16="http://schemas.microsoft.com/office/drawing/2014/main" id="{60C0A0AC-4105-4450-AE4D-857D78DBC73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/>
            </a:blip>
            <a:srcRect l="3983" r="996" b="5074"/>
            <a:stretch>
              <a:fillRect/>
            </a:stretch>
          </p:blipFill>
          <p:spPr>
            <a:xfrm>
              <a:off x="967317" y="2317423"/>
              <a:ext cx="4013392" cy="3456207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27" name="Picture 23">
              <a:extLst>
                <a:ext uri="{FF2B5EF4-FFF2-40B4-BE49-F238E27FC236}">
                  <a16:creationId xmlns:a16="http://schemas.microsoft.com/office/drawing/2014/main" id="{FF7D7D4D-3149-4253-9861-06F812DF9AA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/>
            </a:blip>
            <a:srcRect l="12343" t="7663" r="11107" b="7936"/>
            <a:stretch>
              <a:fillRect/>
            </a:stretch>
          </p:blipFill>
          <p:spPr>
            <a:xfrm rot="779945">
              <a:off x="3569468" y="2491772"/>
              <a:ext cx="2247294" cy="3378748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</p:spPr>
        </p:pic>
      </p:grpSp>
      <p:sp>
        <p:nvSpPr>
          <p:cNvPr id="15" name="Rectangle 2">
            <a:extLst>
              <a:ext uri="{FF2B5EF4-FFF2-40B4-BE49-F238E27FC236}">
                <a16:creationId xmlns:a16="http://schemas.microsoft.com/office/drawing/2014/main" id="{484CF05F-C36C-4EF7-862F-91C1EF9387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20701120" descr="EMB000012046ad6">
            <a:extLst>
              <a:ext uri="{FF2B5EF4-FFF2-40B4-BE49-F238E27FC236}">
                <a16:creationId xmlns:a16="http://schemas.microsoft.com/office/drawing/2014/main" id="{276027EB-E16A-49F3-8E14-81D5B2FCD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92" y="6089725"/>
            <a:ext cx="446088" cy="33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676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>
            <a:extLst>
              <a:ext uri="{FF2B5EF4-FFF2-40B4-BE49-F238E27FC236}">
                <a16:creationId xmlns:a16="http://schemas.microsoft.com/office/drawing/2014/main" id="{4E1CBEF3-5960-47C1-BA1A-37A290B64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70659" name="_x851838000" descr="EMB000023942ce2">
            <a:extLst>
              <a:ext uri="{FF2B5EF4-FFF2-40B4-BE49-F238E27FC236}">
                <a16:creationId xmlns:a16="http://schemas.microsoft.com/office/drawing/2014/main" id="{E2F7FDDF-CA46-4BB3-A736-4FC00946F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_x851839152" descr="EMB000023942ce2">
            <a:extLst>
              <a:ext uri="{FF2B5EF4-FFF2-40B4-BE49-F238E27FC236}">
                <a16:creationId xmlns:a16="http://schemas.microsoft.com/office/drawing/2014/main" id="{579D2168-E086-4932-852C-BE0AA3DA2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Rectangle 6">
            <a:extLst>
              <a:ext uri="{FF2B5EF4-FFF2-40B4-BE49-F238E27FC236}">
                <a16:creationId xmlns:a16="http://schemas.microsoft.com/office/drawing/2014/main" id="{DE7BD685-2B63-440D-B3DA-E71C8680E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1" y="3181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70662" name="그룹 16">
            <a:extLst>
              <a:ext uri="{FF2B5EF4-FFF2-40B4-BE49-F238E27FC236}">
                <a16:creationId xmlns:a16="http://schemas.microsoft.com/office/drawing/2014/main" id="{3683C493-B561-4760-8215-824C8125B0C5}"/>
              </a:ext>
            </a:extLst>
          </p:cNvPr>
          <p:cNvGrpSpPr>
            <a:grpSpLocks/>
          </p:cNvGrpSpPr>
          <p:nvPr/>
        </p:nvGrpSpPr>
        <p:grpSpPr bwMode="auto">
          <a:xfrm>
            <a:off x="715433" y="146051"/>
            <a:ext cx="3490384" cy="791633"/>
            <a:chOff x="71438" y="642938"/>
            <a:chExt cx="9067800" cy="809625"/>
          </a:xfrm>
        </p:grpSpPr>
        <p:pic>
          <p:nvPicPr>
            <p:cNvPr id="70679" name="Picture 5" descr="C:\Users\Administrator\Desktop\따오기\223.jpg">
              <a:extLst>
                <a:ext uri="{FF2B5EF4-FFF2-40B4-BE49-F238E27FC236}">
                  <a16:creationId xmlns:a16="http://schemas.microsoft.com/office/drawing/2014/main" id="{C942C622-EF9E-4639-BBD3-6D77DA0BD6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0">
              <a:extLst>
                <a:ext uri="{FF2B5EF4-FFF2-40B4-BE49-F238E27FC236}">
                  <a16:creationId xmlns:a16="http://schemas.microsoft.com/office/drawing/2014/main" id="{D1BD3DE2-07A3-4D6F-9EBE-DA1F43B0AD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5817" y="677574"/>
              <a:ext cx="7759042" cy="598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200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활동하기</a:t>
              </a:r>
              <a:endParaRPr lang="ko-KR" altLang="en-US" sz="2133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B" pitchFamily="18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70674" name="Rectangle 2">
            <a:extLst>
              <a:ext uri="{FF2B5EF4-FFF2-40B4-BE49-F238E27FC236}">
                <a16:creationId xmlns:a16="http://schemas.microsoft.com/office/drawing/2014/main" id="{96A83F15-E86C-4B3D-A17B-971E0C856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967" y="3776807"/>
            <a:ext cx="347133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26168AC-E778-40E8-B793-75D898A12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660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0B25580-381D-433C-BDDF-5CAC67130661}"/>
              </a:ext>
            </a:extLst>
          </p:cNvPr>
          <p:cNvSpPr/>
          <p:nvPr/>
        </p:nvSpPr>
        <p:spPr>
          <a:xfrm>
            <a:off x="251884" y="1064709"/>
            <a:ext cx="5552875" cy="5601662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fontAlgn="base">
              <a:lnSpc>
                <a:spcPts val="2700"/>
              </a:lnSpc>
            </a:pPr>
            <a:r>
              <a:rPr lang="en-US" altLang="ko-KR" sz="2000" b="1" dirty="0">
                <a:solidFill>
                  <a:srgbClr val="002060"/>
                </a:solidFill>
              </a:rPr>
              <a:t>           </a:t>
            </a:r>
            <a:r>
              <a:rPr lang="en-US" altLang="ko-KR" sz="2000" b="1" dirty="0" err="1">
                <a:solidFill>
                  <a:srgbClr val="002060"/>
                </a:solidFill>
              </a:rPr>
              <a:t>군위군은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스님이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인각사에서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>
                <a:solidFill>
                  <a:srgbClr val="0070C0"/>
                </a:solidFill>
                <a:latin typeface="+mj-ea"/>
              </a:rPr>
              <a:t>『</a:t>
            </a:r>
            <a:r>
              <a:rPr lang="ko-KR" altLang="en-US" sz="2000" b="1" dirty="0">
                <a:solidFill>
                  <a:srgbClr val="0070C0"/>
                </a:solidFill>
                <a:latin typeface="+mj-ea"/>
              </a:rPr>
              <a:t>삼국</a:t>
            </a:r>
            <a:endParaRPr lang="en-US" altLang="ko-KR" sz="2000" b="1" dirty="0">
              <a:solidFill>
                <a:srgbClr val="0070C0"/>
              </a:solidFill>
              <a:latin typeface="+mj-ea"/>
            </a:endParaRPr>
          </a:p>
          <a:p>
            <a:pPr fontAlgn="base">
              <a:lnSpc>
                <a:spcPts val="2700"/>
              </a:lnSpc>
            </a:pPr>
            <a:r>
              <a:rPr lang="en-US" altLang="ko-KR" sz="2000" b="1" dirty="0">
                <a:solidFill>
                  <a:srgbClr val="0070C0"/>
                </a:solidFill>
                <a:latin typeface="+mj-ea"/>
              </a:rPr>
              <a:t>            </a:t>
            </a:r>
            <a:r>
              <a:rPr lang="ko-KR" altLang="en-US" sz="2000" b="1" dirty="0">
                <a:solidFill>
                  <a:srgbClr val="0070C0"/>
                </a:solidFill>
                <a:latin typeface="+mj-ea"/>
              </a:rPr>
              <a:t>   유사</a:t>
            </a:r>
            <a:r>
              <a:rPr lang="en-US" altLang="ko-KR" sz="2000" b="1" dirty="0">
                <a:solidFill>
                  <a:srgbClr val="0070C0"/>
                </a:solidFill>
                <a:latin typeface="+mj-ea"/>
              </a:rPr>
              <a:t>』</a:t>
            </a:r>
            <a:r>
              <a:rPr lang="en-US" altLang="ko-KR" sz="2000" b="1" dirty="0">
                <a:solidFill>
                  <a:srgbClr val="002060"/>
                </a:solidFill>
              </a:rPr>
              <a:t>를 </a:t>
            </a:r>
            <a:r>
              <a:rPr lang="en-US" altLang="ko-KR" sz="2000" b="1" dirty="0" err="1">
                <a:solidFill>
                  <a:srgbClr val="002060"/>
                </a:solidFill>
              </a:rPr>
              <a:t>완성한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것을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계기로</a:t>
            </a:r>
            <a:r>
              <a:rPr lang="en-US" altLang="ko-KR" sz="2000" b="1" dirty="0">
                <a:solidFill>
                  <a:srgbClr val="002060"/>
                </a:solidFill>
              </a:rPr>
              <a:t> 2017년</a:t>
            </a:r>
          </a:p>
          <a:p>
            <a:pPr fontAlgn="base">
              <a:lnSpc>
                <a:spcPts val="2700"/>
              </a:lnSpc>
            </a:pPr>
            <a:r>
              <a:rPr lang="en-US" altLang="ko-KR" sz="2000" b="1" dirty="0">
                <a:solidFill>
                  <a:srgbClr val="002060"/>
                </a:solidFill>
              </a:rPr>
              <a:t>             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일연테마로드를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조성했다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 err="1">
                <a:solidFill>
                  <a:srgbClr val="002060"/>
                </a:solidFill>
              </a:rPr>
              <a:t>테마로드</a:t>
            </a:r>
            <a:endParaRPr lang="en-US" altLang="ko-KR" sz="2000" b="1" dirty="0">
              <a:solidFill>
                <a:srgbClr val="002060"/>
              </a:solidFill>
            </a:endParaRPr>
          </a:p>
          <a:p>
            <a:pPr fontAlgn="base">
              <a:lnSpc>
                <a:spcPts val="2700"/>
              </a:lnSpc>
            </a:pPr>
            <a:r>
              <a:rPr lang="en-US" altLang="ko-KR" sz="2000" b="1" dirty="0">
                <a:solidFill>
                  <a:srgbClr val="002060"/>
                </a:solidFill>
              </a:rPr>
              <a:t>         </a:t>
            </a:r>
            <a:r>
              <a:rPr lang="en-US" altLang="ko-KR" sz="2000" b="1" dirty="0" err="1">
                <a:solidFill>
                  <a:srgbClr val="002060"/>
                </a:solidFill>
              </a:rPr>
              <a:t>중간에는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일연공원을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만들고</a:t>
            </a:r>
            <a:r>
              <a:rPr lang="en-US" altLang="ko-KR" sz="2000" b="1" dirty="0">
                <a:solidFill>
                  <a:srgbClr val="002060"/>
                </a:solidFill>
              </a:rPr>
              <a:t>, </a:t>
            </a:r>
            <a:r>
              <a:rPr lang="en-US" altLang="ko-KR" sz="2000" b="1" dirty="0" err="1">
                <a:solidFill>
                  <a:srgbClr val="002060"/>
                </a:solidFill>
              </a:rPr>
              <a:t>의흥면에는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삼국유사테마파크까지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세웠다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 err="1">
                <a:solidFill>
                  <a:srgbClr val="002060"/>
                </a:solidFill>
              </a:rPr>
              <a:t>급기야</a:t>
            </a:r>
            <a:r>
              <a:rPr lang="en-US" altLang="ko-KR" sz="2000" b="1" dirty="0">
                <a:solidFill>
                  <a:srgbClr val="002060"/>
                </a:solidFill>
              </a:rPr>
              <a:t> 2021년 1월에는 </a:t>
            </a:r>
            <a:r>
              <a:rPr lang="en-US" altLang="ko-KR" sz="2000" b="1" dirty="0" err="1">
                <a:solidFill>
                  <a:srgbClr val="002060"/>
                </a:solidFill>
              </a:rPr>
              <a:t>고로면으로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불리던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지명을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삼국유사면으로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개명까지</a:t>
            </a:r>
            <a:r>
              <a:rPr lang="en-US" altLang="ko-KR" sz="2000" b="1" dirty="0">
                <a:solidFill>
                  <a:srgbClr val="002060"/>
                </a:solidFill>
              </a:rPr>
              <a:t> 해 </a:t>
            </a:r>
            <a:r>
              <a:rPr lang="en-US" altLang="ko-KR" sz="2000" b="1" dirty="0" err="1">
                <a:solidFill>
                  <a:srgbClr val="002060"/>
                </a:solidFill>
              </a:rPr>
              <a:t>군위군은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스님과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삼국유사와는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떼놓고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이야기</a:t>
            </a:r>
            <a:r>
              <a:rPr lang="en-US" altLang="ko-KR" sz="2000" b="1" dirty="0">
                <a:solidFill>
                  <a:srgbClr val="002060"/>
                </a:solidFill>
              </a:rPr>
              <a:t> 할 수 </a:t>
            </a:r>
            <a:r>
              <a:rPr lang="en-US" altLang="ko-KR" sz="2000" b="1" dirty="0" err="1">
                <a:solidFill>
                  <a:srgbClr val="002060"/>
                </a:solidFill>
              </a:rPr>
              <a:t>없게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됐다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테마로드는</a:t>
            </a:r>
            <a:r>
              <a:rPr lang="en-US" altLang="ko-KR" sz="2000" b="1" dirty="0">
                <a:solidFill>
                  <a:srgbClr val="002060"/>
                </a:solidFill>
              </a:rPr>
              <a:t> 두 </a:t>
            </a:r>
            <a:r>
              <a:rPr lang="en-US" altLang="ko-KR" sz="2000" b="1" dirty="0" err="1">
                <a:solidFill>
                  <a:srgbClr val="002060"/>
                </a:solidFill>
              </a:rPr>
              <a:t>코스로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만들어졌다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 err="1">
                <a:solidFill>
                  <a:srgbClr val="002060"/>
                </a:solidFill>
              </a:rPr>
              <a:t>A코스는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인각사~절뒷산~재현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부도~일연공원~만남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조형물~출가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조형물~인각사로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되돌아오는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코스로</a:t>
            </a:r>
            <a:r>
              <a:rPr lang="en-US" altLang="ko-KR" sz="2000" b="1" dirty="0">
                <a:solidFill>
                  <a:srgbClr val="002060"/>
                </a:solidFill>
              </a:rPr>
              <a:t> 약 4.2㎞에 2시간여 </a:t>
            </a:r>
            <a:r>
              <a:rPr lang="en-US" altLang="ko-KR" sz="2000" b="1" dirty="0" err="1">
                <a:solidFill>
                  <a:srgbClr val="002060"/>
                </a:solidFill>
              </a:rPr>
              <a:t>걸린다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 err="1">
                <a:solidFill>
                  <a:srgbClr val="002060"/>
                </a:solidFill>
              </a:rPr>
              <a:t>B코스는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일연공원~집필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조형물~어머니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산소에서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다시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일연공원으로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되돌아온다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 err="1">
                <a:solidFill>
                  <a:srgbClr val="002060"/>
                </a:solidFill>
              </a:rPr>
              <a:t>왕복</a:t>
            </a:r>
            <a:r>
              <a:rPr lang="en-US" altLang="ko-KR" sz="2000" b="1" dirty="0">
                <a:solidFill>
                  <a:srgbClr val="002060"/>
                </a:solidFill>
              </a:rPr>
              <a:t> 2.2㎞이며 1시간이 </a:t>
            </a:r>
            <a:r>
              <a:rPr lang="en-US" altLang="ko-KR" sz="2000" b="1" dirty="0" err="1">
                <a:solidFill>
                  <a:srgbClr val="002060"/>
                </a:solidFill>
              </a:rPr>
              <a:t>소요된다</a:t>
            </a:r>
            <a:r>
              <a:rPr lang="en-US" altLang="ko-KR" sz="2000" b="1" dirty="0">
                <a:solidFill>
                  <a:srgbClr val="002060"/>
                </a:solidFill>
              </a:rPr>
              <a:t>. </a:t>
            </a:r>
            <a:r>
              <a:rPr lang="en-US" altLang="ko-KR" sz="2000" b="1" dirty="0">
                <a:solidFill>
                  <a:srgbClr val="0070C0"/>
                </a:solidFill>
                <a:latin typeface="+mj-ea"/>
              </a:rPr>
              <a:t>『</a:t>
            </a:r>
            <a:r>
              <a:rPr lang="ko-KR" altLang="en-US" sz="2000" b="1" dirty="0">
                <a:solidFill>
                  <a:srgbClr val="0070C0"/>
                </a:solidFill>
                <a:latin typeface="+mj-ea"/>
              </a:rPr>
              <a:t>삼국유사</a:t>
            </a:r>
            <a:r>
              <a:rPr lang="en-US" altLang="ko-KR" sz="2000" b="1" dirty="0">
                <a:solidFill>
                  <a:srgbClr val="0070C0"/>
                </a:solidFill>
                <a:latin typeface="+mj-ea"/>
              </a:rPr>
              <a:t>』 </a:t>
            </a:r>
            <a:r>
              <a:rPr lang="en-US" altLang="ko-KR" sz="2000" b="1" dirty="0">
                <a:solidFill>
                  <a:srgbClr val="002060"/>
                </a:solidFill>
              </a:rPr>
              <a:t>가 </a:t>
            </a:r>
            <a:r>
              <a:rPr lang="en-US" altLang="ko-KR" sz="2000" b="1" dirty="0" err="1">
                <a:solidFill>
                  <a:srgbClr val="002060"/>
                </a:solidFill>
              </a:rPr>
              <a:t>완성된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군위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인각사와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스님을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생각하며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일연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테마로드를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사이버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en-US" altLang="ko-KR" sz="2000" b="1" dirty="0" err="1">
                <a:solidFill>
                  <a:srgbClr val="002060"/>
                </a:solidFill>
              </a:rPr>
              <a:t>답사해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  <a:r>
              <a:rPr lang="ko-KR" altLang="en-US" sz="2000" b="1" dirty="0">
                <a:solidFill>
                  <a:srgbClr val="002060"/>
                </a:solidFill>
              </a:rPr>
              <a:t>보자</a:t>
            </a:r>
            <a:r>
              <a:rPr lang="en-US" altLang="ko-KR" sz="20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E2328D2-26A8-4E25-BBB5-F7B0A7EDB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951" y="7128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599872328" descr="EMB00001890c046">
            <a:extLst>
              <a:ext uri="{FF2B5EF4-FFF2-40B4-BE49-F238E27FC236}">
                <a16:creationId xmlns:a16="http://schemas.microsoft.com/office/drawing/2014/main" id="{066E755B-55AA-4840-A6FB-26473726C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178696"/>
            <a:ext cx="5759450" cy="537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077">
            <a:extLst>
              <a:ext uri="{FF2B5EF4-FFF2-40B4-BE49-F238E27FC236}">
                <a16:creationId xmlns:a16="http://schemas.microsoft.com/office/drawing/2014/main" id="{6A6EEFC0-C788-4A3B-9C9F-546F6470E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5" y="1084986"/>
            <a:ext cx="1192213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24AB7FA-EDC4-4BC3-A1B3-DC5E87D1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3626" y="-598049"/>
            <a:ext cx="9861827" cy="3366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367246328" descr="EMB000012046ada">
            <a:extLst>
              <a:ext uri="{FF2B5EF4-FFF2-40B4-BE49-F238E27FC236}">
                <a16:creationId xmlns:a16="http://schemas.microsoft.com/office/drawing/2014/main" id="{8BC6F6C0-EFB6-4D79-950D-D36C372E4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" t="6705" r="1315"/>
          <a:stretch>
            <a:fillRect/>
          </a:stretch>
        </p:blipFill>
        <p:spPr bwMode="auto">
          <a:xfrm>
            <a:off x="6656624" y="-51308"/>
            <a:ext cx="4373031" cy="111438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9" descr="3D_30">
            <a:extLst>
              <a:ext uri="{FF2B5EF4-FFF2-40B4-BE49-F238E27FC236}">
                <a16:creationId xmlns:a16="http://schemas.microsoft.com/office/drawing/2014/main" id="{4F5810DE-5BC3-4762-970C-7B2324EE3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759" y="5715614"/>
            <a:ext cx="1067606" cy="110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DF930D7-A7AE-42CC-AE42-450E44478A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15694" y="850901"/>
            <a:ext cx="1381278" cy="1705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424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>
            <a:extLst>
              <a:ext uri="{FF2B5EF4-FFF2-40B4-BE49-F238E27FC236}">
                <a16:creationId xmlns:a16="http://schemas.microsoft.com/office/drawing/2014/main" id="{4E1CBEF3-5960-47C1-BA1A-37A290B64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70659" name="_x851838000" descr="EMB000023942ce2">
            <a:extLst>
              <a:ext uri="{FF2B5EF4-FFF2-40B4-BE49-F238E27FC236}">
                <a16:creationId xmlns:a16="http://schemas.microsoft.com/office/drawing/2014/main" id="{E2F7FDDF-CA46-4BB3-A736-4FC00946F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0" name="_x851839152" descr="EMB000023942ce2">
            <a:extLst>
              <a:ext uri="{FF2B5EF4-FFF2-40B4-BE49-F238E27FC236}">
                <a16:creationId xmlns:a16="http://schemas.microsoft.com/office/drawing/2014/main" id="{579D2168-E086-4932-852C-BE0AA3DA2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Rectangle 6">
            <a:extLst>
              <a:ext uri="{FF2B5EF4-FFF2-40B4-BE49-F238E27FC236}">
                <a16:creationId xmlns:a16="http://schemas.microsoft.com/office/drawing/2014/main" id="{DE7BD685-2B63-440D-B3DA-E71C8680E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201" y="3181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grpSp>
        <p:nvGrpSpPr>
          <p:cNvPr id="70662" name="그룹 16">
            <a:extLst>
              <a:ext uri="{FF2B5EF4-FFF2-40B4-BE49-F238E27FC236}">
                <a16:creationId xmlns:a16="http://schemas.microsoft.com/office/drawing/2014/main" id="{3683C493-B561-4760-8215-824C8125B0C5}"/>
              </a:ext>
            </a:extLst>
          </p:cNvPr>
          <p:cNvGrpSpPr>
            <a:grpSpLocks/>
          </p:cNvGrpSpPr>
          <p:nvPr/>
        </p:nvGrpSpPr>
        <p:grpSpPr bwMode="auto">
          <a:xfrm>
            <a:off x="715433" y="146051"/>
            <a:ext cx="3490384" cy="791633"/>
            <a:chOff x="71438" y="642938"/>
            <a:chExt cx="9067800" cy="809625"/>
          </a:xfrm>
        </p:grpSpPr>
        <p:pic>
          <p:nvPicPr>
            <p:cNvPr id="70679" name="Picture 5" descr="C:\Users\Administrator\Desktop\따오기\223.jpg">
              <a:extLst>
                <a:ext uri="{FF2B5EF4-FFF2-40B4-BE49-F238E27FC236}">
                  <a16:creationId xmlns:a16="http://schemas.microsoft.com/office/drawing/2014/main" id="{C942C622-EF9E-4639-BBD3-6D77DA0BD6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10">
              <a:extLst>
                <a:ext uri="{FF2B5EF4-FFF2-40B4-BE49-F238E27FC236}">
                  <a16:creationId xmlns:a16="http://schemas.microsoft.com/office/drawing/2014/main" id="{D1BD3DE2-07A3-4D6F-9EBE-DA1F43B0AD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5817" y="677574"/>
              <a:ext cx="7759042" cy="598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200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활동하기</a:t>
              </a:r>
              <a:endParaRPr lang="ko-KR" altLang="en-US" sz="2133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수평선B" pitchFamily="18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70674" name="Rectangle 2">
            <a:extLst>
              <a:ext uri="{FF2B5EF4-FFF2-40B4-BE49-F238E27FC236}">
                <a16:creationId xmlns:a16="http://schemas.microsoft.com/office/drawing/2014/main" id="{96A83F15-E86C-4B3D-A17B-971E0C8568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967" y="3776807"/>
            <a:ext cx="347133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26168AC-E778-40E8-B793-75D898A12F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2660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0B25580-381D-433C-BDDF-5CAC67130661}"/>
              </a:ext>
            </a:extLst>
          </p:cNvPr>
          <p:cNvSpPr/>
          <p:nvPr/>
        </p:nvSpPr>
        <p:spPr>
          <a:xfrm>
            <a:off x="523586" y="1344035"/>
            <a:ext cx="5552875" cy="1128963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+mn-ea"/>
              </a:rPr>
              <a:t>           </a:t>
            </a:r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일연 테마로드 사이버 답사를</a:t>
            </a:r>
            <a:endParaRPr lang="en-US" altLang="ko-KR" sz="2400" b="1" dirty="0">
              <a:solidFill>
                <a:srgbClr val="002060"/>
              </a:solidFill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400" b="1" dirty="0">
                <a:solidFill>
                  <a:srgbClr val="002060"/>
                </a:solidFill>
                <a:latin typeface="+mn-ea"/>
              </a:rPr>
              <a:t>     </a:t>
            </a:r>
            <a:r>
              <a:rPr lang="ko-KR" altLang="en-US" sz="24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2400" b="1" spc="-150" dirty="0">
                <a:solidFill>
                  <a:srgbClr val="002060"/>
                </a:solidFill>
                <a:latin typeface="+mn-ea"/>
              </a:rPr>
              <a:t>통해 알게 된 점과 느낀 점을 적어보자</a:t>
            </a:r>
            <a:r>
              <a:rPr lang="en-US" altLang="ko-KR" sz="2400" b="1" spc="-150" dirty="0">
                <a:solidFill>
                  <a:srgbClr val="002060"/>
                </a:solidFill>
                <a:latin typeface="+mn-ea"/>
              </a:rPr>
              <a:t>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E2328D2-26A8-4E25-BBB5-F7B0A7EDB9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9951" y="7128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599872328" descr="EMB00001890c046">
            <a:extLst>
              <a:ext uri="{FF2B5EF4-FFF2-40B4-BE49-F238E27FC236}">
                <a16:creationId xmlns:a16="http://schemas.microsoft.com/office/drawing/2014/main" id="{066E755B-55AA-4840-A6FB-26473726C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178696"/>
            <a:ext cx="5759450" cy="537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324AB7FA-EDC4-4BC3-A1B3-DC5E87D10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3626" y="-598049"/>
            <a:ext cx="9861827" cy="33662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367246328" descr="EMB000012046ada">
            <a:extLst>
              <a:ext uri="{FF2B5EF4-FFF2-40B4-BE49-F238E27FC236}">
                <a16:creationId xmlns:a16="http://schemas.microsoft.com/office/drawing/2014/main" id="{8BC6F6C0-EFB6-4D79-950D-D36C372E4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" t="6705" r="1315"/>
          <a:stretch>
            <a:fillRect/>
          </a:stretch>
        </p:blipFill>
        <p:spPr bwMode="auto">
          <a:xfrm>
            <a:off x="6656624" y="-51308"/>
            <a:ext cx="4373031" cy="111438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9" descr="3D_30">
            <a:extLst>
              <a:ext uri="{FF2B5EF4-FFF2-40B4-BE49-F238E27FC236}">
                <a16:creationId xmlns:a16="http://schemas.microsoft.com/office/drawing/2014/main" id="{4F5810DE-5BC3-4762-970C-7B2324EE3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759" y="5715614"/>
            <a:ext cx="1067606" cy="1109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ADF930D7-A7AE-42CC-AE42-450E44478A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15694" y="850901"/>
            <a:ext cx="1381278" cy="1705841"/>
          </a:xfrm>
          <a:prstGeom prst="rect">
            <a:avLst/>
          </a:prstGeom>
        </p:spPr>
      </p:pic>
      <p:pic>
        <p:nvPicPr>
          <p:cNvPr id="22" name="Picture 51" descr="192">
            <a:extLst>
              <a:ext uri="{FF2B5EF4-FFF2-40B4-BE49-F238E27FC236}">
                <a16:creationId xmlns:a16="http://schemas.microsoft.com/office/drawing/2014/main" id="{6148755C-8F2F-4F69-B53E-C58FC41C6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6" y="1012341"/>
            <a:ext cx="1574800" cy="127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81005C5B-3FDC-4160-9E2E-D1E372727F9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2447" y="2598442"/>
            <a:ext cx="5281173" cy="4040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14068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4">
            <a:extLst>
              <a:ext uri="{FF2B5EF4-FFF2-40B4-BE49-F238E27FC236}">
                <a16:creationId xmlns:a16="http://schemas.microsoft.com/office/drawing/2014/main" id="{DB8F62CD-0373-4075-8AAA-AD03F6F8B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66566" name="_x851838000" descr="EMB000023942ce2">
            <a:extLst>
              <a:ext uri="{FF2B5EF4-FFF2-40B4-BE49-F238E27FC236}">
                <a16:creationId xmlns:a16="http://schemas.microsoft.com/office/drawing/2014/main" id="{0442EDA1-C5FF-4C51-B833-2095ABA9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_x851839152" descr="EMB000023942ce2">
            <a:extLst>
              <a:ext uri="{FF2B5EF4-FFF2-40B4-BE49-F238E27FC236}">
                <a16:creationId xmlns:a16="http://schemas.microsoft.com/office/drawing/2014/main" id="{D94E12F2-25A9-43DE-A813-C64BD3B86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6568" name="그룹 16">
            <a:extLst>
              <a:ext uri="{FF2B5EF4-FFF2-40B4-BE49-F238E27FC236}">
                <a16:creationId xmlns:a16="http://schemas.microsoft.com/office/drawing/2014/main" id="{9E6BBBAD-1055-4047-84A1-532049D425A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6569" name="Picture 5" descr="C:\Users\Administrator\Desktop\따오기\223.jpg">
              <a:extLst>
                <a:ext uri="{FF2B5EF4-FFF2-40B4-BE49-F238E27FC236}">
                  <a16:creationId xmlns:a16="http://schemas.microsoft.com/office/drawing/2014/main" id="{E9D55E95-8CCD-4DE5-A0F8-511AC8C87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10">
              <a:extLst>
                <a:ext uri="{FF2B5EF4-FFF2-40B4-BE49-F238E27FC236}">
                  <a16:creationId xmlns:a16="http://schemas.microsoft.com/office/drawing/2014/main" id="{0B76CFEE-26F1-4D34-8F0C-7517BF4D1F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676078-4462-4FCB-8504-E50991C72A08}"/>
              </a:ext>
            </a:extLst>
          </p:cNvPr>
          <p:cNvGrpSpPr/>
          <p:nvPr/>
        </p:nvGrpSpPr>
        <p:grpSpPr>
          <a:xfrm>
            <a:off x="302284" y="1318271"/>
            <a:ext cx="12148986" cy="2110729"/>
            <a:chOff x="302284" y="1318271"/>
            <a:chExt cx="12148986" cy="211072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38A84D51-DE99-456D-88C3-BE5E6FD22B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7426" y="1427354"/>
              <a:ext cx="11373844" cy="2001646"/>
              <a:chOff x="807894" y="1100040"/>
              <a:chExt cx="8530779" cy="1501383"/>
            </a:xfrm>
          </p:grpSpPr>
          <p:sp>
            <p:nvSpPr>
              <p:cNvPr id="14" name="Rectangle 3">
                <a:extLst>
                  <a:ext uri="{FF2B5EF4-FFF2-40B4-BE49-F238E27FC236}">
                    <a16:creationId xmlns:a16="http://schemas.microsoft.com/office/drawing/2014/main" id="{7242D8CF-0D14-4166-8AA1-F7485E2E3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935646" y="1100040"/>
                <a:ext cx="8403027" cy="3924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수업을 통해 이전에 몰랐던 사실을 새롭게 알게 된 것은</a:t>
                </a:r>
                <a:r>
                  <a:rPr lang="en-US" altLang="ko-KR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800" kern="0" dirty="0">
                  <a:solidFill>
                    <a:srgbClr val="002060"/>
                  </a:solidFill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3" name="Picture 1">
                <a:extLst>
                  <a:ext uri="{FF2B5EF4-FFF2-40B4-BE49-F238E27FC236}">
                    <a16:creationId xmlns:a16="http://schemas.microsoft.com/office/drawing/2014/main" id="{1B2747B5-7B8D-4659-96EB-D7636BF483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1611980"/>
                <a:ext cx="7838393" cy="989443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7" name="_x288030464" descr="EMB000052401882">
              <a:extLst>
                <a:ext uri="{FF2B5EF4-FFF2-40B4-BE49-F238E27FC236}">
                  <a16:creationId xmlns:a16="http://schemas.microsoft.com/office/drawing/2014/main" id="{611A8E76-3C54-4F66-AFC6-7009AD0F5B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330494" y="1290061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0117D64C-ED5A-4383-AB79-0F1E7B0FD8D0}"/>
              </a:ext>
            </a:extLst>
          </p:cNvPr>
          <p:cNvGrpSpPr/>
          <p:nvPr/>
        </p:nvGrpSpPr>
        <p:grpSpPr>
          <a:xfrm>
            <a:off x="263148" y="3752218"/>
            <a:ext cx="12114994" cy="2802337"/>
            <a:chOff x="263148" y="3752218"/>
            <a:chExt cx="12114994" cy="2802337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049D8DE5-9132-4377-A223-569F48289D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91443" y="3809718"/>
              <a:ext cx="11286699" cy="2744837"/>
              <a:chOff x="807894" y="2570419"/>
              <a:chExt cx="8465218" cy="2059316"/>
            </a:xfrm>
          </p:grpSpPr>
          <p:sp>
            <p:nvSpPr>
              <p:cNvPr id="11" name="Rectangle 3">
                <a:extLst>
                  <a:ext uri="{FF2B5EF4-FFF2-40B4-BE49-F238E27FC236}">
                    <a16:creationId xmlns:a16="http://schemas.microsoft.com/office/drawing/2014/main" id="{BFF709B1-7976-41A9-9F54-6174F5596C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870282" y="2570419"/>
                <a:ext cx="8402830" cy="3925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잘못 알았던 사실을 수업을 통해 새롭게 또는 바르게 알게 된 것은</a:t>
                </a:r>
                <a:r>
                  <a:rPr lang="en-US" altLang="ko-KR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800" kern="0" dirty="0">
                  <a:solidFill>
                    <a:srgbClr val="002060"/>
                  </a:solidFill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5" name="Picture 1">
                <a:extLst>
                  <a:ext uri="{FF2B5EF4-FFF2-40B4-BE49-F238E27FC236}">
                    <a16:creationId xmlns:a16="http://schemas.microsoft.com/office/drawing/2014/main" id="{954010AA-CED9-496E-9BF9-E9DC81408C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3090166"/>
                <a:ext cx="7838393" cy="1539569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8" name="_x288030464" descr="EMB000052401882">
              <a:extLst>
                <a:ext uri="{FF2B5EF4-FFF2-40B4-BE49-F238E27FC236}">
                  <a16:creationId xmlns:a16="http://schemas.microsoft.com/office/drawing/2014/main" id="{48525481-150B-4155-9A04-6A2AF69923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291358" y="3724008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337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7505</TotalTime>
  <Words>2083</Words>
  <Application>Microsoft Office PowerPoint</Application>
  <PresentationFormat>와이드스크린</PresentationFormat>
  <Paragraphs>219</Paragraphs>
  <Slides>33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9" baseType="lpstr">
      <vt:lpstr>Archivo Black</vt:lpstr>
      <vt:lpstr>Chewy</vt:lpstr>
      <vt:lpstr>HY강M</vt:lpstr>
      <vt:lpstr>HY중고딕</vt:lpstr>
      <vt:lpstr>NanumSquareOTFB</vt:lpstr>
      <vt:lpstr>Raleway ExtraBold</vt:lpstr>
      <vt:lpstr>굴림</vt:lpstr>
      <vt:lpstr>나눔고딕</vt:lpstr>
      <vt:lpstr>나눔고딕 ExtraBold</vt:lpstr>
      <vt:lpstr>맑은 고딕</vt:lpstr>
      <vt:lpstr>한컴산뜻돋움</vt:lpstr>
      <vt:lpstr>함초롬바탕</vt:lpstr>
      <vt:lpstr>Arial</vt:lpstr>
      <vt:lpstr>HY수평선B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141</cp:revision>
  <dcterms:created xsi:type="dcterms:W3CDTF">2024-12-22T23:48:36Z</dcterms:created>
  <dcterms:modified xsi:type="dcterms:W3CDTF">2025-02-15T09:16:04Z</dcterms:modified>
</cp:coreProperties>
</file>