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797" r:id="rId2"/>
    <p:sldId id="258" r:id="rId3"/>
    <p:sldId id="562" r:id="rId4"/>
    <p:sldId id="261" r:id="rId5"/>
    <p:sldId id="287" r:id="rId6"/>
    <p:sldId id="537" r:id="rId7"/>
    <p:sldId id="930" r:id="rId8"/>
    <p:sldId id="931" r:id="rId9"/>
    <p:sldId id="932" r:id="rId10"/>
    <p:sldId id="933" r:id="rId11"/>
    <p:sldId id="937" r:id="rId12"/>
    <p:sldId id="1124" r:id="rId13"/>
    <p:sldId id="935" r:id="rId14"/>
    <p:sldId id="936" r:id="rId15"/>
    <p:sldId id="1125" r:id="rId16"/>
    <p:sldId id="840" r:id="rId17"/>
    <p:sldId id="1126" r:id="rId18"/>
    <p:sldId id="801" r:id="rId19"/>
    <p:sldId id="841" r:id="rId20"/>
    <p:sldId id="843" r:id="rId21"/>
    <p:sldId id="1127" r:id="rId22"/>
    <p:sldId id="845" r:id="rId23"/>
    <p:sldId id="846" r:id="rId24"/>
    <p:sldId id="847" r:id="rId25"/>
    <p:sldId id="1128" r:id="rId26"/>
    <p:sldId id="1129" r:id="rId27"/>
    <p:sldId id="1130" r:id="rId28"/>
    <p:sldId id="1140" r:id="rId29"/>
    <p:sldId id="849" r:id="rId30"/>
    <p:sldId id="850" r:id="rId31"/>
    <p:sldId id="851" r:id="rId32"/>
    <p:sldId id="852" r:id="rId33"/>
    <p:sldId id="853" r:id="rId34"/>
    <p:sldId id="1131" r:id="rId35"/>
    <p:sldId id="1134" r:id="rId36"/>
    <p:sldId id="1132" r:id="rId37"/>
    <p:sldId id="1135" r:id="rId38"/>
    <p:sldId id="1137" r:id="rId39"/>
    <p:sldId id="863" r:id="rId40"/>
    <p:sldId id="864" r:id="rId41"/>
    <p:sldId id="514" r:id="rId42"/>
    <p:sldId id="868" r:id="rId43"/>
    <p:sldId id="865" r:id="rId44"/>
    <p:sldId id="869" r:id="rId45"/>
    <p:sldId id="870" r:id="rId46"/>
    <p:sldId id="872" r:id="rId47"/>
    <p:sldId id="939" r:id="rId48"/>
    <p:sldId id="1141" r:id="rId49"/>
    <p:sldId id="1138" r:id="rId50"/>
    <p:sldId id="874" r:id="rId51"/>
    <p:sldId id="559" r:id="rId5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86" d="100"/>
          <a:sy n="86" d="100"/>
        </p:scale>
        <p:origin x="514" y="6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11059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9028CB-613F-4294-B2E9-63A5B81870B5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1A0D48-B454-45E0-99F6-D42454A16F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5350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1A0D48-B454-45E0-99F6-D42454A16F5C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22287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슬라이드 이미지 개체 틀 1">
            <a:extLst>
              <a:ext uri="{FF2B5EF4-FFF2-40B4-BE49-F238E27FC236}">
                <a16:creationId xmlns:a16="http://schemas.microsoft.com/office/drawing/2014/main" id="{DCCDABE4-32AF-4A8D-A013-ADF77DB246F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>
            <a:headEnd/>
            <a:tailEnd/>
          </a:ln>
        </p:spPr>
      </p:sp>
      <p:sp>
        <p:nvSpPr>
          <p:cNvPr id="34819" name="슬라이드 노트 개체 틀 2">
            <a:extLst>
              <a:ext uri="{FF2B5EF4-FFF2-40B4-BE49-F238E27FC236}">
                <a16:creationId xmlns:a16="http://schemas.microsoft.com/office/drawing/2014/main" id="{F719DCC8-D434-4A90-97D2-8554E1E4050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SzPts val="1100"/>
              <a:buFont typeface="Arial" panose="020B0604020202020204" pitchFamily="34" charset="0"/>
              <a:buChar char="●"/>
            </a:pPr>
            <a:endParaRPr lang="ko-KR" altLang="en-US" sz="1100">
              <a:latin typeface="Arial" panose="020B0604020202020204" pitchFamily="34" charset="0"/>
              <a:ea typeface="굴림" panose="020B0600000101010101" pitchFamily="50" charset="-127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8160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4477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3868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4599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4661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541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415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2381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3665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3075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46168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69310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oogle Shape;220;p13">
            <a:extLst>
              <a:ext uri="{FF2B5EF4-FFF2-40B4-BE49-F238E27FC236}">
                <a16:creationId xmlns:a16="http://schemas.microsoft.com/office/drawing/2014/main" id="{DF666EB8-4EAE-4DD6-B145-17E0E3B271FF}"/>
              </a:ext>
            </a:extLst>
          </p:cNvPr>
          <p:cNvGrpSpPr>
            <a:grpSpLocks/>
          </p:cNvGrpSpPr>
          <p:nvPr/>
        </p:nvGrpSpPr>
        <p:grpSpPr bwMode="auto">
          <a:xfrm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16" name="Google Shape;221;p13">
              <a:extLst>
                <a:ext uri="{FF2B5EF4-FFF2-40B4-BE49-F238E27FC236}">
                  <a16:creationId xmlns:a16="http://schemas.microsoft.com/office/drawing/2014/main" id="{29B8A20E-9FE0-41CB-AC10-504ECF1AC17B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23" name="Google Shape;222;p13">
                <a:extLst>
                  <a:ext uri="{FF2B5EF4-FFF2-40B4-BE49-F238E27FC236}">
                    <a16:creationId xmlns:a16="http://schemas.microsoft.com/office/drawing/2014/main" id="{D7FD53CE-C24A-47D1-85C0-589BE626B30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938437500 w 60087"/>
                  <a:gd name="T1" fmla="*/ 15625 h 30655"/>
                  <a:gd name="T2" fmla="*/ 869343750 w 60087"/>
                  <a:gd name="T3" fmla="*/ 40906250 h 30655"/>
                  <a:gd name="T4" fmla="*/ 445687500 w 60087"/>
                  <a:gd name="T5" fmla="*/ 216453125 h 30655"/>
                  <a:gd name="T6" fmla="*/ 0 w 60087"/>
                  <a:gd name="T7" fmla="*/ 478984375 h 30655"/>
                  <a:gd name="T8" fmla="*/ 131718750 w 60087"/>
                  <a:gd name="T9" fmla="*/ 478984375 h 30655"/>
                  <a:gd name="T10" fmla="*/ 499765625 w 60087"/>
                  <a:gd name="T11" fmla="*/ 280890625 h 30655"/>
                  <a:gd name="T12" fmla="*/ 913484375 w 60087"/>
                  <a:gd name="T13" fmla="*/ 103015625 h 30655"/>
                  <a:gd name="T14" fmla="*/ 938843750 w 60087"/>
                  <a:gd name="T15" fmla="*/ 88593750 h 30655"/>
                  <a:gd name="T16" fmla="*/ 938437500 w 60087"/>
                  <a:gd name="T17" fmla="*/ 15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4" name="Google Shape;223;p13">
                <a:extLst>
                  <a:ext uri="{FF2B5EF4-FFF2-40B4-BE49-F238E27FC236}">
                    <a16:creationId xmlns:a16="http://schemas.microsoft.com/office/drawing/2014/main" id="{F2DECCA9-73F9-40F1-8942-4D7EB21015B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432796875 w 27699"/>
                  <a:gd name="T1" fmla="*/ 0 h 11529"/>
                  <a:gd name="T2" fmla="*/ 75609375 w 27699"/>
                  <a:gd name="T3" fmla="*/ 147859375 h 11529"/>
                  <a:gd name="T4" fmla="*/ 0 w 27699"/>
                  <a:gd name="T5" fmla="*/ 180125000 h 11529"/>
                  <a:gd name="T6" fmla="*/ 165109375 w 27699"/>
                  <a:gd name="T7" fmla="*/ 180125000 h 11529"/>
                  <a:gd name="T8" fmla="*/ 432796875 w 27699"/>
                  <a:gd name="T9" fmla="*/ 71546875 h 11529"/>
                  <a:gd name="T10" fmla="*/ 432796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5" name="Google Shape;224;p13">
                <a:extLst>
                  <a:ext uri="{FF2B5EF4-FFF2-40B4-BE49-F238E27FC236}">
                    <a16:creationId xmlns:a16="http://schemas.microsoft.com/office/drawing/2014/main" id="{9CA3BD54-CFE6-4031-9225-4AC557B50447}"/>
                  </a:ext>
                </a:extLst>
              </p:cNvPr>
              <p:cNvSpPr/>
              <p:nvPr/>
            </p:nvSpPr>
            <p:spPr>
              <a:xfrm rot="10800000" flipH="1">
                <a:off x="8262487" y="0"/>
                <a:ext cx="919113" cy="404812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" name="Google Shape;225;p13">
                <a:extLst>
                  <a:ext uri="{FF2B5EF4-FFF2-40B4-BE49-F238E27FC236}">
                    <a16:creationId xmlns:a16="http://schemas.microsoft.com/office/drawing/2014/main" id="{DDE76CEC-57DA-41CE-AD97-0225727CC338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693796875 w 44403"/>
                  <a:gd name="T1" fmla="*/ 0 h 21023"/>
                  <a:gd name="T2" fmla="*/ 621234375 w 44403"/>
                  <a:gd name="T3" fmla="*/ 41406250 h 21023"/>
                  <a:gd name="T4" fmla="*/ 261515625 w 44403"/>
                  <a:gd name="T5" fmla="*/ 190468750 h 21023"/>
                  <a:gd name="T6" fmla="*/ 15625 w 44403"/>
                  <a:gd name="T7" fmla="*/ 328484375 h 21023"/>
                  <a:gd name="T8" fmla="*/ 119453125 w 44403"/>
                  <a:gd name="T9" fmla="*/ 328484375 h 21023"/>
                  <a:gd name="T10" fmla="*/ 299062500 w 44403"/>
                  <a:gd name="T11" fmla="*/ 243343750 h 21023"/>
                  <a:gd name="T12" fmla="*/ 658781250 w 44403"/>
                  <a:gd name="T13" fmla="*/ 94375000 h 21023"/>
                  <a:gd name="T14" fmla="*/ 693796875 w 44403"/>
                  <a:gd name="T15" fmla="*/ 75187500 h 21023"/>
                  <a:gd name="T16" fmla="*/ 693796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7" name="Google Shape;226;p13">
                <a:extLst>
                  <a:ext uri="{FF2B5EF4-FFF2-40B4-BE49-F238E27FC236}">
                    <a16:creationId xmlns:a16="http://schemas.microsoft.com/office/drawing/2014/main" id="{2D08ABE0-26A8-455E-837D-9FE65036C24F}"/>
                  </a:ext>
                </a:extLst>
              </p:cNvPr>
              <p:cNvSpPr/>
              <p:nvPr/>
            </p:nvSpPr>
            <p:spPr>
              <a:xfrm rot="10800000" flipH="1">
                <a:off x="7891032" y="-6350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7" name="Google Shape;227;p13">
              <a:extLst>
                <a:ext uri="{FF2B5EF4-FFF2-40B4-BE49-F238E27FC236}">
                  <a16:creationId xmlns:a16="http://schemas.microsoft.com/office/drawing/2014/main" id="{617669DD-140E-4095-B02C-0820ADF476E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18" name="Google Shape;228;p13">
                <a:extLst>
                  <a:ext uri="{FF2B5EF4-FFF2-40B4-BE49-F238E27FC236}">
                    <a16:creationId xmlns:a16="http://schemas.microsoft.com/office/drawing/2014/main" id="{B5C09968-32E5-4B9C-91EE-A083EF5152F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938437500 w 60087"/>
                  <a:gd name="T1" fmla="*/ 15625 h 30655"/>
                  <a:gd name="T2" fmla="*/ 869343750 w 60087"/>
                  <a:gd name="T3" fmla="*/ 40906250 h 30655"/>
                  <a:gd name="T4" fmla="*/ 445687500 w 60087"/>
                  <a:gd name="T5" fmla="*/ 216453125 h 30655"/>
                  <a:gd name="T6" fmla="*/ 0 w 60087"/>
                  <a:gd name="T7" fmla="*/ 478984375 h 30655"/>
                  <a:gd name="T8" fmla="*/ 131718750 w 60087"/>
                  <a:gd name="T9" fmla="*/ 478984375 h 30655"/>
                  <a:gd name="T10" fmla="*/ 499765625 w 60087"/>
                  <a:gd name="T11" fmla="*/ 280890625 h 30655"/>
                  <a:gd name="T12" fmla="*/ 913484375 w 60087"/>
                  <a:gd name="T13" fmla="*/ 103015625 h 30655"/>
                  <a:gd name="T14" fmla="*/ 938843750 w 60087"/>
                  <a:gd name="T15" fmla="*/ 88593750 h 30655"/>
                  <a:gd name="T16" fmla="*/ 938437500 w 60087"/>
                  <a:gd name="T17" fmla="*/ 15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9" name="Google Shape;229;p13">
                <a:extLst>
                  <a:ext uri="{FF2B5EF4-FFF2-40B4-BE49-F238E27FC236}">
                    <a16:creationId xmlns:a16="http://schemas.microsoft.com/office/drawing/2014/main" id="{C35D2BC4-BE7A-4276-AEC5-1FE5DC0350B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432796875 w 27699"/>
                  <a:gd name="T1" fmla="*/ 0 h 11529"/>
                  <a:gd name="T2" fmla="*/ 75609375 w 27699"/>
                  <a:gd name="T3" fmla="*/ 147859375 h 11529"/>
                  <a:gd name="T4" fmla="*/ 0 w 27699"/>
                  <a:gd name="T5" fmla="*/ 180125000 h 11529"/>
                  <a:gd name="T6" fmla="*/ 165109375 w 27699"/>
                  <a:gd name="T7" fmla="*/ 180125000 h 11529"/>
                  <a:gd name="T8" fmla="*/ 432796875 w 27699"/>
                  <a:gd name="T9" fmla="*/ 71546875 h 11529"/>
                  <a:gd name="T10" fmla="*/ 432796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0" name="Google Shape;230;p13">
                <a:extLst>
                  <a:ext uri="{FF2B5EF4-FFF2-40B4-BE49-F238E27FC236}">
                    <a16:creationId xmlns:a16="http://schemas.microsoft.com/office/drawing/2014/main" id="{550CFDD4-5010-4F36-A92D-648E66F2B1EE}"/>
                  </a:ext>
                </a:extLst>
              </p:cNvPr>
              <p:cNvSpPr/>
              <p:nvPr/>
            </p:nvSpPr>
            <p:spPr>
              <a:xfrm rot="10800000" flipH="1">
                <a:off x="8256138" y="0"/>
                <a:ext cx="919112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" name="Google Shape;231;p13">
                <a:extLst>
                  <a:ext uri="{FF2B5EF4-FFF2-40B4-BE49-F238E27FC236}">
                    <a16:creationId xmlns:a16="http://schemas.microsoft.com/office/drawing/2014/main" id="{C1C2DAC8-1298-4E33-B0A2-E18353A3292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693796875 w 44403"/>
                  <a:gd name="T1" fmla="*/ 0 h 21023"/>
                  <a:gd name="T2" fmla="*/ 621234375 w 44403"/>
                  <a:gd name="T3" fmla="*/ 41406250 h 21023"/>
                  <a:gd name="T4" fmla="*/ 261515625 w 44403"/>
                  <a:gd name="T5" fmla="*/ 190468750 h 21023"/>
                  <a:gd name="T6" fmla="*/ 15625 w 44403"/>
                  <a:gd name="T7" fmla="*/ 328484375 h 21023"/>
                  <a:gd name="T8" fmla="*/ 119453125 w 44403"/>
                  <a:gd name="T9" fmla="*/ 328484375 h 21023"/>
                  <a:gd name="T10" fmla="*/ 299062500 w 44403"/>
                  <a:gd name="T11" fmla="*/ 243343750 h 21023"/>
                  <a:gd name="T12" fmla="*/ 658781250 w 44403"/>
                  <a:gd name="T13" fmla="*/ 94375000 h 21023"/>
                  <a:gd name="T14" fmla="*/ 693796875 w 44403"/>
                  <a:gd name="T15" fmla="*/ 75187500 h 21023"/>
                  <a:gd name="T16" fmla="*/ 693796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2" name="Google Shape;232;p13">
                <a:extLst>
                  <a:ext uri="{FF2B5EF4-FFF2-40B4-BE49-F238E27FC236}">
                    <a16:creationId xmlns:a16="http://schemas.microsoft.com/office/drawing/2014/main" id="{EAE31A4B-3EE1-4A6C-BF0A-E0AB80CCF377}"/>
                  </a:ext>
                </a:extLst>
              </p:cNvPr>
              <p:cNvSpPr/>
              <p:nvPr/>
            </p:nvSpPr>
            <p:spPr>
              <a:xfrm rot="10800000" flipH="1">
                <a:off x="7884683" y="0"/>
                <a:ext cx="1290567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pic>
        <p:nvPicPr>
          <p:cNvPr id="28" name="Google Shape;233;p13">
            <a:extLst>
              <a:ext uri="{FF2B5EF4-FFF2-40B4-BE49-F238E27FC236}">
                <a16:creationId xmlns:a16="http://schemas.microsoft.com/office/drawing/2014/main" id="{FC201E99-DA44-4248-B0A0-6E789013605B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" name="Google Shape;207;p13"/>
          <p:cNvSpPr txBox="1">
            <a:spLocks noGrp="1"/>
          </p:cNvSpPr>
          <p:nvPr>
            <p:ph type="title"/>
          </p:nvPr>
        </p:nvSpPr>
        <p:spPr>
          <a:xfrm>
            <a:off x="1998800" y="573067"/>
            <a:ext cx="8194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13">
            <a:hlinkClick r:id="" action="ppaction://noaction"/>
          </p:cNvPr>
          <p:cNvSpPr txBox="1">
            <a:spLocks noGrp="1"/>
          </p:cNvSpPr>
          <p:nvPr>
            <p:ph type="title" idx="2"/>
          </p:nvPr>
        </p:nvSpPr>
        <p:spPr>
          <a:xfrm>
            <a:off x="2831000" y="1507684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09" name="Google Shape;209;p13">
            <a:hlinkClick r:id="" action="ppaction://noaction"/>
          </p:cNvPr>
          <p:cNvSpPr txBox="1">
            <a:spLocks noGrp="1"/>
          </p:cNvSpPr>
          <p:nvPr>
            <p:ph type="subTitle" idx="1"/>
          </p:nvPr>
        </p:nvSpPr>
        <p:spPr>
          <a:xfrm>
            <a:off x="11352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13"/>
          <p:cNvSpPr txBox="1">
            <a:spLocks noGrp="1"/>
          </p:cNvSpPr>
          <p:nvPr>
            <p:ph type="subTitle" idx="3"/>
          </p:nvPr>
        </p:nvSpPr>
        <p:spPr>
          <a:xfrm>
            <a:off x="2042800" y="2939717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1" name="Google Shape;211;p13">
            <a:hlinkClick r:id="" action="ppaction://noaction"/>
          </p:cNvPr>
          <p:cNvSpPr txBox="1">
            <a:spLocks noGrp="1"/>
          </p:cNvSpPr>
          <p:nvPr>
            <p:ph type="title" idx="4"/>
          </p:nvPr>
        </p:nvSpPr>
        <p:spPr>
          <a:xfrm>
            <a:off x="28310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2" name="Google Shape;212;p13">
            <a:hlinkClick r:id="" action="ppaction://noaction"/>
          </p:cNvPr>
          <p:cNvSpPr txBox="1">
            <a:spLocks noGrp="1"/>
          </p:cNvSpPr>
          <p:nvPr>
            <p:ph type="subTitle" idx="5"/>
          </p:nvPr>
        </p:nvSpPr>
        <p:spPr>
          <a:xfrm>
            <a:off x="1135200" y="4748067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13"/>
          <p:cNvSpPr txBox="1">
            <a:spLocks noGrp="1"/>
          </p:cNvSpPr>
          <p:nvPr>
            <p:ph type="subTitle" idx="6"/>
          </p:nvPr>
        </p:nvSpPr>
        <p:spPr>
          <a:xfrm>
            <a:off x="2042800" y="5279524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13">
            <a:hlinkClick r:id="" action="ppaction://noaction"/>
          </p:cNvPr>
          <p:cNvSpPr txBox="1">
            <a:spLocks noGrp="1"/>
          </p:cNvSpPr>
          <p:nvPr>
            <p:ph type="title" idx="7"/>
          </p:nvPr>
        </p:nvSpPr>
        <p:spPr>
          <a:xfrm>
            <a:off x="7791800" y="1510972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5" name="Google Shape;215;p13">
            <a:hlinkClick r:id="" action="ppaction://noaction"/>
          </p:cNvPr>
          <p:cNvSpPr txBox="1">
            <a:spLocks noGrp="1"/>
          </p:cNvSpPr>
          <p:nvPr>
            <p:ph type="subTitle" idx="8"/>
          </p:nvPr>
        </p:nvSpPr>
        <p:spPr>
          <a:xfrm>
            <a:off x="60960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6" name="Google Shape;216;p13"/>
          <p:cNvSpPr txBox="1">
            <a:spLocks noGrp="1"/>
          </p:cNvSpPr>
          <p:nvPr>
            <p:ph type="subTitle" idx="9"/>
          </p:nvPr>
        </p:nvSpPr>
        <p:spPr>
          <a:xfrm>
            <a:off x="7003600" y="2948131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13">
            <a:hlinkClick r:id="" action="ppaction://noaction"/>
          </p:cNvPr>
          <p:cNvSpPr txBox="1">
            <a:spLocks noGrp="1"/>
          </p:cNvSpPr>
          <p:nvPr>
            <p:ph type="title" idx="13"/>
          </p:nvPr>
        </p:nvSpPr>
        <p:spPr>
          <a:xfrm>
            <a:off x="77918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8" name="Google Shape;218;p13">
            <a:hlinkClick r:id="" action="ppaction://noaction"/>
          </p:cNvPr>
          <p:cNvSpPr txBox="1">
            <a:spLocks noGrp="1"/>
          </p:cNvSpPr>
          <p:nvPr>
            <p:ph type="subTitle" idx="14"/>
          </p:nvPr>
        </p:nvSpPr>
        <p:spPr>
          <a:xfrm>
            <a:off x="6096000" y="4735200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13"/>
          <p:cNvSpPr txBox="1">
            <a:spLocks noGrp="1"/>
          </p:cNvSpPr>
          <p:nvPr>
            <p:ph type="subTitle" idx="15"/>
          </p:nvPr>
        </p:nvSpPr>
        <p:spPr>
          <a:xfrm>
            <a:off x="7003600" y="5273863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573746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31;p3">
            <a:extLst>
              <a:ext uri="{FF2B5EF4-FFF2-40B4-BE49-F238E27FC236}">
                <a16:creationId xmlns:a16="http://schemas.microsoft.com/office/drawing/2014/main" id="{F6E4C51D-99E1-48B2-965A-673CDF3840EB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5399" y="1"/>
            <a:ext cx="2004484" cy="1022351"/>
            <a:chOff x="7673075" y="0"/>
            <a:chExt cx="1502175" cy="766550"/>
          </a:xfrm>
        </p:grpSpPr>
        <p:sp>
          <p:nvSpPr>
            <p:cNvPr id="6" name="Google Shape;32;p3">
              <a:extLst>
                <a:ext uri="{FF2B5EF4-FFF2-40B4-BE49-F238E27FC236}">
                  <a16:creationId xmlns:a16="http://schemas.microsoft.com/office/drawing/2014/main" id="{81EAB677-0F2E-4470-9B2A-2DDA6A5933A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938437500 w 60087"/>
                <a:gd name="T1" fmla="*/ 15625 h 30655"/>
                <a:gd name="T2" fmla="*/ 869343750 w 60087"/>
                <a:gd name="T3" fmla="*/ 40906250 h 30655"/>
                <a:gd name="T4" fmla="*/ 445687500 w 60087"/>
                <a:gd name="T5" fmla="*/ 216453125 h 30655"/>
                <a:gd name="T6" fmla="*/ 0 w 60087"/>
                <a:gd name="T7" fmla="*/ 478984375 h 30655"/>
                <a:gd name="T8" fmla="*/ 131718750 w 60087"/>
                <a:gd name="T9" fmla="*/ 478984375 h 30655"/>
                <a:gd name="T10" fmla="*/ 499765625 w 60087"/>
                <a:gd name="T11" fmla="*/ 280890625 h 30655"/>
                <a:gd name="T12" fmla="*/ 913484375 w 60087"/>
                <a:gd name="T13" fmla="*/ 103015625 h 30655"/>
                <a:gd name="T14" fmla="*/ 938843750 w 60087"/>
                <a:gd name="T15" fmla="*/ 88593750 h 30655"/>
                <a:gd name="T16" fmla="*/ 938437500 w 60087"/>
                <a:gd name="T17" fmla="*/ 15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33;p3">
              <a:extLst>
                <a:ext uri="{FF2B5EF4-FFF2-40B4-BE49-F238E27FC236}">
                  <a16:creationId xmlns:a16="http://schemas.microsoft.com/office/drawing/2014/main" id="{2FDFCAFD-C336-4CF7-86B2-E1B7FB006CC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432796875 w 27699"/>
                <a:gd name="T1" fmla="*/ 0 h 11529"/>
                <a:gd name="T2" fmla="*/ 75609375 w 27699"/>
                <a:gd name="T3" fmla="*/ 147859375 h 11529"/>
                <a:gd name="T4" fmla="*/ 0 w 27699"/>
                <a:gd name="T5" fmla="*/ 180125000 h 11529"/>
                <a:gd name="T6" fmla="*/ 165109375 w 27699"/>
                <a:gd name="T7" fmla="*/ 180125000 h 11529"/>
                <a:gd name="T8" fmla="*/ 432796875 w 27699"/>
                <a:gd name="T9" fmla="*/ 71546875 h 11529"/>
                <a:gd name="T10" fmla="*/ 432796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8" name="Google Shape;34;p3">
              <a:extLst>
                <a:ext uri="{FF2B5EF4-FFF2-40B4-BE49-F238E27FC236}">
                  <a16:creationId xmlns:a16="http://schemas.microsoft.com/office/drawing/2014/main" id="{9A028E99-042B-4671-892C-7EBBEB589ECB}"/>
                </a:ext>
              </a:extLst>
            </p:cNvPr>
            <p:cNvSpPr/>
            <p:nvPr/>
          </p:nvSpPr>
          <p:spPr>
            <a:xfrm rot="10800000" flipH="1">
              <a:off x="8256813" y="0"/>
              <a:ext cx="91843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" name="Google Shape;35;p3">
              <a:extLst>
                <a:ext uri="{FF2B5EF4-FFF2-40B4-BE49-F238E27FC236}">
                  <a16:creationId xmlns:a16="http://schemas.microsoft.com/office/drawing/2014/main" id="{E2DD5208-48E9-439C-9053-1D153451FEC7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693796875 w 44403"/>
                <a:gd name="T1" fmla="*/ 0 h 21023"/>
                <a:gd name="T2" fmla="*/ 621234375 w 44403"/>
                <a:gd name="T3" fmla="*/ 41406250 h 21023"/>
                <a:gd name="T4" fmla="*/ 261515625 w 44403"/>
                <a:gd name="T5" fmla="*/ 190468750 h 21023"/>
                <a:gd name="T6" fmla="*/ 15625 w 44403"/>
                <a:gd name="T7" fmla="*/ 328484375 h 21023"/>
                <a:gd name="T8" fmla="*/ 119453125 w 44403"/>
                <a:gd name="T9" fmla="*/ 328484375 h 21023"/>
                <a:gd name="T10" fmla="*/ 299062500 w 44403"/>
                <a:gd name="T11" fmla="*/ 243343750 h 21023"/>
                <a:gd name="T12" fmla="*/ 658781250 w 44403"/>
                <a:gd name="T13" fmla="*/ 94375000 h 21023"/>
                <a:gd name="T14" fmla="*/ 693796875 w 44403"/>
                <a:gd name="T15" fmla="*/ 75187500 h 21023"/>
                <a:gd name="T16" fmla="*/ 693796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36;p3">
              <a:extLst>
                <a:ext uri="{FF2B5EF4-FFF2-40B4-BE49-F238E27FC236}">
                  <a16:creationId xmlns:a16="http://schemas.microsoft.com/office/drawing/2014/main" id="{501945DB-B56F-49A0-AD80-E171AE91BC4F}"/>
                </a:ext>
              </a:extLst>
            </p:cNvPr>
            <p:cNvSpPr/>
            <p:nvPr/>
          </p:nvSpPr>
          <p:spPr>
            <a:xfrm rot="10800000" flipH="1">
              <a:off x="7884046" y="0"/>
              <a:ext cx="1291204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" name="Google Shape;37;p3">
            <a:extLst>
              <a:ext uri="{FF2B5EF4-FFF2-40B4-BE49-F238E27FC236}">
                <a16:creationId xmlns:a16="http://schemas.microsoft.com/office/drawing/2014/main" id="{FA739CDC-BFC7-4870-8B33-BEEC0419D3CD}"/>
              </a:ext>
            </a:extLst>
          </p:cNvPr>
          <p:cNvGrpSpPr>
            <a:grpSpLocks/>
          </p:cNvGrpSpPr>
          <p:nvPr/>
        </p:nvGrpSpPr>
        <p:grpSpPr bwMode="auto">
          <a:xfrm>
            <a:off x="10206567" y="1"/>
            <a:ext cx="2002367" cy="1022351"/>
            <a:chOff x="7673075" y="0"/>
            <a:chExt cx="1502175" cy="766550"/>
          </a:xfrm>
        </p:grpSpPr>
        <p:sp>
          <p:nvSpPr>
            <p:cNvPr id="12" name="Google Shape;38;p3">
              <a:extLst>
                <a:ext uri="{FF2B5EF4-FFF2-40B4-BE49-F238E27FC236}">
                  <a16:creationId xmlns:a16="http://schemas.microsoft.com/office/drawing/2014/main" id="{B00CAF25-52E6-4A06-B3AA-021263AD5FE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938437500 w 60087"/>
                <a:gd name="T1" fmla="*/ 15625 h 30655"/>
                <a:gd name="T2" fmla="*/ 869343750 w 60087"/>
                <a:gd name="T3" fmla="*/ 40906250 h 30655"/>
                <a:gd name="T4" fmla="*/ 445687500 w 60087"/>
                <a:gd name="T5" fmla="*/ 216453125 h 30655"/>
                <a:gd name="T6" fmla="*/ 0 w 60087"/>
                <a:gd name="T7" fmla="*/ 478984375 h 30655"/>
                <a:gd name="T8" fmla="*/ 131718750 w 60087"/>
                <a:gd name="T9" fmla="*/ 478984375 h 30655"/>
                <a:gd name="T10" fmla="*/ 499765625 w 60087"/>
                <a:gd name="T11" fmla="*/ 280890625 h 30655"/>
                <a:gd name="T12" fmla="*/ 913484375 w 60087"/>
                <a:gd name="T13" fmla="*/ 103015625 h 30655"/>
                <a:gd name="T14" fmla="*/ 938843750 w 60087"/>
                <a:gd name="T15" fmla="*/ 88593750 h 30655"/>
                <a:gd name="T16" fmla="*/ 938437500 w 60087"/>
                <a:gd name="T17" fmla="*/ 15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39;p3">
              <a:extLst>
                <a:ext uri="{FF2B5EF4-FFF2-40B4-BE49-F238E27FC236}">
                  <a16:creationId xmlns:a16="http://schemas.microsoft.com/office/drawing/2014/main" id="{84DD5588-7559-4934-99C0-11B75F78A07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432796875 w 27699"/>
                <a:gd name="T1" fmla="*/ 0 h 11529"/>
                <a:gd name="T2" fmla="*/ 75609375 w 27699"/>
                <a:gd name="T3" fmla="*/ 147859375 h 11529"/>
                <a:gd name="T4" fmla="*/ 0 w 27699"/>
                <a:gd name="T5" fmla="*/ 180125000 h 11529"/>
                <a:gd name="T6" fmla="*/ 165109375 w 27699"/>
                <a:gd name="T7" fmla="*/ 180125000 h 11529"/>
                <a:gd name="T8" fmla="*/ 432796875 w 27699"/>
                <a:gd name="T9" fmla="*/ 71546875 h 11529"/>
                <a:gd name="T10" fmla="*/ 432796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4" name="Google Shape;40;p3">
              <a:extLst>
                <a:ext uri="{FF2B5EF4-FFF2-40B4-BE49-F238E27FC236}">
                  <a16:creationId xmlns:a16="http://schemas.microsoft.com/office/drawing/2014/main" id="{37AE1B55-23E4-408A-9811-CB745CAA2D36}"/>
                </a:ext>
              </a:extLst>
            </p:cNvPr>
            <p:cNvSpPr/>
            <p:nvPr/>
          </p:nvSpPr>
          <p:spPr>
            <a:xfrm rot="10800000" flipH="1">
              <a:off x="8255843" y="0"/>
              <a:ext cx="91940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41;p3">
              <a:extLst>
                <a:ext uri="{FF2B5EF4-FFF2-40B4-BE49-F238E27FC236}">
                  <a16:creationId xmlns:a16="http://schemas.microsoft.com/office/drawing/2014/main" id="{3270965D-7497-4846-9104-07DF8622251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693796875 w 44403"/>
                <a:gd name="T1" fmla="*/ 0 h 21023"/>
                <a:gd name="T2" fmla="*/ 621234375 w 44403"/>
                <a:gd name="T3" fmla="*/ 41406250 h 21023"/>
                <a:gd name="T4" fmla="*/ 261515625 w 44403"/>
                <a:gd name="T5" fmla="*/ 190468750 h 21023"/>
                <a:gd name="T6" fmla="*/ 15625 w 44403"/>
                <a:gd name="T7" fmla="*/ 328484375 h 21023"/>
                <a:gd name="T8" fmla="*/ 119453125 w 44403"/>
                <a:gd name="T9" fmla="*/ 328484375 h 21023"/>
                <a:gd name="T10" fmla="*/ 299062500 w 44403"/>
                <a:gd name="T11" fmla="*/ 243343750 h 21023"/>
                <a:gd name="T12" fmla="*/ 658781250 w 44403"/>
                <a:gd name="T13" fmla="*/ 94375000 h 21023"/>
                <a:gd name="T14" fmla="*/ 693796875 w 44403"/>
                <a:gd name="T15" fmla="*/ 75187500 h 21023"/>
                <a:gd name="T16" fmla="*/ 693796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6" name="Google Shape;42;p3">
              <a:extLst>
                <a:ext uri="{FF2B5EF4-FFF2-40B4-BE49-F238E27FC236}">
                  <a16:creationId xmlns:a16="http://schemas.microsoft.com/office/drawing/2014/main" id="{0B1DE72E-0DD1-47CC-8BCF-D93D0A4055A7}"/>
                </a:ext>
              </a:extLst>
            </p:cNvPr>
            <p:cNvSpPr/>
            <p:nvPr/>
          </p:nvSpPr>
          <p:spPr>
            <a:xfrm rot="10800000" flipH="1">
              <a:off x="7884269" y="0"/>
              <a:ext cx="1290981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" name="Google Shape;43;p3">
            <a:extLst>
              <a:ext uri="{FF2B5EF4-FFF2-40B4-BE49-F238E27FC236}">
                <a16:creationId xmlns:a16="http://schemas.microsoft.com/office/drawing/2014/main" id="{15CDC8B8-CC95-4E7D-A7AE-DF571FFE5222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1" y="5835651"/>
            <a:ext cx="2002367" cy="1022349"/>
            <a:chOff x="7673075" y="0"/>
            <a:chExt cx="1502175" cy="766550"/>
          </a:xfrm>
        </p:grpSpPr>
        <p:sp>
          <p:nvSpPr>
            <p:cNvPr id="18" name="Google Shape;44;p3">
              <a:extLst>
                <a:ext uri="{FF2B5EF4-FFF2-40B4-BE49-F238E27FC236}">
                  <a16:creationId xmlns:a16="http://schemas.microsoft.com/office/drawing/2014/main" id="{92316585-3BEE-44B8-9230-143ABE05A17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938437500 w 60087"/>
                <a:gd name="T1" fmla="*/ 15625 h 30655"/>
                <a:gd name="T2" fmla="*/ 869343750 w 60087"/>
                <a:gd name="T3" fmla="*/ 40906250 h 30655"/>
                <a:gd name="T4" fmla="*/ 445687500 w 60087"/>
                <a:gd name="T5" fmla="*/ 216453125 h 30655"/>
                <a:gd name="T6" fmla="*/ 0 w 60087"/>
                <a:gd name="T7" fmla="*/ 478984375 h 30655"/>
                <a:gd name="T8" fmla="*/ 131718750 w 60087"/>
                <a:gd name="T9" fmla="*/ 478984375 h 30655"/>
                <a:gd name="T10" fmla="*/ 499765625 w 60087"/>
                <a:gd name="T11" fmla="*/ 280890625 h 30655"/>
                <a:gd name="T12" fmla="*/ 913484375 w 60087"/>
                <a:gd name="T13" fmla="*/ 103015625 h 30655"/>
                <a:gd name="T14" fmla="*/ 938843750 w 60087"/>
                <a:gd name="T15" fmla="*/ 88593750 h 30655"/>
                <a:gd name="T16" fmla="*/ 938437500 w 60087"/>
                <a:gd name="T17" fmla="*/ 15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9" name="Google Shape;45;p3">
              <a:extLst>
                <a:ext uri="{FF2B5EF4-FFF2-40B4-BE49-F238E27FC236}">
                  <a16:creationId xmlns:a16="http://schemas.microsoft.com/office/drawing/2014/main" id="{DC9B1659-92CC-4937-8BFE-DF4EDF2F13D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432796875 w 27699"/>
                <a:gd name="T1" fmla="*/ 0 h 11529"/>
                <a:gd name="T2" fmla="*/ 75609375 w 27699"/>
                <a:gd name="T3" fmla="*/ 147859375 h 11529"/>
                <a:gd name="T4" fmla="*/ 0 w 27699"/>
                <a:gd name="T5" fmla="*/ 180125000 h 11529"/>
                <a:gd name="T6" fmla="*/ 165109375 w 27699"/>
                <a:gd name="T7" fmla="*/ 180125000 h 11529"/>
                <a:gd name="T8" fmla="*/ 432796875 w 27699"/>
                <a:gd name="T9" fmla="*/ 71546875 h 11529"/>
                <a:gd name="T10" fmla="*/ 432796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20" name="Google Shape;46;p3">
              <a:extLst>
                <a:ext uri="{FF2B5EF4-FFF2-40B4-BE49-F238E27FC236}">
                  <a16:creationId xmlns:a16="http://schemas.microsoft.com/office/drawing/2014/main" id="{E64F91DF-C314-4E5A-BAFC-57D6D411F08D}"/>
                </a:ext>
              </a:extLst>
            </p:cNvPr>
            <p:cNvSpPr/>
            <p:nvPr/>
          </p:nvSpPr>
          <p:spPr>
            <a:xfrm rot="10800000" flipH="1">
              <a:off x="8262194" y="0"/>
              <a:ext cx="919408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" name="Google Shape;47;p3">
              <a:extLst>
                <a:ext uri="{FF2B5EF4-FFF2-40B4-BE49-F238E27FC236}">
                  <a16:creationId xmlns:a16="http://schemas.microsoft.com/office/drawing/2014/main" id="{39997599-BF81-4D2F-8441-EDC42BDB3D6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693796875 w 44403"/>
                <a:gd name="T1" fmla="*/ 0 h 21023"/>
                <a:gd name="T2" fmla="*/ 621234375 w 44403"/>
                <a:gd name="T3" fmla="*/ 41406250 h 21023"/>
                <a:gd name="T4" fmla="*/ 261515625 w 44403"/>
                <a:gd name="T5" fmla="*/ 190468750 h 21023"/>
                <a:gd name="T6" fmla="*/ 15625 w 44403"/>
                <a:gd name="T7" fmla="*/ 328484375 h 21023"/>
                <a:gd name="T8" fmla="*/ 119453125 w 44403"/>
                <a:gd name="T9" fmla="*/ 328484375 h 21023"/>
                <a:gd name="T10" fmla="*/ 299062500 w 44403"/>
                <a:gd name="T11" fmla="*/ 243343750 h 21023"/>
                <a:gd name="T12" fmla="*/ 658781250 w 44403"/>
                <a:gd name="T13" fmla="*/ 94375000 h 21023"/>
                <a:gd name="T14" fmla="*/ 693796875 w 44403"/>
                <a:gd name="T15" fmla="*/ 75187500 h 21023"/>
                <a:gd name="T16" fmla="*/ 693796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22" name="Google Shape;48;p3">
              <a:extLst>
                <a:ext uri="{FF2B5EF4-FFF2-40B4-BE49-F238E27FC236}">
                  <a16:creationId xmlns:a16="http://schemas.microsoft.com/office/drawing/2014/main" id="{EF326EAF-18FE-44A8-8522-89492779DEAC}"/>
                </a:ext>
              </a:extLst>
            </p:cNvPr>
            <p:cNvSpPr/>
            <p:nvPr/>
          </p:nvSpPr>
          <p:spPr>
            <a:xfrm rot="10800000" flipH="1">
              <a:off x="7890620" y="-6348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23" name="Google Shape;52;p3">
            <a:extLst>
              <a:ext uri="{FF2B5EF4-FFF2-40B4-BE49-F238E27FC236}">
                <a16:creationId xmlns:a16="http://schemas.microsoft.com/office/drawing/2014/main" id="{83F55A85-F053-4DA2-91E4-368D1BCFB901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3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Google Shape;49;p3"/>
          <p:cNvSpPr txBox="1">
            <a:spLocks noGrp="1"/>
          </p:cNvSpPr>
          <p:nvPr>
            <p:ph type="title"/>
          </p:nvPr>
        </p:nvSpPr>
        <p:spPr>
          <a:xfrm>
            <a:off x="6366500" y="3410500"/>
            <a:ext cx="5312800" cy="707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50" name="Google Shape;50;p3"/>
          <p:cNvSpPr txBox="1">
            <a:spLocks noGrp="1"/>
          </p:cNvSpPr>
          <p:nvPr>
            <p:ph type="subTitle" idx="1"/>
          </p:nvPr>
        </p:nvSpPr>
        <p:spPr>
          <a:xfrm>
            <a:off x="6426300" y="4118100"/>
            <a:ext cx="3787200" cy="927200"/>
          </a:xfrm>
          <a:prstGeom prst="rect">
            <a:avLst/>
          </a:prstGeom>
          <a:noFill/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title" idx="2"/>
          </p:nvPr>
        </p:nvSpPr>
        <p:spPr>
          <a:xfrm>
            <a:off x="6366500" y="1922351"/>
            <a:ext cx="2452800" cy="153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0"/>
              <a:buNone/>
              <a:defRPr sz="10000">
                <a:solidFill>
                  <a:schemeClr val="dk1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26207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7636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hyperlink" Target="https://www.daegubook.com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pn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kr/url?sa=t&amp;rct=j&amp;q=&amp;esrc=s&amp;source=web&amp;cd=&amp;cad=rja&amp;uact=8&amp;ved=2ahUKEwi4garakI2LAxXblFYBHVAHB_sQFnoECCMQAQ&amp;url=https%3A%2F%2Fwww.siminsori.com%2Fnews%2FarticleView.html%3Fidxno%3D233471&amp;usg=AOvVaw2huqY0xv6cxmmiT6CNommc&amp;opi=89978449" TargetMode="External"/><Relationship Id="rId7" Type="http://schemas.openxmlformats.org/officeDocument/2006/relationships/hyperlink" Target="https://www.daegu.go.kr/index.do?menu_id=00000266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8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28.png"/><Relationship Id="rId7" Type="http://schemas.openxmlformats.org/officeDocument/2006/relationships/image" Target="../media/image3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28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7.png"/><Relationship Id="rId5" Type="http://schemas.openxmlformats.org/officeDocument/2006/relationships/image" Target="../media/image40.pn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47.emf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8.png"/><Relationship Id="rId7" Type="http://schemas.openxmlformats.org/officeDocument/2006/relationships/image" Target="../media/image52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4.png"/><Relationship Id="rId7" Type="http://schemas.openxmlformats.org/officeDocument/2006/relationships/image" Target="../media/image57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4.png"/><Relationship Id="rId4" Type="http://schemas.openxmlformats.org/officeDocument/2006/relationships/image" Target="../media/image6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69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8.jpe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openxmlformats.org/officeDocument/2006/relationships/image" Target="../media/image24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3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3.png"/><Relationship Id="rId4" Type="http://schemas.openxmlformats.org/officeDocument/2006/relationships/image" Target="../media/image7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7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8.png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5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0.png"/><Relationship Id="rId5" Type="http://schemas.openxmlformats.org/officeDocument/2006/relationships/image" Target="../media/image58.jpeg"/><Relationship Id="rId4" Type="http://schemas.openxmlformats.org/officeDocument/2006/relationships/image" Target="../media/image8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7" Type="http://schemas.openxmlformats.org/officeDocument/2006/relationships/image" Target="../media/image93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3.png"/><Relationship Id="rId5" Type="http://schemas.openxmlformats.org/officeDocument/2006/relationships/image" Target="../media/image57.png"/><Relationship Id="rId4" Type="http://schemas.openxmlformats.org/officeDocument/2006/relationships/image" Target="../media/image1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5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99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2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4.png"/><Relationship Id="rId5" Type="http://schemas.openxmlformats.org/officeDocument/2006/relationships/image" Target="../media/image103.png"/><Relationship Id="rId4" Type="http://schemas.openxmlformats.org/officeDocument/2006/relationships/image" Target="../media/image10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9.png"/><Relationship Id="rId5" Type="http://schemas.openxmlformats.org/officeDocument/2006/relationships/image" Target="../media/image107.png"/><Relationship Id="rId4" Type="http://schemas.openxmlformats.org/officeDocument/2006/relationships/image" Target="../media/image10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5.jpeg"/><Relationship Id="rId5" Type="http://schemas.openxmlformats.org/officeDocument/2006/relationships/image" Target="../media/image114.JPG"/><Relationship Id="rId4" Type="http://schemas.openxmlformats.org/officeDocument/2006/relationships/image" Target="../media/image113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3" Type="http://schemas.openxmlformats.org/officeDocument/2006/relationships/image" Target="../media/image92.png"/><Relationship Id="rId7" Type="http://schemas.openxmlformats.org/officeDocument/2006/relationships/image" Target="../media/image11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93.png"/><Relationship Id="rId4" Type="http://schemas.openxmlformats.org/officeDocument/2006/relationships/image" Target="../media/image116.png"/><Relationship Id="rId9" Type="http://schemas.openxmlformats.org/officeDocument/2006/relationships/hyperlink" Target="https://daegubook.com/board/record.html?no=12&amp;page=1&amp;pre=0&amp;mod=view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7" Type="http://schemas.openxmlformats.org/officeDocument/2006/relationships/image" Target="../media/image9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9.jpeg"/><Relationship Id="rId5" Type="http://schemas.openxmlformats.org/officeDocument/2006/relationships/image" Target="../media/image118.jpeg"/><Relationship Id="rId4" Type="http://schemas.openxmlformats.org/officeDocument/2006/relationships/image" Target="../media/image11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7" Type="http://schemas.openxmlformats.org/officeDocument/2006/relationships/image" Target="../media/image122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1.JPG"/><Relationship Id="rId5" Type="http://schemas.openxmlformats.org/officeDocument/2006/relationships/image" Target="../media/image120.jpg"/><Relationship Id="rId4" Type="http://schemas.openxmlformats.org/officeDocument/2006/relationships/image" Target="../media/image113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jpeg"/><Relationship Id="rId3" Type="http://schemas.openxmlformats.org/officeDocument/2006/relationships/image" Target="../media/image112.png"/><Relationship Id="rId7" Type="http://schemas.openxmlformats.org/officeDocument/2006/relationships/image" Target="../media/image125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4.png"/><Relationship Id="rId5" Type="http://schemas.openxmlformats.org/officeDocument/2006/relationships/image" Target="../media/image123.emf"/><Relationship Id="rId4" Type="http://schemas.openxmlformats.org/officeDocument/2006/relationships/image" Target="../media/image113.png"/><Relationship Id="rId9" Type="http://schemas.openxmlformats.org/officeDocument/2006/relationships/image" Target="../media/image12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7" Type="http://schemas.openxmlformats.org/officeDocument/2006/relationships/image" Target="../media/image9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8.png"/><Relationship Id="rId5" Type="http://schemas.openxmlformats.org/officeDocument/2006/relationships/image" Target="../media/image126.jpeg"/><Relationship Id="rId4" Type="http://schemas.openxmlformats.org/officeDocument/2006/relationships/image" Target="../media/image11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7" Type="http://schemas.openxmlformats.org/officeDocument/2006/relationships/image" Target="../media/image129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2.png"/><Relationship Id="rId5" Type="http://schemas.openxmlformats.org/officeDocument/2006/relationships/image" Target="../media/image81.emf"/><Relationship Id="rId4" Type="http://schemas.openxmlformats.org/officeDocument/2006/relationships/image" Target="../media/image11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7" Type="http://schemas.openxmlformats.org/officeDocument/2006/relationships/image" Target="../media/image132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1.jpeg"/><Relationship Id="rId5" Type="http://schemas.openxmlformats.org/officeDocument/2006/relationships/image" Target="../media/image130.png"/><Relationship Id="rId4" Type="http://schemas.openxmlformats.org/officeDocument/2006/relationships/image" Target="../media/image11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4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6.png"/><Relationship Id="rId5" Type="http://schemas.openxmlformats.org/officeDocument/2006/relationships/image" Target="../media/image135.emf"/><Relationship Id="rId4" Type="http://schemas.openxmlformats.org/officeDocument/2006/relationships/image" Target="../media/image11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7.png"/><Relationship Id="rId4" Type="http://schemas.openxmlformats.org/officeDocument/2006/relationships/image" Target="../media/image9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그림 3">
            <a:extLst>
              <a:ext uri="{FF2B5EF4-FFF2-40B4-BE49-F238E27FC236}">
                <a16:creationId xmlns:a16="http://schemas.microsoft.com/office/drawing/2014/main" id="{F064F341-6CD7-4026-B718-66449AAB3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0033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그림 4">
            <a:extLst>
              <a:ext uri="{FF2B5EF4-FFF2-40B4-BE49-F238E27FC236}">
                <a16:creationId xmlns:a16="http://schemas.microsoft.com/office/drawing/2014/main" id="{B18F0AC0-52FE-4533-8E0D-6735277D7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133" y="0"/>
            <a:ext cx="536786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573C0A4-DF35-A331-17A3-56FC54A245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2825"/>
            <a:ext cx="12192000" cy="62517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4F9201-BE88-910F-C76B-2266A8EDCD65}"/>
              </a:ext>
            </a:extLst>
          </p:cNvPr>
          <p:cNvSpPr txBox="1"/>
          <p:nvPr/>
        </p:nvSpPr>
        <p:spPr>
          <a:xfrm>
            <a:off x="152400" y="6497879"/>
            <a:ext cx="7290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내 고장 대구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·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경북 </a:t>
            </a:r>
            <a:r>
              <a:rPr lang="ko-KR" altLang="en-US" b="1" dirty="0" err="1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다시보기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사이트 주소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https://daegubook.com)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F1762FF-4E9F-47D5-8F0E-40D0C32225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0434" y="9211"/>
            <a:ext cx="48768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4605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76EE5641-5D09-4B1B-BDBA-1756C20C0D79}"/>
              </a:ext>
            </a:extLst>
          </p:cNvPr>
          <p:cNvSpPr/>
          <p:nvPr/>
        </p:nvSpPr>
        <p:spPr>
          <a:xfrm>
            <a:off x="1013884" y="5901267"/>
            <a:ext cx="658283" cy="5058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defRPr/>
            </a:pPr>
            <a:endParaRPr lang="ko-KR" altLang="en-US" sz="2400" kern="0">
              <a:sym typeface="Arial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C1D1465-5160-427F-8DD6-027406115D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2333"/>
            <a:ext cx="12268200" cy="6900333"/>
          </a:xfrm>
          <a:prstGeom prst="rect">
            <a:avLst/>
          </a:prstGeom>
          <a:solidFill>
            <a:schemeClr val="accent4"/>
          </a:solidFill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D3B72AC6-40E6-4159-8BF0-B7651C0B3CD1}"/>
              </a:ext>
            </a:extLst>
          </p:cNvPr>
          <p:cNvSpPr/>
          <p:nvPr/>
        </p:nvSpPr>
        <p:spPr>
          <a:xfrm>
            <a:off x="1013884" y="5901267"/>
            <a:ext cx="658283" cy="5058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defRPr/>
            </a:pPr>
            <a:endParaRPr lang="ko-KR" altLang="en-US" sz="2400" kern="0">
              <a:sym typeface="Arial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10704AE-862C-467E-840F-4D3FBA595A8A}"/>
              </a:ext>
            </a:extLst>
          </p:cNvPr>
          <p:cNvSpPr/>
          <p:nvPr/>
        </p:nvSpPr>
        <p:spPr>
          <a:xfrm>
            <a:off x="1532467" y="2438400"/>
            <a:ext cx="6798733" cy="13292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defRPr/>
            </a:pPr>
            <a:r>
              <a:rPr lang="ko-KR" altLang="en-US" sz="3733" b="1" kern="0" dirty="0">
                <a:solidFill>
                  <a:srgbClr val="0070C0"/>
                </a:solidFill>
                <a:latin typeface="+mj-ea"/>
                <a:ea typeface="+mj-ea"/>
                <a:sym typeface="Arial"/>
              </a:rPr>
              <a:t>고대부터 현대까지</a:t>
            </a:r>
            <a:r>
              <a:rPr lang="en-US" altLang="ko-KR" sz="3733" b="1" kern="0" dirty="0">
                <a:solidFill>
                  <a:srgbClr val="0070C0"/>
                </a:solidFill>
                <a:latin typeface="+mj-ea"/>
                <a:ea typeface="+mj-ea"/>
                <a:sym typeface="Arial"/>
              </a:rPr>
              <a:t>!</a:t>
            </a:r>
          </a:p>
          <a:p>
            <a:pPr algn="ctr">
              <a:buClr>
                <a:srgbClr val="000000"/>
              </a:buClr>
              <a:defRPr/>
            </a:pPr>
            <a:r>
              <a:rPr lang="ko-KR" altLang="en-US" sz="3733" b="1" kern="0" dirty="0">
                <a:solidFill>
                  <a:srgbClr val="0070C0"/>
                </a:solidFill>
                <a:latin typeface="+mj-ea"/>
                <a:ea typeface="+mj-ea"/>
                <a:sym typeface="Arial"/>
              </a:rPr>
              <a:t>대구의 탄생과 발전 이야기</a:t>
            </a:r>
            <a:endParaRPr lang="ko-KR" altLang="en-US" sz="1600" b="1" kern="0" dirty="0">
              <a:solidFill>
                <a:srgbClr val="0070C0"/>
              </a:solidFill>
              <a:latin typeface="+mj-ea"/>
              <a:ea typeface="+mj-ea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그림 3">
            <a:extLst>
              <a:ext uri="{FF2B5EF4-FFF2-40B4-BE49-F238E27FC236}">
                <a16:creationId xmlns:a16="http://schemas.microsoft.com/office/drawing/2014/main" id="{BC6981A7-B435-27AB-761B-8B7D5ADC9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BBB1FCB3-C3EC-8097-F8EB-A7F6DA1657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434" y="2328334"/>
            <a:ext cx="4516967" cy="1248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498C993-54D2-C1EB-C51F-EBA3F98A1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1" y="2595034"/>
            <a:ext cx="5058833" cy="1062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CA74170D-E39E-BE51-B14C-12A1CEB00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7418" y="3943351"/>
            <a:ext cx="3801533" cy="222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B3AA38F8-3778-E9E7-4FDD-5F404EE1C5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433" y="3767667"/>
            <a:ext cx="3718984" cy="200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2D08301F-8C0F-6A63-08DE-4AFBE79AB80E}"/>
              </a:ext>
            </a:extLst>
          </p:cNvPr>
          <p:cNvSpPr/>
          <p:nvPr/>
        </p:nvSpPr>
        <p:spPr>
          <a:xfrm>
            <a:off x="815788" y="5774267"/>
            <a:ext cx="923365" cy="617568"/>
          </a:xfrm>
          <a:prstGeom prst="rect">
            <a:avLst/>
          </a:prstGeom>
          <a:solidFill>
            <a:srgbClr val="ECBB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A451EE36-0DA1-4D8A-8707-056E7DD5885B}"/>
              </a:ext>
            </a:extLst>
          </p:cNvPr>
          <p:cNvSpPr/>
          <p:nvPr/>
        </p:nvSpPr>
        <p:spPr>
          <a:xfrm>
            <a:off x="1143000" y="2356347"/>
            <a:ext cx="2895600" cy="82176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4378E2A3-F510-4A8D-B0A1-9771AC219197}"/>
              </a:ext>
            </a:extLst>
          </p:cNvPr>
          <p:cNvSpPr/>
          <p:nvPr/>
        </p:nvSpPr>
        <p:spPr>
          <a:xfrm>
            <a:off x="8153400" y="2499953"/>
            <a:ext cx="3124200" cy="82176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104DB520-3B37-40DE-AF22-85051B9C7085}"/>
              </a:ext>
            </a:extLst>
          </p:cNvPr>
          <p:cNvSpPr/>
          <p:nvPr/>
        </p:nvSpPr>
        <p:spPr>
          <a:xfrm>
            <a:off x="8122783" y="3801486"/>
            <a:ext cx="3124200" cy="82176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25369939-EEC1-497A-B259-A793C45B0335}"/>
              </a:ext>
            </a:extLst>
          </p:cNvPr>
          <p:cNvSpPr/>
          <p:nvPr/>
        </p:nvSpPr>
        <p:spPr>
          <a:xfrm>
            <a:off x="1227667" y="3605923"/>
            <a:ext cx="3572933" cy="82176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8421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_x851838000" descr="EMB000023942ce2">
            <a:extLst>
              <a:ext uri="{FF2B5EF4-FFF2-40B4-BE49-F238E27FC236}">
                <a16:creationId xmlns:a16="http://schemas.microsoft.com/office/drawing/2014/main" id="{D05C3C77-D66C-4538-8EAF-040FBF37D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1" name="_x851839152" descr="EMB000023942ce2">
            <a:extLst>
              <a:ext uri="{FF2B5EF4-FFF2-40B4-BE49-F238E27FC236}">
                <a16:creationId xmlns:a16="http://schemas.microsoft.com/office/drawing/2014/main" id="{591D3EB9-BE54-4CBC-9E89-E6C476C65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BC4CF60-F438-44C7-88EB-A13478E89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257" y="1"/>
            <a:ext cx="2822784" cy="925691"/>
          </a:xfrm>
          <a:prstGeom prst="rect">
            <a:avLst/>
          </a:prstGeom>
          <a:effectLst>
            <a:softEdge rad="63500"/>
          </a:effectLst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77D202BA-1CA5-466A-99B3-5FBB5270C2FF}"/>
              </a:ext>
            </a:extLst>
          </p:cNvPr>
          <p:cNvGrpSpPr>
            <a:grpSpLocks/>
          </p:cNvGrpSpPr>
          <p:nvPr/>
        </p:nvGrpSpPr>
        <p:grpSpPr bwMode="auto">
          <a:xfrm>
            <a:off x="59267" y="939800"/>
            <a:ext cx="8047625" cy="584057"/>
            <a:chOff x="160248" y="358184"/>
            <a:chExt cx="4799697" cy="437822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D7F5CFE9-8587-4BF2-960A-C3A8DB8F6942}"/>
                </a:ext>
              </a:extLst>
            </p:cNvPr>
            <p:cNvSpPr/>
            <p:nvPr/>
          </p:nvSpPr>
          <p:spPr>
            <a:xfrm>
              <a:off x="549103" y="403789"/>
              <a:ext cx="4410842" cy="3922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2800" b="1" dirty="0" err="1"/>
                <a:t>대구하면</a:t>
              </a:r>
              <a:r>
                <a:rPr lang="ko-KR" altLang="en-US" sz="2800" b="1" dirty="0"/>
                <a:t> 생각나는 것을 모두 적어보자</a:t>
              </a:r>
              <a:r>
                <a:rPr lang="en-US" altLang="ko-KR" sz="2800" b="1" dirty="0"/>
                <a:t>.</a:t>
              </a:r>
              <a:endParaRPr lang="ko-KR" altLang="en-US" sz="2800" dirty="0"/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C20D64FD-38F9-4561-A314-238564E4B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0248" y="358184"/>
              <a:ext cx="388855" cy="437822"/>
            </a:xfrm>
            <a:prstGeom prst="rect">
              <a:avLst/>
            </a:prstGeom>
            <a:effectLst>
              <a:softEdge rad="63500"/>
            </a:effectLst>
          </p:spPr>
        </p:pic>
      </p:grpSp>
      <p:pic>
        <p:nvPicPr>
          <p:cNvPr id="33" name="Picture 1">
            <a:extLst>
              <a:ext uri="{FF2B5EF4-FFF2-40B4-BE49-F238E27FC236}">
                <a16:creationId xmlns:a16="http://schemas.microsoft.com/office/drawing/2014/main" id="{FFB7F822-29FA-4A62-BAAC-9365AA4543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070101" y="1662593"/>
            <a:ext cx="8462433" cy="4989843"/>
          </a:xfrm>
          <a:prstGeom prst="rect">
            <a:avLst/>
          </a:prstGeom>
          <a:solidFill>
            <a:srgbClr val="000000"/>
          </a:solidFill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>
            <a:extLst>
              <a:ext uri="{FF2B5EF4-FFF2-40B4-BE49-F238E27FC236}">
                <a16:creationId xmlns:a16="http://schemas.microsoft.com/office/drawing/2014/main" id="{610186AC-0FEC-4FCC-9ACB-C0BC4F83733F}"/>
              </a:ext>
            </a:extLst>
          </p:cNvPr>
          <p:cNvGrpSpPr>
            <a:grpSpLocks/>
          </p:cNvGrpSpPr>
          <p:nvPr/>
        </p:nvGrpSpPr>
        <p:grpSpPr bwMode="auto">
          <a:xfrm>
            <a:off x="239185" y="311151"/>
            <a:ext cx="2366433" cy="1998133"/>
            <a:chOff x="179583" y="233756"/>
            <a:chExt cx="1775121" cy="1498696"/>
          </a:xfrm>
        </p:grpSpPr>
        <p:grpSp>
          <p:nvGrpSpPr>
            <p:cNvPr id="60443" name="그룹 1011">
              <a:extLst>
                <a:ext uri="{FF2B5EF4-FFF2-40B4-BE49-F238E27FC236}">
                  <a16:creationId xmlns:a16="http://schemas.microsoft.com/office/drawing/2014/main" id="{23E94A47-DA54-4AF1-A24E-CB63B70E50B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9583" y="233756"/>
              <a:ext cx="1775121" cy="1498696"/>
              <a:chOff x="6869054" y="1770888"/>
              <a:chExt cx="2530521" cy="2530521"/>
            </a:xfrm>
          </p:grpSpPr>
          <p:pic>
            <p:nvPicPr>
              <p:cNvPr id="60445" name="Object 42">
                <a:extLst>
                  <a:ext uri="{FF2B5EF4-FFF2-40B4-BE49-F238E27FC236}">
                    <a16:creationId xmlns:a16="http://schemas.microsoft.com/office/drawing/2014/main" id="{17AC106F-B994-4C5D-8074-38472A84213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68964" y="670798"/>
                <a:ext cx="5061042" cy="50610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0446" name="Object 43">
                <a:extLst>
                  <a:ext uri="{FF2B5EF4-FFF2-40B4-BE49-F238E27FC236}">
                    <a16:creationId xmlns:a16="http://schemas.microsoft.com/office/drawing/2014/main" id="{C45EACA9-BA19-4886-93ED-2BA2BE08096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69054" y="1770888"/>
                <a:ext cx="2530521" cy="25305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>
              <a:extLst>
                <a:ext uri="{FF2B5EF4-FFF2-40B4-BE49-F238E27FC236}">
                  <a16:creationId xmlns:a16="http://schemas.microsoft.com/office/drawing/2014/main" id="{768291D8-1C95-4FA8-A87A-C73A62875E6B}"/>
                </a:ext>
              </a:extLst>
            </p:cNvPr>
            <p:cNvSpPr/>
            <p:nvPr/>
          </p:nvSpPr>
          <p:spPr>
            <a:xfrm>
              <a:off x="247856" y="473483"/>
              <a:ext cx="1605231" cy="10192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3733" b="1" kern="0" dirty="0">
                  <a:solidFill>
                    <a:schemeClr val="accent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sym typeface="Arial"/>
                </a:rPr>
                <a:t>배움 주제</a:t>
              </a:r>
            </a:p>
          </p:txBody>
        </p:sp>
      </p:grp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E747283B-29C7-445D-860B-CAB1EC809FF6}"/>
              </a:ext>
            </a:extLst>
          </p:cNvPr>
          <p:cNvGrpSpPr>
            <a:grpSpLocks/>
          </p:cNvGrpSpPr>
          <p:nvPr/>
        </p:nvGrpSpPr>
        <p:grpSpPr bwMode="auto">
          <a:xfrm>
            <a:off x="355601" y="3405718"/>
            <a:ext cx="2366433" cy="1998133"/>
            <a:chOff x="179583" y="233756"/>
            <a:chExt cx="1775121" cy="1498696"/>
          </a:xfrm>
        </p:grpSpPr>
        <p:grpSp>
          <p:nvGrpSpPr>
            <p:cNvPr id="60439" name="그룹 1011">
              <a:extLst>
                <a:ext uri="{FF2B5EF4-FFF2-40B4-BE49-F238E27FC236}">
                  <a16:creationId xmlns:a16="http://schemas.microsoft.com/office/drawing/2014/main" id="{38567AD8-88A9-4CC7-9E67-C03E00B9A09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9583" y="233756"/>
              <a:ext cx="1775121" cy="1498696"/>
              <a:chOff x="6869054" y="1770888"/>
              <a:chExt cx="2530521" cy="2530521"/>
            </a:xfrm>
          </p:grpSpPr>
          <p:pic>
            <p:nvPicPr>
              <p:cNvPr id="60441" name="Object 42">
                <a:extLst>
                  <a:ext uri="{FF2B5EF4-FFF2-40B4-BE49-F238E27FC236}">
                    <a16:creationId xmlns:a16="http://schemas.microsoft.com/office/drawing/2014/main" id="{C595A679-7C01-475F-BDEE-6CFA99D7C85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68964" y="670798"/>
                <a:ext cx="5061042" cy="50610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0442" name="Object 43">
                <a:extLst>
                  <a:ext uri="{FF2B5EF4-FFF2-40B4-BE49-F238E27FC236}">
                    <a16:creationId xmlns:a16="http://schemas.microsoft.com/office/drawing/2014/main" id="{372C028A-39C7-45FC-A4C8-C51AFF459B0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69054" y="1770888"/>
                <a:ext cx="2530521" cy="25305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80" name="직사각형 79">
              <a:extLst>
                <a:ext uri="{FF2B5EF4-FFF2-40B4-BE49-F238E27FC236}">
                  <a16:creationId xmlns:a16="http://schemas.microsoft.com/office/drawing/2014/main" id="{2DAB2192-6224-4CBA-8A9D-8550EF64525D}"/>
                </a:ext>
              </a:extLst>
            </p:cNvPr>
            <p:cNvSpPr/>
            <p:nvPr/>
          </p:nvSpPr>
          <p:spPr>
            <a:xfrm>
              <a:off x="247857" y="473483"/>
              <a:ext cx="1605230" cy="10192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3733" b="1" kern="0" dirty="0">
                  <a:solidFill>
                    <a:schemeClr val="accent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sym typeface="Arial"/>
                </a:rPr>
                <a:t>활동 내용</a:t>
              </a:r>
            </a:p>
          </p:txBody>
        </p:sp>
      </p:grp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A880EEAE-2062-4850-8CCA-8AF8BA5A75BC}"/>
              </a:ext>
            </a:extLst>
          </p:cNvPr>
          <p:cNvSpPr/>
          <p:nvPr/>
        </p:nvSpPr>
        <p:spPr>
          <a:xfrm>
            <a:off x="2725594" y="550321"/>
            <a:ext cx="8933005" cy="1301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800" dirty="0">
                <a:highlight>
                  <a:srgbClr val="FFFF00"/>
                </a:highlight>
              </a:rPr>
              <a:t>대구와 자신이 살고 있는 동네의 의미를 지명의 유래로 알아보고</a:t>
            </a:r>
            <a:r>
              <a:rPr lang="en-US" altLang="ko-KR" sz="2800" dirty="0">
                <a:highlight>
                  <a:srgbClr val="FFFF00"/>
                </a:highlight>
              </a:rPr>
              <a:t>, </a:t>
            </a:r>
            <a:r>
              <a:rPr lang="ko-KR" altLang="en-US" sz="2800" dirty="0">
                <a:highlight>
                  <a:srgbClr val="FFFF00"/>
                </a:highlight>
              </a:rPr>
              <a:t>자신이 살고 있는 지역을 소개할 수 있다</a:t>
            </a:r>
            <a:r>
              <a:rPr lang="en-US" altLang="ko-KR" sz="2800" dirty="0">
                <a:highlight>
                  <a:srgbClr val="FFFF00"/>
                </a:highlight>
              </a:rPr>
              <a:t>.</a:t>
            </a:r>
            <a:endParaRPr lang="ko-KR" altLang="en-US" sz="2800" dirty="0">
              <a:highlight>
                <a:srgbClr val="FFFF00"/>
              </a:highlight>
            </a:endParaRPr>
          </a:p>
        </p:txBody>
      </p:sp>
      <p:grpSp>
        <p:nvGrpSpPr>
          <p:cNvPr id="111" name="그룹 110">
            <a:extLst>
              <a:ext uri="{FF2B5EF4-FFF2-40B4-BE49-F238E27FC236}">
                <a16:creationId xmlns:a16="http://schemas.microsoft.com/office/drawing/2014/main" id="{6098EC63-B5B0-4C4B-8EBB-7256080CC8BE}"/>
              </a:ext>
            </a:extLst>
          </p:cNvPr>
          <p:cNvGrpSpPr>
            <a:grpSpLocks/>
          </p:cNvGrpSpPr>
          <p:nvPr/>
        </p:nvGrpSpPr>
        <p:grpSpPr bwMode="auto">
          <a:xfrm>
            <a:off x="3727451" y="2673350"/>
            <a:ext cx="9077869" cy="1003300"/>
            <a:chOff x="1969757" y="1709800"/>
            <a:chExt cx="6809021" cy="751508"/>
          </a:xfrm>
        </p:grpSpPr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2310E91F-6B6A-4E57-ACF0-C3BF2A8FD129}"/>
                </a:ext>
              </a:extLst>
            </p:cNvPr>
            <p:cNvSpPr txBox="1"/>
            <p:nvPr/>
          </p:nvSpPr>
          <p:spPr>
            <a:xfrm>
              <a:off x="3025155" y="1922981"/>
              <a:ext cx="5753623" cy="3458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400" dirty="0"/>
                <a:t>대구의 역사는 언제부터 시작되었을까</a:t>
              </a:r>
              <a:r>
                <a:rPr lang="en-US" altLang="ko-KR" sz="2400" dirty="0"/>
                <a:t>?</a:t>
              </a:r>
              <a:endParaRPr lang="ko-KR" altLang="en-US" sz="2400" dirty="0"/>
            </a:p>
          </p:txBody>
        </p:sp>
        <p:grpSp>
          <p:nvGrpSpPr>
            <p:cNvPr id="60435" name="그룹 84">
              <a:extLst>
                <a:ext uri="{FF2B5EF4-FFF2-40B4-BE49-F238E27FC236}">
                  <a16:creationId xmlns:a16="http://schemas.microsoft.com/office/drawing/2014/main" id="{46C3EB5D-12E1-4CE5-B406-B199484649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69757" y="1709800"/>
              <a:ext cx="940771" cy="751508"/>
              <a:chOff x="964570" y="2223831"/>
              <a:chExt cx="972748" cy="908602"/>
            </a:xfrm>
          </p:grpSpPr>
          <p:grpSp>
            <p:nvGrpSpPr>
              <p:cNvPr id="60436" name="그룹 1002">
                <a:extLst>
                  <a:ext uri="{FF2B5EF4-FFF2-40B4-BE49-F238E27FC236}">
                    <a16:creationId xmlns:a16="http://schemas.microsoft.com/office/drawing/2014/main" id="{D2A854C3-0D60-46BD-86AF-6DBBFC9DA5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64570" y="2223831"/>
                <a:ext cx="972748" cy="908602"/>
                <a:chOff x="531874" y="143756"/>
                <a:chExt cx="3285861" cy="3069182"/>
              </a:xfrm>
            </p:grpSpPr>
            <p:pic>
              <p:nvPicPr>
                <p:cNvPr id="60438" name="Object 3">
                  <a:extLst>
                    <a:ext uri="{FF2B5EF4-FFF2-40B4-BE49-F238E27FC236}">
                      <a16:creationId xmlns:a16="http://schemas.microsoft.com/office/drawing/2014/main" id="{67B14332-35CB-4B74-9C43-FD65E1C4FF4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1874" y="143756"/>
                  <a:ext cx="3285861" cy="30691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1A2594BD-52C7-48CF-ACF7-4BBBD737C458}"/>
                  </a:ext>
                </a:extLst>
              </p:cNvPr>
              <p:cNvSpPr txBox="1"/>
              <p:nvPr/>
            </p:nvSpPr>
            <p:spPr>
              <a:xfrm>
                <a:off x="1018743" y="2381015"/>
                <a:ext cx="881545" cy="53707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lnSpc>
                    <a:spcPct val="150000"/>
                  </a:lnSpc>
                  <a:buClr>
                    <a:srgbClr val="000000"/>
                  </a:buClr>
                  <a:defRPr/>
                </a:pPr>
                <a:r>
                  <a:rPr lang="ko-KR" altLang="en-US" sz="2400" b="1" kern="0" dirty="0">
                    <a:solidFill>
                      <a:schemeClr val="accent4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  <a:cs typeface="Arial"/>
                    <a:sym typeface="Arial"/>
                  </a:rPr>
                  <a:t>활동</a:t>
                </a:r>
                <a:r>
                  <a:rPr lang="en-US" altLang="ko-KR" sz="2400" b="1" kern="0" dirty="0">
                    <a:solidFill>
                      <a:schemeClr val="accent4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  <a:cs typeface="Arial"/>
                    <a:sym typeface="Arial"/>
                  </a:rPr>
                  <a:t>1</a:t>
                </a:r>
                <a:endParaRPr lang="ko-KR" altLang="en-US" sz="2400" b="1" dirty="0">
                  <a:solidFill>
                    <a:schemeClr val="accent4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09" name="그룹 108">
            <a:extLst>
              <a:ext uri="{FF2B5EF4-FFF2-40B4-BE49-F238E27FC236}">
                <a16:creationId xmlns:a16="http://schemas.microsoft.com/office/drawing/2014/main" id="{D906A1B0-CF0F-4686-92EE-BCA63767937E}"/>
              </a:ext>
            </a:extLst>
          </p:cNvPr>
          <p:cNvGrpSpPr>
            <a:grpSpLocks/>
          </p:cNvGrpSpPr>
          <p:nvPr/>
        </p:nvGrpSpPr>
        <p:grpSpPr bwMode="auto">
          <a:xfrm>
            <a:off x="3727451" y="3894667"/>
            <a:ext cx="7092949" cy="1001184"/>
            <a:chOff x="1987219" y="2906177"/>
            <a:chExt cx="5320196" cy="751508"/>
          </a:xfrm>
        </p:grpSpPr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03A4D96E-DDB2-43F0-8D32-0CDA4E48DBBC}"/>
                </a:ext>
              </a:extLst>
            </p:cNvPr>
            <p:cNvSpPr txBox="1"/>
            <p:nvPr/>
          </p:nvSpPr>
          <p:spPr>
            <a:xfrm>
              <a:off x="3027127" y="2974496"/>
              <a:ext cx="4280288" cy="62376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base" latinLnBrk="0"/>
              <a:r>
                <a:rPr lang="ko-KR" altLang="en-US" sz="2400" dirty="0"/>
                <a:t>조선시대에 대구가 경상도의 중심도시가 된 까닭은</a:t>
              </a:r>
              <a:r>
                <a:rPr lang="en-US" altLang="ko-KR" sz="2400" dirty="0"/>
                <a:t>?</a:t>
              </a:r>
              <a:endParaRPr lang="ko-KR" altLang="en-US" sz="2400" dirty="0"/>
            </a:p>
          </p:txBody>
        </p:sp>
        <p:grpSp>
          <p:nvGrpSpPr>
            <p:cNvPr id="60430" name="그룹 99">
              <a:extLst>
                <a:ext uri="{FF2B5EF4-FFF2-40B4-BE49-F238E27FC236}">
                  <a16:creationId xmlns:a16="http://schemas.microsoft.com/office/drawing/2014/main" id="{8DE3CADD-1F4E-476C-9263-2AC44E802B7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7219" y="2906177"/>
              <a:ext cx="940771" cy="751508"/>
              <a:chOff x="964570" y="2223831"/>
              <a:chExt cx="972748" cy="908602"/>
            </a:xfrm>
          </p:grpSpPr>
          <p:grpSp>
            <p:nvGrpSpPr>
              <p:cNvPr id="60431" name="그룹 1002">
                <a:extLst>
                  <a:ext uri="{FF2B5EF4-FFF2-40B4-BE49-F238E27FC236}">
                    <a16:creationId xmlns:a16="http://schemas.microsoft.com/office/drawing/2014/main" id="{0F722F42-6F5D-4C61-8B35-E62FBAE1F16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64570" y="2223831"/>
                <a:ext cx="972748" cy="908602"/>
                <a:chOff x="531874" y="143756"/>
                <a:chExt cx="3285861" cy="3069182"/>
              </a:xfrm>
            </p:grpSpPr>
            <p:pic>
              <p:nvPicPr>
                <p:cNvPr id="60433" name="Object 3">
                  <a:extLst>
                    <a:ext uri="{FF2B5EF4-FFF2-40B4-BE49-F238E27FC236}">
                      <a16:creationId xmlns:a16="http://schemas.microsoft.com/office/drawing/2014/main" id="{978FC17E-6596-4D26-996E-9A2B22398EA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1874" y="143756"/>
                  <a:ext cx="3285861" cy="30691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C84A3591-3580-4CBD-90AC-ADF55A7A8CF4}"/>
                  </a:ext>
                </a:extLst>
              </p:cNvPr>
              <p:cNvSpPr txBox="1"/>
              <p:nvPr/>
            </p:nvSpPr>
            <p:spPr>
              <a:xfrm>
                <a:off x="1018743" y="2381348"/>
                <a:ext cx="881545" cy="53820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lnSpc>
                    <a:spcPct val="150000"/>
                  </a:lnSpc>
                  <a:buClr>
                    <a:srgbClr val="000000"/>
                  </a:buClr>
                  <a:defRPr/>
                </a:pPr>
                <a:r>
                  <a:rPr lang="ko-KR" altLang="en-US" sz="2400" b="1" kern="0" dirty="0">
                    <a:solidFill>
                      <a:schemeClr val="accent4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  <a:cs typeface="Arial"/>
                    <a:sym typeface="Arial"/>
                  </a:rPr>
                  <a:t>활동</a:t>
                </a:r>
                <a:r>
                  <a:rPr lang="en-US" altLang="ko-KR" sz="2400" b="1" kern="0" dirty="0">
                    <a:solidFill>
                      <a:schemeClr val="accent4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  <a:cs typeface="Arial"/>
                    <a:sym typeface="Arial"/>
                  </a:rPr>
                  <a:t>2</a:t>
                </a:r>
                <a:endParaRPr lang="ko-KR" altLang="en-US" sz="2400" b="1" dirty="0">
                  <a:solidFill>
                    <a:schemeClr val="accent4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10" name="그룹 109">
            <a:extLst>
              <a:ext uri="{FF2B5EF4-FFF2-40B4-BE49-F238E27FC236}">
                <a16:creationId xmlns:a16="http://schemas.microsoft.com/office/drawing/2014/main" id="{A428F898-3089-45D4-8E07-8474CCDDAA2F}"/>
              </a:ext>
            </a:extLst>
          </p:cNvPr>
          <p:cNvGrpSpPr>
            <a:grpSpLocks/>
          </p:cNvGrpSpPr>
          <p:nvPr/>
        </p:nvGrpSpPr>
        <p:grpSpPr bwMode="auto">
          <a:xfrm>
            <a:off x="3727451" y="5145882"/>
            <a:ext cx="8693150" cy="1200329"/>
            <a:chOff x="2051634" y="3774917"/>
            <a:chExt cx="6520456" cy="899090"/>
          </a:xfrm>
        </p:grpSpPr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ACE5AC07-9A78-4026-A492-110F496FC2FC}"/>
                </a:ext>
              </a:extLst>
            </p:cNvPr>
            <p:cNvSpPr txBox="1"/>
            <p:nvPr/>
          </p:nvSpPr>
          <p:spPr>
            <a:xfrm>
              <a:off x="3091542" y="3774917"/>
              <a:ext cx="5480548" cy="89909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base" latinLnBrk="0"/>
              <a:r>
                <a:rPr lang="en-US" altLang="ko-KR" sz="2400" b="1" kern="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Arial"/>
                  <a:sym typeface="Arial"/>
                </a:rPr>
                <a:t>*</a:t>
              </a:r>
              <a:r>
                <a:rPr lang="ko-KR" altLang="en-US" sz="2400" b="1" kern="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Arial"/>
                  <a:sym typeface="Arial"/>
                </a:rPr>
                <a:t> </a:t>
              </a:r>
              <a:r>
                <a:rPr lang="ko-KR" altLang="en-US" sz="2400" dirty="0"/>
                <a:t>대구는 어떻게 대한민국 </a:t>
              </a:r>
              <a:r>
                <a:rPr lang="en-US" altLang="ko-KR" sz="2400" dirty="0"/>
                <a:t>3</a:t>
              </a:r>
              <a:r>
                <a:rPr lang="ko-KR" altLang="en-US" sz="2400" dirty="0"/>
                <a:t>대 도시로 성장할 수</a:t>
              </a:r>
              <a:endParaRPr lang="en-US" altLang="ko-KR" sz="2400" dirty="0"/>
            </a:p>
            <a:p>
              <a:pPr fontAlgn="base" latinLnBrk="0"/>
              <a:r>
                <a:rPr lang="ko-KR" altLang="en-US" sz="2400" dirty="0"/>
                <a:t> 있었을까</a:t>
              </a:r>
              <a:r>
                <a:rPr lang="en-US" altLang="ko-KR" sz="2400" dirty="0"/>
                <a:t>?</a:t>
              </a:r>
              <a:endParaRPr lang="ko-KR" altLang="en-US" sz="2400" dirty="0"/>
            </a:p>
            <a:p>
              <a:pPr fontAlgn="base" latinLnBrk="0"/>
              <a:r>
                <a:rPr lang="en-US" altLang="ko-KR" sz="2400" dirty="0"/>
                <a:t>*</a:t>
              </a:r>
              <a:r>
                <a:rPr lang="ko-KR" altLang="en-US" sz="2400" dirty="0"/>
                <a:t> 대구의 정다운 이웃</a:t>
              </a:r>
              <a:r>
                <a:rPr lang="en-US" altLang="ko-KR" sz="2400" dirty="0"/>
                <a:t>, </a:t>
              </a:r>
              <a:r>
                <a:rPr lang="ko-KR" altLang="en-US" sz="2400" dirty="0"/>
                <a:t>경상북도의 역사</a:t>
              </a:r>
            </a:p>
          </p:txBody>
        </p:sp>
        <p:grpSp>
          <p:nvGrpSpPr>
            <p:cNvPr id="60425" name="그룹 104">
              <a:extLst>
                <a:ext uri="{FF2B5EF4-FFF2-40B4-BE49-F238E27FC236}">
                  <a16:creationId xmlns:a16="http://schemas.microsoft.com/office/drawing/2014/main" id="{4AFC5D59-44E7-4B3F-9903-AFF7E1A3970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51634" y="3838136"/>
              <a:ext cx="940771" cy="751508"/>
              <a:chOff x="964570" y="2223831"/>
              <a:chExt cx="972748" cy="908602"/>
            </a:xfrm>
          </p:grpSpPr>
          <p:grpSp>
            <p:nvGrpSpPr>
              <p:cNvPr id="60426" name="그룹 1002">
                <a:extLst>
                  <a:ext uri="{FF2B5EF4-FFF2-40B4-BE49-F238E27FC236}">
                    <a16:creationId xmlns:a16="http://schemas.microsoft.com/office/drawing/2014/main" id="{0A3B8C17-D19B-4EE2-B80C-E5FEF01AFDC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64570" y="2223831"/>
                <a:ext cx="972748" cy="908602"/>
                <a:chOff x="531874" y="143756"/>
                <a:chExt cx="3285861" cy="3069182"/>
              </a:xfrm>
            </p:grpSpPr>
            <p:pic>
              <p:nvPicPr>
                <p:cNvPr id="60428" name="Object 3">
                  <a:extLst>
                    <a:ext uri="{FF2B5EF4-FFF2-40B4-BE49-F238E27FC236}">
                      <a16:creationId xmlns:a16="http://schemas.microsoft.com/office/drawing/2014/main" id="{24AE97AC-2743-4BE7-9732-DA02A6191A66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1874" y="143756"/>
                  <a:ext cx="3285861" cy="30691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12E0BB92-77E4-4F3C-92E3-4960D696E7B2}"/>
                  </a:ext>
                </a:extLst>
              </p:cNvPr>
              <p:cNvSpPr txBox="1"/>
              <p:nvPr/>
            </p:nvSpPr>
            <p:spPr>
              <a:xfrm>
                <a:off x="1018743" y="2381015"/>
                <a:ext cx="881545" cy="53707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lnSpc>
                    <a:spcPct val="150000"/>
                  </a:lnSpc>
                  <a:buClr>
                    <a:srgbClr val="000000"/>
                  </a:buClr>
                  <a:defRPr/>
                </a:pPr>
                <a:r>
                  <a:rPr lang="ko-KR" altLang="en-US" sz="2400" b="1" kern="0" dirty="0">
                    <a:solidFill>
                      <a:schemeClr val="accent4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  <a:cs typeface="Arial"/>
                    <a:sym typeface="Arial"/>
                  </a:rPr>
                  <a:t>활동</a:t>
                </a:r>
                <a:r>
                  <a:rPr lang="en-US" altLang="ko-KR" sz="2400" b="1" kern="0" dirty="0">
                    <a:solidFill>
                      <a:schemeClr val="accent4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  <a:cs typeface="Arial"/>
                    <a:sym typeface="Arial"/>
                  </a:rPr>
                  <a:t>3</a:t>
                </a:r>
                <a:endParaRPr lang="ko-KR" altLang="en-US" sz="2400" b="1" dirty="0">
                  <a:solidFill>
                    <a:schemeClr val="accent4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1E5A2497-12D2-47DC-BCE3-9FDA26A2B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>
                <a:latin typeface="맑은 고딕" panose="020B0503020000020004" pitchFamily="50" charset="-127"/>
              </a:rPr>
              <a:t>.</a:t>
            </a:r>
            <a:endParaRPr lang="ko-KR" altLang="en-US" sz="1333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grpSp>
        <p:nvGrpSpPr>
          <p:cNvPr id="61443" name="Group 3">
            <a:extLst>
              <a:ext uri="{FF2B5EF4-FFF2-40B4-BE49-F238E27FC236}">
                <a16:creationId xmlns:a16="http://schemas.microsoft.com/office/drawing/2014/main" id="{37F1DD3F-4475-4CD6-88AA-21785195CA26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1464" name="AutoShape 4">
              <a:extLst>
                <a:ext uri="{FF2B5EF4-FFF2-40B4-BE49-F238E27FC236}">
                  <a16:creationId xmlns:a16="http://schemas.microsoft.com/office/drawing/2014/main" id="{B68981EF-F091-4B0B-9073-7A003BC0AE3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E1875DC5-6802-4D59-A7AA-1F16BBCEFA9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B1F88EC4-83A4-4F2A-9ACF-CD53A1B5D60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3200" b="1" dirty="0"/>
                <a:t>대구의 역사는 언제부터 시작되었을까</a:t>
              </a:r>
              <a:r>
                <a:rPr lang="en-US" altLang="ko-KR" sz="3200" b="1" dirty="0"/>
                <a:t>?</a:t>
              </a:r>
              <a:endParaRPr lang="ko-KR" altLang="en-US" sz="3200" b="1" dirty="0"/>
            </a:p>
          </p:txBody>
        </p:sp>
      </p:grpSp>
      <p:sp>
        <p:nvSpPr>
          <p:cNvPr id="61445" name="Rectangle 2">
            <a:extLst>
              <a:ext uri="{FF2B5EF4-FFF2-40B4-BE49-F238E27FC236}">
                <a16:creationId xmlns:a16="http://schemas.microsoft.com/office/drawing/2014/main" id="{841C17B9-8FCB-4297-BD99-6DDDABB8D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685" y="3855123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D952C99-2638-4C03-8E4C-669F3DC2DB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170" y="2928790"/>
            <a:ext cx="11189660" cy="339581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68B1224-1E49-414E-B28A-DF25E7F3DC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82" y="2077459"/>
            <a:ext cx="495300" cy="55245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CF43496A-3782-4C1F-8963-8E35683E58F7}"/>
              </a:ext>
            </a:extLst>
          </p:cNvPr>
          <p:cNvSpPr/>
          <p:nvPr/>
        </p:nvSpPr>
        <p:spPr>
          <a:xfrm>
            <a:off x="841882" y="2157382"/>
            <a:ext cx="79079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/>
              <a:t>우리 고장 대구의 이름이 어떻게 변해 왔는지 알아보자. 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B399C06E-009A-4C2B-BCC8-7C574CDE9C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89" y="-428720"/>
            <a:ext cx="12206619" cy="49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A1A5DDDF-3E4C-45BD-A277-912017413A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170" y="1304382"/>
            <a:ext cx="5434629" cy="55411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1E5A2497-12D2-47DC-BCE3-9FDA26A2B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>
                <a:latin typeface="맑은 고딕" panose="020B0503020000020004" pitchFamily="50" charset="-127"/>
              </a:rPr>
              <a:t>.</a:t>
            </a:r>
            <a:endParaRPr lang="ko-KR" altLang="en-US" sz="1333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grpSp>
        <p:nvGrpSpPr>
          <p:cNvPr id="61443" name="Group 3">
            <a:extLst>
              <a:ext uri="{FF2B5EF4-FFF2-40B4-BE49-F238E27FC236}">
                <a16:creationId xmlns:a16="http://schemas.microsoft.com/office/drawing/2014/main" id="{37F1DD3F-4475-4CD6-88AA-21785195CA26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1464" name="AutoShape 4">
              <a:extLst>
                <a:ext uri="{FF2B5EF4-FFF2-40B4-BE49-F238E27FC236}">
                  <a16:creationId xmlns:a16="http://schemas.microsoft.com/office/drawing/2014/main" id="{B68981EF-F091-4B0B-9073-7A003BC0AE3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E1875DC5-6802-4D59-A7AA-1F16BBCEFA9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B1F88EC4-83A4-4F2A-9ACF-CD53A1B5D60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3200" dirty="0"/>
                <a:t>대구의 역사는 언제부터 시작되었을까</a:t>
              </a:r>
              <a:r>
                <a:rPr lang="en-US" altLang="ko-KR" sz="3200" dirty="0"/>
                <a:t>?</a:t>
              </a:r>
              <a:endParaRPr lang="ko-KR" altLang="en-US" sz="3200" dirty="0"/>
            </a:p>
          </p:txBody>
        </p:sp>
      </p:grpSp>
      <p:sp>
        <p:nvSpPr>
          <p:cNvPr id="61445" name="Rectangle 2">
            <a:extLst>
              <a:ext uri="{FF2B5EF4-FFF2-40B4-BE49-F238E27FC236}">
                <a16:creationId xmlns:a16="http://schemas.microsoft.com/office/drawing/2014/main" id="{841C17B9-8FCB-4297-BD99-6DDDABB8D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685" y="3855123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F43496A-3782-4C1F-8963-8E35683E58F7}"/>
              </a:ext>
            </a:extLst>
          </p:cNvPr>
          <p:cNvSpPr/>
          <p:nvPr/>
        </p:nvSpPr>
        <p:spPr>
          <a:xfrm>
            <a:off x="1219200" y="2007246"/>
            <a:ext cx="10827075" cy="944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ko-KR" altLang="en-US" sz="2400" b="1" dirty="0"/>
              <a:t>대부분의 지명은 시대에 따라 </a:t>
            </a:r>
            <a:r>
              <a:rPr lang="ko-KR" altLang="en-US" sz="2400" b="1" dirty="0" err="1"/>
              <a:t>바뀌어왔다</a:t>
            </a:r>
            <a:r>
              <a:rPr lang="en-US" altLang="ko-KR" sz="2400" b="1" dirty="0"/>
              <a:t>. </a:t>
            </a:r>
            <a:r>
              <a:rPr lang="ko-KR" altLang="en-US" sz="2400" b="1" dirty="0"/>
              <a:t>바뀌는 이름에는 그 이유나 이야기들이 숨어 있기 마련인데 우리 고장 ‘대구’ 지명에 담긴 의미를 알아보자</a:t>
            </a:r>
            <a:r>
              <a:rPr lang="en-US" altLang="ko-KR" sz="2400" b="1" dirty="0"/>
              <a:t>. </a:t>
            </a:r>
            <a:endParaRPr lang="ko-KR" altLang="en-US" sz="2400" b="1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0DCC0D1-416E-433F-B14E-A7EA2CE408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3070587"/>
            <a:ext cx="10471939" cy="357390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5B88BC0-9AE0-46D0-BB80-5B4CD85C86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170" y="1304382"/>
            <a:ext cx="5434629" cy="554119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CE1A2D56-8F92-4BA8-AB22-1C150D21AF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467019">
            <a:off x="10768692" y="5334000"/>
            <a:ext cx="1322615" cy="117145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BF4FF145-89BF-44C8-B641-D5C84547FA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49264" y="1952428"/>
            <a:ext cx="863600" cy="86360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365879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1E5A2497-12D2-47DC-BCE3-9FDA26A2B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>
                <a:latin typeface="맑은 고딕" panose="020B0503020000020004" pitchFamily="50" charset="-127"/>
              </a:rPr>
              <a:t>.</a:t>
            </a:r>
            <a:endParaRPr lang="ko-KR" altLang="en-US" sz="1333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grpSp>
        <p:nvGrpSpPr>
          <p:cNvPr id="61443" name="Group 3">
            <a:extLst>
              <a:ext uri="{FF2B5EF4-FFF2-40B4-BE49-F238E27FC236}">
                <a16:creationId xmlns:a16="http://schemas.microsoft.com/office/drawing/2014/main" id="{37F1DD3F-4475-4CD6-88AA-21785195CA26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1464" name="AutoShape 4">
              <a:extLst>
                <a:ext uri="{FF2B5EF4-FFF2-40B4-BE49-F238E27FC236}">
                  <a16:creationId xmlns:a16="http://schemas.microsoft.com/office/drawing/2014/main" id="{B68981EF-F091-4B0B-9073-7A003BC0AE3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E1875DC5-6802-4D59-A7AA-1F16BBCEFA9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B1F88EC4-83A4-4F2A-9ACF-CD53A1B5D60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3200" dirty="0"/>
                <a:t>대구의 역사는 언제부터 시작되었을까</a:t>
              </a:r>
              <a:r>
                <a:rPr lang="en-US" altLang="ko-KR" sz="3200" dirty="0"/>
                <a:t>?</a:t>
              </a:r>
              <a:endParaRPr lang="ko-KR" altLang="en-US" sz="3200" dirty="0"/>
            </a:p>
          </p:txBody>
        </p:sp>
      </p:grpSp>
      <p:sp>
        <p:nvSpPr>
          <p:cNvPr id="61445" name="Rectangle 2">
            <a:extLst>
              <a:ext uri="{FF2B5EF4-FFF2-40B4-BE49-F238E27FC236}">
                <a16:creationId xmlns:a16="http://schemas.microsoft.com/office/drawing/2014/main" id="{841C17B9-8FCB-4297-BD99-6DDDABB8D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685" y="3855123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D5B88BC0-9AE0-46D0-BB80-5B4CD85C8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170" y="1304382"/>
            <a:ext cx="5434629" cy="554119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C4932458-5E52-4772-8911-E74E2480AAD0}"/>
              </a:ext>
            </a:extLst>
          </p:cNvPr>
          <p:cNvSpPr/>
          <p:nvPr/>
        </p:nvSpPr>
        <p:spPr>
          <a:xfrm>
            <a:off x="5778199" y="1326471"/>
            <a:ext cx="58801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+mj-ea"/>
                <a:ea typeface="+mj-e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우리 동네 이름은 어디에서 왔을까</a:t>
            </a:r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+mj-ea"/>
                <a:ea typeface="+mj-e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?</a:t>
            </a:r>
            <a:endParaRPr lang="en-US" altLang="ko-KR" sz="2800" b="1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  <a:latin typeface="+mj-ea"/>
              <a:ea typeface="+mj-ea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2251D90B-431F-4FB6-8C19-C80DB1A5CF28}"/>
              </a:ext>
            </a:extLst>
          </p:cNvPr>
          <p:cNvGrpSpPr/>
          <p:nvPr/>
        </p:nvGrpSpPr>
        <p:grpSpPr>
          <a:xfrm>
            <a:off x="312551" y="1909088"/>
            <a:ext cx="11504963" cy="4705979"/>
            <a:chOff x="312551" y="1909088"/>
            <a:chExt cx="11504963" cy="4705979"/>
          </a:xfrm>
        </p:grpSpPr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981EFAAD-1AD1-47AC-B4DD-C8998EC7711A}"/>
                </a:ext>
              </a:extLst>
            </p:cNvPr>
            <p:cNvGrpSpPr/>
            <p:nvPr/>
          </p:nvGrpSpPr>
          <p:grpSpPr>
            <a:xfrm>
              <a:off x="312551" y="1909088"/>
              <a:ext cx="11504963" cy="4705979"/>
              <a:chOff x="319639" y="1894244"/>
              <a:chExt cx="11504963" cy="4705979"/>
            </a:xfrm>
          </p:grpSpPr>
          <p:sp>
            <p:nvSpPr>
              <p:cNvPr id="7" name="직사각형 6">
                <a:extLst>
                  <a:ext uri="{FF2B5EF4-FFF2-40B4-BE49-F238E27FC236}">
                    <a16:creationId xmlns:a16="http://schemas.microsoft.com/office/drawing/2014/main" id="{CF43496A-3782-4C1F-8963-8E35683E58F7}"/>
                  </a:ext>
                </a:extLst>
              </p:cNvPr>
              <p:cNvSpPr/>
              <p:nvPr/>
            </p:nvSpPr>
            <p:spPr>
              <a:xfrm>
                <a:off x="965554" y="1894244"/>
                <a:ext cx="10827075" cy="87761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ts val="3200"/>
                  </a:lnSpc>
                </a:pPr>
                <a:r>
                  <a:rPr lang="ko-KR" altLang="en-US" sz="2400" b="1" dirty="0">
                    <a:latin typeface="+mn-ea"/>
                  </a:rPr>
                  <a:t> 인터넷 검색창에서 자신이 살고 있는 동네의 이름을 한자로 완성하고 한자의 </a:t>
                </a:r>
              </a:p>
              <a:p>
                <a:pPr>
                  <a:lnSpc>
                    <a:spcPts val="3200"/>
                  </a:lnSpc>
                </a:pPr>
                <a:r>
                  <a:rPr lang="ko-KR" altLang="en-US" sz="2400" b="1" dirty="0">
                    <a:latin typeface="+mn-ea"/>
                  </a:rPr>
                  <a:t>뜻을 되새기며 동네 이름의 유래를 추측해 보자</a:t>
                </a:r>
                <a:r>
                  <a:rPr lang="en-US" altLang="ko-KR" sz="2400" b="1" dirty="0">
                    <a:latin typeface="+mn-ea"/>
                  </a:rPr>
                  <a:t>.</a:t>
                </a:r>
              </a:p>
            </p:txBody>
          </p:sp>
          <p:pic>
            <p:nvPicPr>
              <p:cNvPr id="4" name="그림 3">
                <a:extLst>
                  <a:ext uri="{FF2B5EF4-FFF2-40B4-BE49-F238E27FC236}">
                    <a16:creationId xmlns:a16="http://schemas.microsoft.com/office/drawing/2014/main" id="{B32E4E51-79DC-4DD6-BA16-656213373D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809384" y="2900791"/>
                <a:ext cx="6015218" cy="3686809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</p:pic>
          <p:pic>
            <p:nvPicPr>
              <p:cNvPr id="6" name="그림 5">
                <a:extLst>
                  <a:ext uri="{FF2B5EF4-FFF2-40B4-BE49-F238E27FC236}">
                    <a16:creationId xmlns:a16="http://schemas.microsoft.com/office/drawing/2014/main" id="{9D308C78-50D6-4A42-BB03-AF4D52BF69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36225" y="2900791"/>
                <a:ext cx="5211642" cy="3699432"/>
              </a:xfrm>
              <a:prstGeom prst="rect">
                <a:avLst/>
              </a:prstGeom>
              <a:ln>
                <a:solidFill>
                  <a:srgbClr val="FF0000"/>
                </a:solidFill>
                <a:prstDash val="sysDash"/>
              </a:ln>
            </p:spPr>
          </p:pic>
          <p:pic>
            <p:nvPicPr>
              <p:cNvPr id="16" name="Picture 4">
                <a:extLst>
                  <a:ext uri="{FF2B5EF4-FFF2-40B4-BE49-F238E27FC236}">
                    <a16:creationId xmlns:a16="http://schemas.microsoft.com/office/drawing/2014/main" id="{FCF98669-4993-44E4-B35E-EF1A4A9A81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/>
              </a:blip>
              <a:stretch>
                <a:fillRect/>
              </a:stretch>
            </p:blipFill>
            <p:spPr>
              <a:xfrm>
                <a:off x="319639" y="1987435"/>
                <a:ext cx="673039" cy="66645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</p:grp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F37E1D15-1AEF-40A7-B2FC-FCD20F7BE7AC}"/>
                </a:ext>
              </a:extLst>
            </p:cNvPr>
            <p:cNvSpPr/>
            <p:nvPr/>
          </p:nvSpPr>
          <p:spPr>
            <a:xfrm>
              <a:off x="1932295" y="6214188"/>
              <a:ext cx="248016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dirty="0">
                  <a:hlinkClick r:id="rId7"/>
                </a:rPr>
                <a:t>지명유래 </a:t>
              </a:r>
              <a:r>
                <a:rPr lang="en-US" altLang="ko-KR" dirty="0">
                  <a:hlinkClick r:id="rId7"/>
                </a:rPr>
                <a:t>| </a:t>
              </a:r>
              <a:r>
                <a:rPr lang="ko-KR" altLang="en-US" dirty="0">
                  <a:hlinkClick r:id="rId7"/>
                </a:rPr>
                <a:t>대구광역시</a:t>
              </a:r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979869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">
            <a:extLst>
              <a:ext uri="{FF2B5EF4-FFF2-40B4-BE49-F238E27FC236}">
                <a16:creationId xmlns:a16="http://schemas.microsoft.com/office/drawing/2014/main" id="{4EC71C2A-DBCA-4EE9-A8CE-9AEDD56BAC54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8DAE61B1-9032-41B2-804D-A2E7AE9B4F9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7" name="AutoShape 6">
              <a:extLst>
                <a:ext uri="{FF2B5EF4-FFF2-40B4-BE49-F238E27FC236}">
                  <a16:creationId xmlns:a16="http://schemas.microsoft.com/office/drawing/2014/main" id="{9215E715-8119-44BD-B53B-5C8EDFFB8EB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8" name="Text Box 9">
              <a:extLst>
                <a:ext uri="{FF2B5EF4-FFF2-40B4-BE49-F238E27FC236}">
                  <a16:creationId xmlns:a16="http://schemas.microsoft.com/office/drawing/2014/main" id="{E5A946FB-6FD3-4F83-87DB-87433163A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3200" dirty="0"/>
                <a:t>대구의 역사는 언제부터 시작되었을까</a:t>
              </a:r>
              <a:r>
                <a:rPr lang="en-US" altLang="ko-KR" sz="3200" dirty="0"/>
                <a:t>?</a:t>
              </a:r>
              <a:endParaRPr lang="ko-KR" altLang="en-US" sz="3200" dirty="0"/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5C4A0049-3E92-481B-85E5-AB19CB853B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05" y="1368396"/>
            <a:ext cx="5982164" cy="528155"/>
          </a:xfrm>
          <a:prstGeom prst="rect">
            <a:avLst/>
          </a:prstGeom>
        </p:spPr>
      </p:pic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F350C1D7-7380-4535-B7C2-B4EB2C37041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49465" y="5526158"/>
          <a:ext cx="11430000" cy="1103692"/>
        </p:xfrm>
        <a:graphic>
          <a:graphicData uri="http://schemas.openxmlformats.org/drawingml/2006/table">
            <a:tbl>
              <a:tblPr/>
              <a:tblGrid>
                <a:gridCol w="2878057">
                  <a:extLst>
                    <a:ext uri="{9D8B030D-6E8A-4147-A177-3AD203B41FA5}">
                      <a16:colId xmlns:a16="http://schemas.microsoft.com/office/drawing/2014/main" val="1030561261"/>
                    </a:ext>
                  </a:extLst>
                </a:gridCol>
                <a:gridCol w="8551943">
                  <a:extLst>
                    <a:ext uri="{9D8B030D-6E8A-4147-A177-3AD203B41FA5}">
                      <a16:colId xmlns:a16="http://schemas.microsoft.com/office/drawing/2014/main" val="1144539596"/>
                    </a:ext>
                  </a:extLst>
                </a:gridCol>
              </a:tblGrid>
              <a:tr h="110369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수도 이전이 좌절된 </a:t>
                      </a:r>
                    </a:p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까닭은 무엇일까</a:t>
                      </a: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?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36000" marR="3600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6528816"/>
                  </a:ext>
                </a:extLst>
              </a:tr>
            </a:tbl>
          </a:graphicData>
        </a:graphic>
      </p:graphicFrame>
      <p:sp>
        <p:nvSpPr>
          <p:cNvPr id="16" name="Rectangle 1">
            <a:extLst>
              <a:ext uri="{FF2B5EF4-FFF2-40B4-BE49-F238E27FC236}">
                <a16:creationId xmlns:a16="http://schemas.microsoft.com/office/drawing/2014/main" id="{5006A5C0-70FD-404D-8594-4A511268CD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1200" y="3335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7" name="표 16">
            <a:extLst>
              <a:ext uri="{FF2B5EF4-FFF2-40B4-BE49-F238E27FC236}">
                <a16:creationId xmlns:a16="http://schemas.microsoft.com/office/drawing/2014/main" id="{6C822F14-1466-4FAF-BBA7-C8A0DD51B7E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1086" y="3022311"/>
          <a:ext cx="11430000" cy="945169"/>
        </p:xfrm>
        <a:graphic>
          <a:graphicData uri="http://schemas.openxmlformats.org/drawingml/2006/table">
            <a:tbl>
              <a:tblPr/>
              <a:tblGrid>
                <a:gridCol w="2878057">
                  <a:extLst>
                    <a:ext uri="{9D8B030D-6E8A-4147-A177-3AD203B41FA5}">
                      <a16:colId xmlns:a16="http://schemas.microsoft.com/office/drawing/2014/main" val="15267813"/>
                    </a:ext>
                  </a:extLst>
                </a:gridCol>
                <a:gridCol w="8551943">
                  <a:extLst>
                    <a:ext uri="{9D8B030D-6E8A-4147-A177-3AD203B41FA5}">
                      <a16:colId xmlns:a16="http://schemas.microsoft.com/office/drawing/2014/main" val="949525979"/>
                    </a:ext>
                  </a:extLst>
                </a:gridCol>
              </a:tblGrid>
              <a:tr h="94516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신문왕은 왜 수도를 </a:t>
                      </a:r>
                    </a:p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옮기려고 하였을까</a:t>
                      </a: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?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36000" marR="3600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6027020"/>
                  </a:ext>
                </a:extLst>
              </a:tr>
            </a:tbl>
          </a:graphicData>
        </a:graphic>
      </p:graphicFrame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BDEC2CC1-DAD7-4764-B926-DEC06CCAC6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1268323"/>
              </p:ext>
            </p:extLst>
          </p:nvPr>
        </p:nvGraphicFramePr>
        <p:xfrm>
          <a:off x="449465" y="4036675"/>
          <a:ext cx="11430000" cy="1420288"/>
        </p:xfrm>
        <a:graphic>
          <a:graphicData uri="http://schemas.openxmlformats.org/drawingml/2006/table">
            <a:tbl>
              <a:tblPr/>
              <a:tblGrid>
                <a:gridCol w="2878057">
                  <a:extLst>
                    <a:ext uri="{9D8B030D-6E8A-4147-A177-3AD203B41FA5}">
                      <a16:colId xmlns:a16="http://schemas.microsoft.com/office/drawing/2014/main" val="1619526871"/>
                    </a:ext>
                  </a:extLst>
                </a:gridCol>
                <a:gridCol w="8551943">
                  <a:extLst>
                    <a:ext uri="{9D8B030D-6E8A-4147-A177-3AD203B41FA5}">
                      <a16:colId xmlns:a16="http://schemas.microsoft.com/office/drawing/2014/main" val="1941796497"/>
                    </a:ext>
                  </a:extLst>
                </a:gridCol>
              </a:tblGrid>
              <a:tr h="1420288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대구는 어떤 점이</a:t>
                      </a:r>
                    </a:p>
                    <a:p>
                      <a:pPr algn="ctr"/>
                      <a:r>
                        <a:rPr lang="ko-KR" altLang="en-US" sz="20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수도로 적합했던</a:t>
                      </a:r>
                    </a:p>
                    <a:p>
                      <a:pPr algn="ctr"/>
                      <a:r>
                        <a:rPr lang="ko-KR" altLang="en-US" sz="20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것일까</a:t>
                      </a:r>
                      <a:endParaRPr lang="ko-KR" altLang="en-US" sz="2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36000" marR="3600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077527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028DD038-FC00-4407-840D-5E2C736FE2F1}"/>
              </a:ext>
            </a:extLst>
          </p:cNvPr>
          <p:cNvSpPr/>
          <p:nvPr/>
        </p:nvSpPr>
        <p:spPr>
          <a:xfrm>
            <a:off x="6169329" y="1412914"/>
            <a:ext cx="3509125" cy="523220"/>
          </a:xfrm>
          <a:prstGeom prst="rect">
            <a:avLst/>
          </a:prstGeom>
        </p:spPr>
        <p:txBody>
          <a:bodyPr wrap="none" lIns="108000" rIns="216000">
            <a:spAutoFit/>
          </a:bodyPr>
          <a:lstStyle/>
          <a:p>
            <a:r>
              <a:rPr lang="ko-KR" altLang="en-US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+mn-ea"/>
              </a:rPr>
              <a:t>우리 대구가 수도</a:t>
            </a:r>
            <a:r>
              <a:rPr lang="en-US" altLang="ko-KR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+mn-ea"/>
              </a:rPr>
              <a:t>?  </a:t>
            </a:r>
            <a:endParaRPr lang="ko-KR" altLang="en-US" sz="2800" dirty="0">
              <a:solidFill>
                <a:schemeClr val="bg1"/>
              </a:solidFill>
              <a:highlight>
                <a:srgbClr val="0000FF"/>
              </a:highlight>
              <a:latin typeface="+mn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6AE6507-E675-4131-BA21-2130BD1E82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6000">
            <a:off x="8465429" y="3238532"/>
            <a:ext cx="2995232" cy="2900119"/>
          </a:xfrm>
          <a:prstGeom prst="rect">
            <a:avLst/>
          </a:prstGeom>
          <a:effectLst>
            <a:softEdge rad="127000"/>
          </a:effectLst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5F110840-E66D-44DB-A250-C4D6915AF665}"/>
              </a:ext>
            </a:extLst>
          </p:cNvPr>
          <p:cNvGrpSpPr/>
          <p:nvPr/>
        </p:nvGrpSpPr>
        <p:grpSpPr>
          <a:xfrm>
            <a:off x="3413068" y="2902373"/>
            <a:ext cx="4910657" cy="3846434"/>
            <a:chOff x="3413068" y="2902373"/>
            <a:chExt cx="4910657" cy="3846434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B418182C-FFD8-489A-8D57-DCB69F233B8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13068" y="2902373"/>
              <a:ext cx="4910657" cy="3811837"/>
            </a:xfrm>
            <a:prstGeom prst="rect">
              <a:avLst/>
            </a:prstGeom>
          </p:spPr>
        </p:pic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7FD09925-3469-474B-AEF4-689489F4392F}"/>
                </a:ext>
              </a:extLst>
            </p:cNvPr>
            <p:cNvSpPr/>
            <p:nvPr/>
          </p:nvSpPr>
          <p:spPr>
            <a:xfrm>
              <a:off x="3875360" y="6102476"/>
              <a:ext cx="41148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b="1" dirty="0"/>
                <a:t>『삼국사기』 「</a:t>
              </a:r>
              <a:r>
                <a:rPr lang="ko-KR" altLang="en-US" b="1" dirty="0" err="1"/>
                <a:t>신라본기</a:t>
              </a:r>
              <a:r>
                <a:rPr lang="ko-KR" altLang="en-US" b="1" dirty="0"/>
                <a:t>」 </a:t>
              </a:r>
              <a:r>
                <a:rPr lang="ko-KR" altLang="en-US" b="1" dirty="0" err="1"/>
                <a:t>신문왕</a:t>
              </a:r>
              <a:r>
                <a:rPr lang="ko-KR" altLang="en-US" b="1" dirty="0"/>
                <a:t> 9년조</a:t>
              </a:r>
            </a:p>
            <a:p>
              <a:pPr algn="r"/>
              <a:r>
                <a:rPr lang="ko-KR" altLang="en-US" b="1" dirty="0"/>
                <a:t>(한국학중앙연구원)</a:t>
              </a: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18E5B3B-E713-45F1-B548-CC4D9974C4B6}"/>
              </a:ext>
            </a:extLst>
          </p:cNvPr>
          <p:cNvSpPr/>
          <p:nvPr/>
        </p:nvSpPr>
        <p:spPr>
          <a:xfrm>
            <a:off x="3638174" y="3132540"/>
            <a:ext cx="4648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/>
              <a:t> “689년(</a:t>
            </a:r>
            <a:r>
              <a:rPr lang="ko-KR" altLang="en-US" b="1" dirty="0" err="1"/>
              <a:t>신문왕</a:t>
            </a:r>
            <a:r>
              <a:rPr lang="ko-KR" altLang="en-US" b="1" dirty="0"/>
              <a:t> 9) 왕이 </a:t>
            </a:r>
            <a:r>
              <a:rPr lang="ko-KR" altLang="en-US" b="1" dirty="0" err="1"/>
              <a:t>달구벌로</a:t>
            </a:r>
            <a:r>
              <a:rPr lang="ko-KR" altLang="en-US" b="1" dirty="0"/>
              <a:t> 도읍을 </a:t>
            </a:r>
            <a:endParaRPr lang="en-US" altLang="ko-KR" b="1" dirty="0"/>
          </a:p>
          <a:p>
            <a:pPr algn="ctr"/>
            <a:r>
              <a:rPr lang="ko-KR" altLang="en-US" b="1" dirty="0"/>
              <a:t>옮기려고 시도했으나 실현되지 못하였다.”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D883E4F7-BDF5-4F5F-B1D8-351DFFE5E60C}"/>
              </a:ext>
            </a:extLst>
          </p:cNvPr>
          <p:cNvGrpSpPr/>
          <p:nvPr/>
        </p:nvGrpSpPr>
        <p:grpSpPr>
          <a:xfrm>
            <a:off x="249264" y="1637129"/>
            <a:ext cx="11582572" cy="1350415"/>
            <a:chOff x="249264" y="1637129"/>
            <a:chExt cx="11582572" cy="1350415"/>
          </a:xfrm>
        </p:grpSpPr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CC8F5FE6-F537-4450-9932-B0C302A6FAA1}"/>
                </a:ext>
              </a:extLst>
            </p:cNvPr>
            <p:cNvSpPr/>
            <p:nvPr/>
          </p:nvSpPr>
          <p:spPr>
            <a:xfrm>
              <a:off x="1041448" y="2033390"/>
              <a:ext cx="10790388" cy="8324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lnSpc>
                  <a:spcPts val="3000"/>
                </a:lnSpc>
              </a:pPr>
              <a:r>
                <a:rPr lang="ko-KR" altLang="en-US" sz="2400" b="1" kern="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통일신라의 신문왕이 </a:t>
              </a:r>
              <a:r>
                <a:rPr lang="en-US" altLang="ko-KR" sz="2400" b="1" kern="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698</a:t>
              </a:r>
              <a:r>
                <a:rPr lang="ko-KR" altLang="en-US" sz="2400" b="1" kern="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년에 수도를 옮기려 했던 이유와</a:t>
              </a:r>
              <a:endParaRPr lang="en-US" altLang="ko-KR" sz="2400" b="1" kern="0" dirty="0">
                <a:solidFill>
                  <a:srgbClr val="000000"/>
                </a:solidFill>
                <a:latin typeface="맑은 고딕" panose="020B0503020000020004" pitchFamily="50" charset="-127"/>
              </a:endParaRPr>
            </a:p>
            <a:p>
              <a:pPr algn="just" fontAlgn="base">
                <a:lnSpc>
                  <a:spcPts val="3000"/>
                </a:lnSpc>
              </a:pPr>
              <a:r>
                <a:rPr lang="ko-KR" altLang="en-US" sz="2400" b="1" kern="0" spc="-5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천도 대상지로 대구로 지정된 까닭을 알아보자</a:t>
              </a:r>
              <a:r>
                <a:rPr lang="en-US" altLang="ko-KR" sz="2400" b="1" kern="0" spc="-5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.</a:t>
              </a:r>
              <a:endParaRPr lang="ko-KR" altLang="en-US" sz="2400" b="1" kern="0" dirty="0">
                <a:solidFill>
                  <a:srgbClr val="000000"/>
                </a:solidFill>
                <a:latin typeface="함초롬바탕" panose="02030604000101010101" pitchFamily="18" charset="-127"/>
              </a:endParaRPr>
            </a:p>
          </p:txBody>
        </p:sp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2262AAEB-0010-44F6-BFDE-29623A6A28C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470677">
              <a:off x="9583968" y="1637129"/>
              <a:ext cx="1524662" cy="1350415"/>
            </a:xfrm>
            <a:prstGeom prst="rect">
              <a:avLst/>
            </a:prstGeom>
            <a:effectLst>
              <a:softEdge rad="127000"/>
            </a:effectLst>
          </p:spPr>
        </p:pic>
        <p:pic>
          <p:nvPicPr>
            <p:cNvPr id="20" name="Picture 2">
              <a:extLst>
                <a:ext uri="{FF2B5EF4-FFF2-40B4-BE49-F238E27FC236}">
                  <a16:creationId xmlns:a16="http://schemas.microsoft.com/office/drawing/2014/main" id="{00819315-91D9-4593-8F85-7A257F2F2A6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249264" y="1952428"/>
              <a:ext cx="863600" cy="863600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</p:spTree>
    <p:extLst>
      <p:ext uri="{BB962C8B-B14F-4D97-AF65-F5344CB8AC3E}">
        <p14:creationId xmlns:p14="http://schemas.microsoft.com/office/powerpoint/2010/main" val="3339550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">
            <a:extLst>
              <a:ext uri="{FF2B5EF4-FFF2-40B4-BE49-F238E27FC236}">
                <a16:creationId xmlns:a16="http://schemas.microsoft.com/office/drawing/2014/main" id="{4EC71C2A-DBCA-4EE9-A8CE-9AEDD56BAC54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8DAE61B1-9032-41B2-804D-A2E7AE9B4F9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7" name="AutoShape 6">
              <a:extLst>
                <a:ext uri="{FF2B5EF4-FFF2-40B4-BE49-F238E27FC236}">
                  <a16:creationId xmlns:a16="http://schemas.microsoft.com/office/drawing/2014/main" id="{9215E715-8119-44BD-B53B-5C8EDFFB8EB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8" name="Text Box 9">
              <a:extLst>
                <a:ext uri="{FF2B5EF4-FFF2-40B4-BE49-F238E27FC236}">
                  <a16:creationId xmlns:a16="http://schemas.microsoft.com/office/drawing/2014/main" id="{E5A946FB-6FD3-4F83-87DB-87433163A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3200" dirty="0"/>
                <a:t>대구의 역사는 언제부터 시작되었을까</a:t>
              </a:r>
              <a:r>
                <a:rPr lang="en-US" altLang="ko-KR" sz="3200" dirty="0"/>
                <a:t>?</a:t>
              </a:r>
              <a:endParaRPr lang="ko-KR" altLang="en-US" sz="3200" dirty="0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C68A4E95-CA8B-462D-8870-0044C4C94970}"/>
              </a:ext>
            </a:extLst>
          </p:cNvPr>
          <p:cNvSpPr txBox="1"/>
          <p:nvPr/>
        </p:nvSpPr>
        <p:spPr>
          <a:xfrm>
            <a:off x="979551" y="2908385"/>
            <a:ext cx="4924495" cy="39953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20000"/>
              </a:lnSpc>
              <a:defRPr lang="ko-KR" altLang="en-US"/>
            </a:pPr>
            <a:r>
              <a:rPr lang="ko-KR" altLang="en-US" sz="2400" b="1" spc="-38" dirty="0" err="1">
                <a:ln w="9525">
                  <a:solidFill>
                    <a:schemeClr val="accent1">
                      <a:alpha val="0"/>
                    </a:schemeClr>
                  </a:solidFill>
                </a:ln>
                <a:highlight>
                  <a:srgbClr val="FFFF00"/>
                </a:highlight>
                <a:latin typeface="+mj-ea"/>
                <a:ea typeface="+mj-ea"/>
              </a:rPr>
              <a:t>대구하면</a:t>
            </a:r>
            <a:r>
              <a:rPr lang="ko-KR" altLang="en-US" sz="2400" b="1" spc="-38" dirty="0">
                <a:ln w="9525">
                  <a:solidFill>
                    <a:schemeClr val="accent1">
                      <a:alpha val="0"/>
                    </a:schemeClr>
                  </a:solidFill>
                </a:ln>
                <a:highlight>
                  <a:srgbClr val="FFFF00"/>
                </a:highlight>
                <a:latin typeface="+mj-ea"/>
                <a:ea typeface="+mj-ea"/>
              </a:rPr>
              <a:t> 떠오르는 대표적인 산은</a:t>
            </a:r>
            <a:r>
              <a:rPr lang="en-US" altLang="ko-KR" sz="2400" b="1" spc="-38" dirty="0">
                <a:ln w="9525">
                  <a:solidFill>
                    <a:schemeClr val="accent1">
                      <a:alpha val="0"/>
                    </a:schemeClr>
                  </a:solidFill>
                </a:ln>
                <a:highlight>
                  <a:srgbClr val="FFFF00"/>
                </a:highlight>
                <a:latin typeface="+mj-ea"/>
                <a:ea typeface="+mj-ea"/>
              </a:rPr>
              <a:t>?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893AF43-369B-489A-BF2B-E4D011793D8D}"/>
              </a:ext>
            </a:extLst>
          </p:cNvPr>
          <p:cNvSpPr txBox="1"/>
          <p:nvPr/>
        </p:nvSpPr>
        <p:spPr>
          <a:xfrm>
            <a:off x="3653750" y="2281234"/>
            <a:ext cx="1265947" cy="39953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20000"/>
              </a:lnSpc>
              <a:defRPr lang="ko-KR" altLang="en-US"/>
            </a:pPr>
            <a:r>
              <a:rPr lang="ko-KR" altLang="en-US" sz="2400" b="1" spc="-38" dirty="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ea"/>
                <a:ea typeface="+mj-ea"/>
              </a:rPr>
              <a:t>한라산</a:t>
            </a:r>
            <a:r>
              <a:rPr lang="en-US" altLang="ko-KR" sz="2400" b="1" spc="-38" dirty="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ea"/>
                <a:ea typeface="+mj-ea"/>
              </a:rPr>
              <a:t> </a:t>
            </a: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6D680CC9-1C6A-4C2F-BA17-21BA6D0DA9AE}"/>
              </a:ext>
            </a:extLst>
          </p:cNvPr>
          <p:cNvGrpSpPr/>
          <p:nvPr/>
        </p:nvGrpSpPr>
        <p:grpSpPr>
          <a:xfrm>
            <a:off x="8085438" y="3076558"/>
            <a:ext cx="3830702" cy="3363355"/>
            <a:chOff x="8119244" y="2893080"/>
            <a:chExt cx="3830702" cy="3363355"/>
          </a:xfrm>
        </p:grpSpPr>
        <p:sp>
          <p:nvSpPr>
            <p:cNvPr id="38" name="AutoShape 7">
              <a:extLst>
                <a:ext uri="{FF2B5EF4-FFF2-40B4-BE49-F238E27FC236}">
                  <a16:creationId xmlns:a16="http://schemas.microsoft.com/office/drawing/2014/main" id="{1645E7BD-A025-4CBF-8C98-BE044F6D568B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8119244" y="2893080"/>
              <a:ext cx="3779838" cy="71262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5882"/>
                    <a:invGamma/>
                  </a:schemeClr>
                </a:gs>
              </a:gsLst>
              <a:lin ang="0" scaled="1"/>
            </a:gradFill>
            <a:ln w="38100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ko-KR" altLang="en-US" sz="3200" b="1" dirty="0">
                  <a:solidFill>
                    <a:srgbClr val="FF0000"/>
                  </a:solidFill>
                  <a:latin typeface="+mj-ea"/>
                  <a:ea typeface="+mj-ea"/>
                </a:rPr>
                <a:t>언제</a:t>
              </a:r>
              <a:endParaRPr lang="en-US" altLang="ko-KR" sz="3200" b="1" dirty="0">
                <a:solidFill>
                  <a:srgbClr val="FF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AutoShape 8">
              <a:extLst>
                <a:ext uri="{FF2B5EF4-FFF2-40B4-BE49-F238E27FC236}">
                  <a16:creationId xmlns:a16="http://schemas.microsoft.com/office/drawing/2014/main" id="{4357813C-2D78-4230-BA76-900784BB7767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8168521" y="3753527"/>
              <a:ext cx="3781425" cy="74857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tx2"/>
                </a:gs>
                <a:gs pos="100000">
                  <a:schemeClr val="tx2">
                    <a:gamma/>
                    <a:tint val="5882"/>
                    <a:invGamma/>
                  </a:schemeClr>
                </a:gs>
              </a:gsLst>
              <a:lin ang="0" scaled="1"/>
            </a:gradFill>
            <a:ln w="38100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ko-KR" altLang="en-US" sz="3200" b="1" dirty="0">
                  <a:solidFill>
                    <a:srgbClr val="FF0000"/>
                  </a:solidFill>
                  <a:latin typeface="+mj-ea"/>
                  <a:ea typeface="+mj-ea"/>
                </a:rPr>
                <a:t>어디서</a:t>
              </a:r>
              <a:endParaRPr lang="en-US" altLang="ko-KR" sz="3200" b="1" dirty="0">
                <a:solidFill>
                  <a:srgbClr val="FF0000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AutoShape 7">
              <a:extLst>
                <a:ext uri="{FF2B5EF4-FFF2-40B4-BE49-F238E27FC236}">
                  <a16:creationId xmlns:a16="http://schemas.microsoft.com/office/drawing/2014/main" id="{39F78940-C6EF-4212-8D6D-2850BAB47227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8161230" y="4648141"/>
              <a:ext cx="3779838" cy="71262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5882"/>
                    <a:invGamma/>
                  </a:schemeClr>
                </a:gs>
              </a:gsLst>
              <a:lin ang="0" scaled="1"/>
            </a:gradFill>
            <a:ln w="38100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ko-KR" altLang="en-US" sz="3200" b="1" dirty="0">
                  <a:solidFill>
                    <a:srgbClr val="FF0000"/>
                  </a:solidFill>
                  <a:latin typeface="+mj-ea"/>
                  <a:ea typeface="+mj-ea"/>
                </a:rPr>
                <a:t>누가</a:t>
              </a:r>
              <a:endParaRPr lang="en-US" altLang="ko-KR" sz="3200" b="1" dirty="0">
                <a:solidFill>
                  <a:srgbClr val="FF0000"/>
                </a:solidFill>
                <a:latin typeface="+mj-ea"/>
                <a:ea typeface="+mj-ea"/>
              </a:endParaRPr>
            </a:p>
          </p:txBody>
        </p:sp>
        <p:sp>
          <p:nvSpPr>
            <p:cNvPr id="41" name="AutoShape 8">
              <a:extLst>
                <a:ext uri="{FF2B5EF4-FFF2-40B4-BE49-F238E27FC236}">
                  <a16:creationId xmlns:a16="http://schemas.microsoft.com/office/drawing/2014/main" id="{785D1552-2323-4841-B1AD-C6F5C1A9594D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8130230" y="5507856"/>
              <a:ext cx="3781425" cy="74857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tx2"/>
                </a:gs>
                <a:gs pos="100000">
                  <a:schemeClr val="tx2">
                    <a:gamma/>
                    <a:tint val="5882"/>
                    <a:invGamma/>
                  </a:schemeClr>
                </a:gs>
              </a:gsLst>
              <a:lin ang="0" scaled="1"/>
            </a:gradFill>
            <a:ln w="38100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ko-KR" altLang="en-US" sz="3200" b="1" dirty="0">
                  <a:solidFill>
                    <a:srgbClr val="FF0000"/>
                  </a:solidFill>
                  <a:latin typeface="+mj-ea"/>
                  <a:ea typeface="+mj-ea"/>
                </a:rPr>
                <a:t>왜</a:t>
              </a:r>
              <a:endParaRPr lang="en-US" altLang="ko-KR" sz="3200" b="1" dirty="0">
                <a:solidFill>
                  <a:srgbClr val="FF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CD87B336-AE16-4B82-9AFF-50345290D81B}"/>
              </a:ext>
            </a:extLst>
          </p:cNvPr>
          <p:cNvGrpSpPr/>
          <p:nvPr/>
        </p:nvGrpSpPr>
        <p:grpSpPr>
          <a:xfrm>
            <a:off x="5907046" y="2956878"/>
            <a:ext cx="3203147" cy="3322599"/>
            <a:chOff x="4776992" y="2998264"/>
            <a:chExt cx="2979738" cy="2997200"/>
          </a:xfrm>
        </p:grpSpPr>
        <p:sp>
          <p:nvSpPr>
            <p:cNvPr id="43" name="AutoShape 3">
              <a:extLst>
                <a:ext uri="{FF2B5EF4-FFF2-40B4-BE49-F238E27FC236}">
                  <a16:creationId xmlns:a16="http://schemas.microsoft.com/office/drawing/2014/main" id="{0FB052CC-A30D-4BE4-8824-798102FD47C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4776992" y="2998264"/>
              <a:ext cx="2979738" cy="2997200"/>
            </a:xfrm>
            <a:custGeom>
              <a:avLst/>
              <a:gdLst>
                <a:gd name="G0" fmla="+- 1914 0 0"/>
                <a:gd name="G1" fmla="+- 21600 0 1914"/>
                <a:gd name="G2" fmla="+- 21600 0 1914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914" y="10800"/>
                  </a:moveTo>
                  <a:cubicBezTo>
                    <a:pt x="1914" y="15708"/>
                    <a:pt x="5892" y="19686"/>
                    <a:pt x="10800" y="19686"/>
                  </a:cubicBezTo>
                  <a:cubicBezTo>
                    <a:pt x="15708" y="19686"/>
                    <a:pt x="19686" y="15708"/>
                    <a:pt x="19686" y="10800"/>
                  </a:cubicBezTo>
                  <a:cubicBezTo>
                    <a:pt x="19686" y="5892"/>
                    <a:pt x="15708" y="1914"/>
                    <a:pt x="10800" y="1914"/>
                  </a:cubicBezTo>
                  <a:cubicBezTo>
                    <a:pt x="5892" y="1914"/>
                    <a:pt x="1914" y="5892"/>
                    <a:pt x="1914" y="1080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60784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44" name="Oval 4">
              <a:extLst>
                <a:ext uri="{FF2B5EF4-FFF2-40B4-BE49-F238E27FC236}">
                  <a16:creationId xmlns:a16="http://schemas.microsoft.com/office/drawing/2014/main" id="{876F49B4-D317-4022-B07B-F58D385CDB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081792" y="3233214"/>
              <a:ext cx="2395538" cy="2481263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56471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 w="28575" algn="ctr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45" name="Text Box 10">
              <a:extLst>
                <a:ext uri="{FF2B5EF4-FFF2-40B4-BE49-F238E27FC236}">
                  <a16:creationId xmlns:a16="http://schemas.microsoft.com/office/drawing/2014/main" id="{4AD222E0-B2B0-4E05-A041-CD5C75775B6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5502480" y="3779314"/>
              <a:ext cx="1431925" cy="1446213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rgbClr val="0000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ko-KR" altLang="en-US" sz="4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굴림" panose="020B0600000101010101" pitchFamily="50" charset="-127"/>
                </a:rPr>
                <a:t>공산</a:t>
              </a:r>
              <a:endParaRPr lang="en-US" altLang="ko-KR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굴림" panose="020B0600000101010101" pitchFamily="50" charset="-127"/>
              </a:endParaRPr>
            </a:p>
            <a:p>
              <a:pPr algn="ctr" eaLnBrk="0" hangingPunct="0"/>
              <a:r>
                <a:rPr lang="ko-KR" altLang="en-US" sz="4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굴림" panose="020B0600000101010101" pitchFamily="50" charset="-127"/>
                </a:rPr>
                <a:t>전투</a:t>
              </a:r>
              <a:endParaRPr lang="en-US" altLang="ko-KR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굴림" panose="020B0600000101010101" pitchFamily="50" charset="-127"/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4AC78815-D75A-4572-8B37-46177C999110}"/>
              </a:ext>
            </a:extLst>
          </p:cNvPr>
          <p:cNvSpPr txBox="1"/>
          <p:nvPr/>
        </p:nvSpPr>
        <p:spPr>
          <a:xfrm>
            <a:off x="3808357" y="3548022"/>
            <a:ext cx="1265947" cy="39953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20000"/>
              </a:lnSpc>
              <a:defRPr lang="ko-KR" altLang="en-US"/>
            </a:pPr>
            <a:r>
              <a:rPr lang="ko-KR" altLang="en-US" sz="2400" b="1" spc="-38" dirty="0" err="1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ea"/>
                <a:ea typeface="+mj-ea"/>
              </a:rPr>
              <a:t>팔공산</a:t>
            </a:r>
            <a:r>
              <a:rPr lang="en-US" altLang="ko-KR" sz="2400" b="1" spc="-38" dirty="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ea"/>
                <a:ea typeface="+mj-ea"/>
              </a:rPr>
              <a:t> </a:t>
            </a:r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B921B2D0-60A7-400E-9FC5-517F8407B2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68" y="1289646"/>
            <a:ext cx="5982164" cy="528155"/>
          </a:xfrm>
          <a:prstGeom prst="rect">
            <a:avLst/>
          </a:prstGeom>
        </p:spPr>
      </p:pic>
      <p:sp>
        <p:nvSpPr>
          <p:cNvPr id="30" name="직사각형 29">
            <a:extLst>
              <a:ext uri="{FF2B5EF4-FFF2-40B4-BE49-F238E27FC236}">
                <a16:creationId xmlns:a16="http://schemas.microsoft.com/office/drawing/2014/main" id="{A8E626D6-410B-48EA-8655-2C3E83DC9340}"/>
              </a:ext>
            </a:extLst>
          </p:cNvPr>
          <p:cNvSpPr/>
          <p:nvPr/>
        </p:nvSpPr>
        <p:spPr>
          <a:xfrm>
            <a:off x="6100864" y="1378354"/>
            <a:ext cx="479249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3000"/>
              </a:lnSpc>
            </a:pPr>
            <a:r>
              <a:rPr lang="ko-KR" altLang="en-US" sz="28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공산전투 속으로 </a:t>
            </a:r>
            <a:r>
              <a:rPr lang="en-US" altLang="ko-KR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GO </a:t>
            </a:r>
            <a:r>
              <a:rPr lang="en-US" altLang="ko-KR" sz="2800" b="1" kern="0" dirty="0" err="1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GO</a:t>
            </a:r>
            <a:r>
              <a:rPr lang="en-US" altLang="ko-KR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!</a:t>
            </a:r>
            <a:endParaRPr lang="ko-KR" altLang="en-US" sz="2800" b="1" kern="0" dirty="0">
              <a:solidFill>
                <a:schemeClr val="bg1"/>
              </a:solidFill>
              <a:highlight>
                <a:srgbClr val="0000FF"/>
              </a:highlight>
              <a:latin typeface="함초롬바탕" panose="02030604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2C3B49EE-16CC-4735-AD08-93B6C857DF42}"/>
              </a:ext>
            </a:extLst>
          </p:cNvPr>
          <p:cNvGrpSpPr/>
          <p:nvPr/>
        </p:nvGrpSpPr>
        <p:grpSpPr>
          <a:xfrm>
            <a:off x="242682" y="2164623"/>
            <a:ext cx="4825600" cy="584057"/>
            <a:chOff x="242682" y="2164623"/>
            <a:chExt cx="4825600" cy="584057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27BD4AE2-ECB8-4FDD-8C39-E6ACE129E4E8}"/>
                </a:ext>
              </a:extLst>
            </p:cNvPr>
            <p:cNvSpPr txBox="1"/>
            <p:nvPr/>
          </p:nvSpPr>
          <p:spPr>
            <a:xfrm>
              <a:off x="894673" y="2289941"/>
              <a:ext cx="4173609" cy="399533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spAutoFit/>
            </a:bodyPr>
            <a:lstStyle/>
            <a:p>
              <a:pPr>
                <a:lnSpc>
                  <a:spcPct val="120000"/>
                </a:lnSpc>
                <a:defRPr lang="ko-KR" altLang="en-US"/>
              </a:pPr>
              <a:r>
                <a:rPr lang="en-US" altLang="ko-KR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 </a:t>
              </a:r>
              <a:r>
                <a:rPr lang="ko-KR" altLang="en-US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제주도 하면 무슨 산</a:t>
              </a:r>
              <a:r>
                <a:rPr lang="en-US" altLang="ko-KR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? </a:t>
              </a:r>
            </a:p>
          </p:txBody>
        </p:sp>
        <p:pic>
          <p:nvPicPr>
            <p:cNvPr id="31" name="그림 30">
              <a:extLst>
                <a:ext uri="{FF2B5EF4-FFF2-40B4-BE49-F238E27FC236}">
                  <a16:creationId xmlns:a16="http://schemas.microsoft.com/office/drawing/2014/main" id="{D4112CC8-8A69-4624-AF1A-4C6FA96020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242682" y="2164623"/>
              <a:ext cx="651991" cy="584057"/>
            </a:xfrm>
            <a:prstGeom prst="rect">
              <a:avLst/>
            </a:prstGeom>
            <a:effectLst>
              <a:softEdge rad="63500"/>
            </a:effectLst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0E09E504-6D59-435F-9B37-8D35EA527BE7}"/>
              </a:ext>
            </a:extLst>
          </p:cNvPr>
          <p:cNvGrpSpPr/>
          <p:nvPr/>
        </p:nvGrpSpPr>
        <p:grpSpPr>
          <a:xfrm>
            <a:off x="250932" y="4113658"/>
            <a:ext cx="8627581" cy="584057"/>
            <a:chOff x="250932" y="4113658"/>
            <a:chExt cx="8627581" cy="584057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1009289-B28F-48EB-A21E-54975404D10F}"/>
                </a:ext>
              </a:extLst>
            </p:cNvPr>
            <p:cNvSpPr txBox="1"/>
            <p:nvPr/>
          </p:nvSpPr>
          <p:spPr>
            <a:xfrm>
              <a:off x="910153" y="4241092"/>
              <a:ext cx="7968360" cy="399533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spAutoFit/>
            </a:bodyPr>
            <a:lstStyle/>
            <a:p>
              <a:pPr>
                <a:lnSpc>
                  <a:spcPct val="120000"/>
                </a:lnSpc>
                <a:defRPr lang="ko-KR" altLang="en-US"/>
              </a:pPr>
              <a:r>
                <a:rPr lang="ko-KR" altLang="en-US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highlight>
                    <a:srgbClr val="FFFF00"/>
                  </a:highlight>
                  <a:latin typeface="+mj-ea"/>
                  <a:ea typeface="+mj-ea"/>
                </a:rPr>
                <a:t>왜 </a:t>
              </a:r>
              <a:r>
                <a:rPr lang="en-US" altLang="ko-KR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highlight>
                    <a:srgbClr val="FFFF00"/>
                  </a:highlight>
                  <a:latin typeface="+mj-ea"/>
                  <a:ea typeface="+mj-ea"/>
                </a:rPr>
                <a:t>‘</a:t>
              </a:r>
              <a:r>
                <a:rPr lang="ko-KR" altLang="en-US" sz="2400" b="1" spc="-38" dirty="0" err="1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highlight>
                    <a:srgbClr val="FFFF00"/>
                  </a:highlight>
                  <a:latin typeface="+mj-ea"/>
                  <a:ea typeface="+mj-ea"/>
                </a:rPr>
                <a:t>팔공산</a:t>
              </a:r>
              <a:r>
                <a:rPr lang="en-US" altLang="ko-KR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highlight>
                    <a:srgbClr val="FFFF00"/>
                  </a:highlight>
                  <a:latin typeface="+mj-ea"/>
                  <a:ea typeface="+mj-ea"/>
                </a:rPr>
                <a:t>’</a:t>
              </a:r>
              <a:r>
                <a:rPr lang="ko-KR" altLang="en-US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이라고 부르게 되었을까</a:t>
              </a:r>
              <a:r>
                <a:rPr lang="en-US" altLang="ko-KR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?</a:t>
              </a:r>
            </a:p>
          </p:txBody>
        </p:sp>
        <p:pic>
          <p:nvPicPr>
            <p:cNvPr id="32" name="그림 31">
              <a:extLst>
                <a:ext uri="{FF2B5EF4-FFF2-40B4-BE49-F238E27FC236}">
                  <a16:creationId xmlns:a16="http://schemas.microsoft.com/office/drawing/2014/main" id="{23A6B800-F68F-4E28-8273-2D3285AF8E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250932" y="4113658"/>
              <a:ext cx="651991" cy="584057"/>
            </a:xfrm>
            <a:prstGeom prst="rect">
              <a:avLst/>
            </a:prstGeom>
            <a:effectLst>
              <a:softEdge rad="63500"/>
            </a:effectLst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6E8D15CE-60A6-4EF2-8354-40FFF618A93C}"/>
              </a:ext>
            </a:extLst>
          </p:cNvPr>
          <p:cNvGrpSpPr/>
          <p:nvPr/>
        </p:nvGrpSpPr>
        <p:grpSpPr>
          <a:xfrm>
            <a:off x="250932" y="5321803"/>
            <a:ext cx="6362521" cy="879968"/>
            <a:chOff x="250932" y="5321803"/>
            <a:chExt cx="6362521" cy="879968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FBEFB50-2A41-4239-957F-D6BE0B5F0C96}"/>
                </a:ext>
              </a:extLst>
            </p:cNvPr>
            <p:cNvSpPr txBox="1"/>
            <p:nvPr/>
          </p:nvSpPr>
          <p:spPr>
            <a:xfrm>
              <a:off x="576927" y="5359040"/>
              <a:ext cx="6036526" cy="8427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spAutoFit/>
            </a:bodyPr>
            <a:lstStyle/>
            <a:p>
              <a:pPr>
                <a:lnSpc>
                  <a:spcPct val="120000"/>
                </a:lnSpc>
                <a:defRPr lang="ko-KR" altLang="en-US"/>
              </a:pPr>
              <a:r>
                <a:rPr lang="ko-KR" altLang="en-US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    왜 </a:t>
              </a:r>
              <a:r>
                <a:rPr lang="ko-KR" altLang="en-US" sz="2400" b="1" spc="-38" dirty="0" err="1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팔공산에</a:t>
              </a:r>
              <a:r>
                <a:rPr lang="ko-KR" altLang="en-US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 </a:t>
              </a:r>
              <a:r>
                <a:rPr lang="en-US" altLang="ko-KR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highlight>
                    <a:srgbClr val="FFFF00"/>
                  </a:highlight>
                  <a:latin typeface="+mj-ea"/>
                  <a:ea typeface="+mj-ea"/>
                </a:rPr>
                <a:t>‘</a:t>
              </a:r>
              <a:r>
                <a:rPr lang="ko-KR" altLang="en-US" sz="2400" b="1" spc="-38" dirty="0" err="1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highlight>
                    <a:srgbClr val="FFFF00"/>
                  </a:highlight>
                  <a:latin typeface="+mj-ea"/>
                  <a:ea typeface="+mj-ea"/>
                </a:rPr>
                <a:t>팔공산</a:t>
              </a:r>
              <a:r>
                <a:rPr lang="ko-KR" altLang="en-US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highlight>
                    <a:srgbClr val="FFFF00"/>
                  </a:highlight>
                  <a:latin typeface="+mj-ea"/>
                  <a:ea typeface="+mj-ea"/>
                </a:rPr>
                <a:t> </a:t>
              </a:r>
              <a:r>
                <a:rPr lang="ko-KR" altLang="en-US" sz="2400" b="1" spc="-38" dirty="0" err="1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highlight>
                    <a:srgbClr val="FFFF00"/>
                  </a:highlight>
                  <a:latin typeface="+mj-ea"/>
                  <a:ea typeface="+mj-ea"/>
                </a:rPr>
                <a:t>왕건길</a:t>
              </a:r>
              <a:r>
                <a:rPr lang="en-US" altLang="ko-KR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highlight>
                    <a:srgbClr val="FFFF00"/>
                  </a:highlight>
                  <a:latin typeface="+mj-ea"/>
                  <a:ea typeface="+mj-ea"/>
                </a:rPr>
                <a:t>’</a:t>
              </a:r>
              <a:r>
                <a:rPr lang="ko-KR" altLang="en-US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이 </a:t>
              </a:r>
              <a:endParaRPr lang="en-US" altLang="ko-KR" sz="2400" b="1" spc="-38" dirty="0">
                <a:ln w="9525">
                  <a:solidFill>
                    <a:schemeClr val="accent1">
                      <a:alpha val="0"/>
                    </a:schemeClr>
                  </a:solidFill>
                </a:ln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  <a:defRPr lang="ko-KR" altLang="en-US"/>
              </a:pPr>
              <a:r>
                <a:rPr lang="en-US" altLang="ko-KR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    </a:t>
              </a:r>
              <a:r>
                <a:rPr lang="ko-KR" altLang="en-US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조성되어 있을까</a:t>
              </a:r>
              <a:r>
                <a:rPr lang="en-US" altLang="ko-KR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?</a:t>
              </a:r>
              <a:r>
                <a:rPr lang="ko-KR" altLang="en-US" sz="2400" b="1" spc="-38" dirty="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 </a:t>
              </a:r>
              <a:endParaRPr lang="en-US" altLang="ko-KR" sz="2400" b="1" spc="-38" dirty="0">
                <a:ln w="9525">
                  <a:solidFill>
                    <a:schemeClr val="accent1">
                      <a:alpha val="0"/>
                    </a:schemeClr>
                  </a:solidFill>
                </a:ln>
                <a:latin typeface="+mj-ea"/>
                <a:ea typeface="+mj-ea"/>
              </a:endParaRPr>
            </a:p>
          </p:txBody>
        </p:sp>
        <p:pic>
          <p:nvPicPr>
            <p:cNvPr id="33" name="그림 32">
              <a:extLst>
                <a:ext uri="{FF2B5EF4-FFF2-40B4-BE49-F238E27FC236}">
                  <a16:creationId xmlns:a16="http://schemas.microsoft.com/office/drawing/2014/main" id="{D8F793E1-4CAA-4EC5-B1DB-A047868AFDD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250932" y="5321803"/>
              <a:ext cx="651991" cy="584057"/>
            </a:xfrm>
            <a:prstGeom prst="rect">
              <a:avLst/>
            </a:prstGeom>
            <a:effectLst>
              <a:softEdge rad="63500"/>
            </a:effectLst>
          </p:spPr>
        </p:pic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2F92B606-4637-432C-8C22-FE34EB8B94F2}"/>
              </a:ext>
            </a:extLst>
          </p:cNvPr>
          <p:cNvGrpSpPr/>
          <p:nvPr/>
        </p:nvGrpSpPr>
        <p:grpSpPr>
          <a:xfrm>
            <a:off x="6119055" y="1871083"/>
            <a:ext cx="4309387" cy="810317"/>
            <a:chOff x="6119055" y="1871083"/>
            <a:chExt cx="4309387" cy="810317"/>
          </a:xfrm>
        </p:grpSpPr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CC8F5FE6-F537-4450-9932-B0C302A6FAA1}"/>
                </a:ext>
              </a:extLst>
            </p:cNvPr>
            <p:cNvSpPr/>
            <p:nvPr/>
          </p:nvSpPr>
          <p:spPr>
            <a:xfrm>
              <a:off x="6984717" y="2124165"/>
              <a:ext cx="3443725" cy="4476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lnSpc>
                  <a:spcPts val="3000"/>
                </a:lnSpc>
              </a:pPr>
              <a:r>
                <a:rPr lang="ko-KR" altLang="en-US" sz="2400" b="1" kern="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공산전투를 정리해보자</a:t>
              </a:r>
              <a:r>
                <a:rPr lang="en-US" altLang="ko-KR" sz="2400" b="1" kern="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.</a:t>
              </a:r>
              <a:endParaRPr lang="ko-KR" altLang="en-US" sz="2400" b="1" kern="0" dirty="0">
                <a:solidFill>
                  <a:srgbClr val="000000"/>
                </a:solidFill>
                <a:latin typeface="함초롬바탕" panose="02030604000101010101" pitchFamily="18" charset="-127"/>
              </a:endParaRPr>
            </a:p>
          </p:txBody>
        </p:sp>
        <p:pic>
          <p:nvPicPr>
            <p:cNvPr id="34" name="Picture 2">
              <a:extLst>
                <a:ext uri="{FF2B5EF4-FFF2-40B4-BE49-F238E27FC236}">
                  <a16:creationId xmlns:a16="http://schemas.microsoft.com/office/drawing/2014/main" id="{994463CD-348E-4758-9432-3FCFECF772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6119055" y="1871083"/>
              <a:ext cx="810317" cy="810317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</p:spTree>
    <p:extLst>
      <p:ext uri="{BB962C8B-B14F-4D97-AF65-F5344CB8AC3E}">
        <p14:creationId xmlns:p14="http://schemas.microsoft.com/office/powerpoint/2010/main" val="1605965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">
            <a:extLst>
              <a:ext uri="{FF2B5EF4-FFF2-40B4-BE49-F238E27FC236}">
                <a16:creationId xmlns:a16="http://schemas.microsoft.com/office/drawing/2014/main" id="{0637868C-9A5E-4F8D-963A-50A4B36F9E7A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4652AD24-4DD3-4E15-835E-C9F69EE8CD0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7" name="AutoShape 6">
              <a:extLst>
                <a:ext uri="{FF2B5EF4-FFF2-40B4-BE49-F238E27FC236}">
                  <a16:creationId xmlns:a16="http://schemas.microsoft.com/office/drawing/2014/main" id="{0E48887F-743C-4AAE-BCD0-DD47598805A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8" name="Text Box 9">
              <a:extLst>
                <a:ext uri="{FF2B5EF4-FFF2-40B4-BE49-F238E27FC236}">
                  <a16:creationId xmlns:a16="http://schemas.microsoft.com/office/drawing/2014/main" id="{4F58FF0A-6E29-443F-B9F7-471DF342C3C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3200" dirty="0"/>
                <a:t>대구의 역사는 언제부터 시작되었을까</a:t>
              </a:r>
              <a:r>
                <a:rPr lang="en-US" altLang="ko-KR" sz="3200" dirty="0"/>
                <a:t>?</a:t>
              </a:r>
              <a:endParaRPr lang="ko-KR" altLang="en-US" sz="3200" dirty="0"/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14F9A6BA-373C-4927-BB69-92993E77EC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99" y="1899504"/>
            <a:ext cx="3567189" cy="494518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" name="Picture 6" descr="BS00246_">
            <a:extLst>
              <a:ext uri="{FF2B5EF4-FFF2-40B4-BE49-F238E27FC236}">
                <a16:creationId xmlns:a16="http://schemas.microsoft.com/office/drawing/2014/main" id="{863127A5-C5E1-4D26-B16E-2DFD9A5D7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25195">
            <a:off x="1135847" y="4903876"/>
            <a:ext cx="856097" cy="43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자유형 39">
            <a:extLst>
              <a:ext uri="{FF2B5EF4-FFF2-40B4-BE49-F238E27FC236}">
                <a16:creationId xmlns:a16="http://schemas.microsoft.com/office/drawing/2014/main" id="{124887A5-14B8-4633-8446-7193A0943C24}"/>
              </a:ext>
            </a:extLst>
          </p:cNvPr>
          <p:cNvSpPr/>
          <p:nvPr/>
        </p:nvSpPr>
        <p:spPr>
          <a:xfrm>
            <a:off x="1616265" y="4252019"/>
            <a:ext cx="752004" cy="457200"/>
          </a:xfrm>
          <a:custGeom>
            <a:avLst/>
            <a:gdLst>
              <a:gd name="connsiteX0" fmla="*/ 0 w 3456384"/>
              <a:gd name="connsiteY0" fmla="*/ 184279 h 1105650"/>
              <a:gd name="connsiteX1" fmla="*/ 184279 w 3456384"/>
              <a:gd name="connsiteY1" fmla="*/ 0 h 1105650"/>
              <a:gd name="connsiteX2" fmla="*/ 3272105 w 3456384"/>
              <a:gd name="connsiteY2" fmla="*/ 0 h 1105650"/>
              <a:gd name="connsiteX3" fmla="*/ 3456384 w 3456384"/>
              <a:gd name="connsiteY3" fmla="*/ 184279 h 1105650"/>
              <a:gd name="connsiteX4" fmla="*/ 3456384 w 3456384"/>
              <a:gd name="connsiteY4" fmla="*/ 921371 h 1105650"/>
              <a:gd name="connsiteX5" fmla="*/ 3272105 w 3456384"/>
              <a:gd name="connsiteY5" fmla="*/ 1105650 h 1105650"/>
              <a:gd name="connsiteX6" fmla="*/ 184279 w 3456384"/>
              <a:gd name="connsiteY6" fmla="*/ 1105650 h 1105650"/>
              <a:gd name="connsiteX7" fmla="*/ 0 w 3456384"/>
              <a:gd name="connsiteY7" fmla="*/ 921371 h 1105650"/>
              <a:gd name="connsiteX8" fmla="*/ 0 w 3456384"/>
              <a:gd name="connsiteY8" fmla="*/ 184279 h 1105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56384" h="1105650">
                <a:moveTo>
                  <a:pt x="0" y="184279"/>
                </a:moveTo>
                <a:cubicBezTo>
                  <a:pt x="0" y="82505"/>
                  <a:pt x="82505" y="0"/>
                  <a:pt x="184279" y="0"/>
                </a:cubicBezTo>
                <a:lnTo>
                  <a:pt x="3272105" y="0"/>
                </a:lnTo>
                <a:cubicBezTo>
                  <a:pt x="3373879" y="0"/>
                  <a:pt x="3456384" y="82505"/>
                  <a:pt x="3456384" y="184279"/>
                </a:cubicBezTo>
                <a:lnTo>
                  <a:pt x="3456384" y="921371"/>
                </a:lnTo>
                <a:cubicBezTo>
                  <a:pt x="3456384" y="1023145"/>
                  <a:pt x="3373879" y="1105650"/>
                  <a:pt x="3272105" y="1105650"/>
                </a:cubicBezTo>
                <a:lnTo>
                  <a:pt x="184279" y="1105650"/>
                </a:lnTo>
                <a:cubicBezTo>
                  <a:pt x="82505" y="1105650"/>
                  <a:pt x="0" y="1023145"/>
                  <a:pt x="0" y="921371"/>
                </a:cubicBezTo>
                <a:lnTo>
                  <a:pt x="0" y="184279"/>
                </a:lnTo>
                <a:close/>
              </a:path>
            </a:pathLst>
          </a:custGeom>
          <a:solidFill>
            <a:srgbClr val="CC0099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dirty="0"/>
              <a:t>고려</a:t>
            </a:r>
          </a:p>
        </p:txBody>
      </p:sp>
      <p:sp>
        <p:nvSpPr>
          <p:cNvPr id="14" name="자유형 35">
            <a:extLst>
              <a:ext uri="{FF2B5EF4-FFF2-40B4-BE49-F238E27FC236}">
                <a16:creationId xmlns:a16="http://schemas.microsoft.com/office/drawing/2014/main" id="{FC24F51B-FA2E-4D07-A247-64C5BA479978}"/>
              </a:ext>
            </a:extLst>
          </p:cNvPr>
          <p:cNvSpPr/>
          <p:nvPr/>
        </p:nvSpPr>
        <p:spPr>
          <a:xfrm>
            <a:off x="2400292" y="5576784"/>
            <a:ext cx="685351" cy="457200"/>
          </a:xfrm>
          <a:custGeom>
            <a:avLst/>
            <a:gdLst>
              <a:gd name="connsiteX0" fmla="*/ 0 w 3528392"/>
              <a:gd name="connsiteY0" fmla="*/ 183755 h 1102509"/>
              <a:gd name="connsiteX1" fmla="*/ 183755 w 3528392"/>
              <a:gd name="connsiteY1" fmla="*/ 0 h 1102509"/>
              <a:gd name="connsiteX2" fmla="*/ 3344637 w 3528392"/>
              <a:gd name="connsiteY2" fmla="*/ 0 h 1102509"/>
              <a:gd name="connsiteX3" fmla="*/ 3528392 w 3528392"/>
              <a:gd name="connsiteY3" fmla="*/ 183755 h 1102509"/>
              <a:gd name="connsiteX4" fmla="*/ 3528392 w 3528392"/>
              <a:gd name="connsiteY4" fmla="*/ 918754 h 1102509"/>
              <a:gd name="connsiteX5" fmla="*/ 3344637 w 3528392"/>
              <a:gd name="connsiteY5" fmla="*/ 1102509 h 1102509"/>
              <a:gd name="connsiteX6" fmla="*/ 183755 w 3528392"/>
              <a:gd name="connsiteY6" fmla="*/ 1102509 h 1102509"/>
              <a:gd name="connsiteX7" fmla="*/ 0 w 3528392"/>
              <a:gd name="connsiteY7" fmla="*/ 918754 h 1102509"/>
              <a:gd name="connsiteX8" fmla="*/ 0 w 3528392"/>
              <a:gd name="connsiteY8" fmla="*/ 183755 h 1102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28392" h="1102509">
                <a:moveTo>
                  <a:pt x="0" y="183755"/>
                </a:moveTo>
                <a:cubicBezTo>
                  <a:pt x="0" y="82270"/>
                  <a:pt x="82270" y="0"/>
                  <a:pt x="183755" y="0"/>
                </a:cubicBezTo>
                <a:lnTo>
                  <a:pt x="3344637" y="0"/>
                </a:lnTo>
                <a:cubicBezTo>
                  <a:pt x="3446122" y="0"/>
                  <a:pt x="3528392" y="82270"/>
                  <a:pt x="3528392" y="183755"/>
                </a:cubicBezTo>
                <a:lnTo>
                  <a:pt x="3528392" y="918754"/>
                </a:lnTo>
                <a:cubicBezTo>
                  <a:pt x="3528392" y="1020239"/>
                  <a:pt x="3446122" y="1102509"/>
                  <a:pt x="3344637" y="1102509"/>
                </a:cubicBezTo>
                <a:lnTo>
                  <a:pt x="183755" y="1102509"/>
                </a:lnTo>
                <a:cubicBezTo>
                  <a:pt x="82270" y="1102509"/>
                  <a:pt x="0" y="1020239"/>
                  <a:pt x="0" y="918754"/>
                </a:cubicBezTo>
                <a:lnTo>
                  <a:pt x="0" y="18375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dirty="0"/>
              <a:t>신라</a:t>
            </a:r>
          </a:p>
        </p:txBody>
      </p:sp>
      <p:sp>
        <p:nvSpPr>
          <p:cNvPr id="15" name="자유형 41">
            <a:extLst>
              <a:ext uri="{FF2B5EF4-FFF2-40B4-BE49-F238E27FC236}">
                <a16:creationId xmlns:a16="http://schemas.microsoft.com/office/drawing/2014/main" id="{FDBB5531-A76D-41FB-9EA6-304E3E2125A2}"/>
              </a:ext>
            </a:extLst>
          </p:cNvPr>
          <p:cNvSpPr/>
          <p:nvPr/>
        </p:nvSpPr>
        <p:spPr>
          <a:xfrm>
            <a:off x="921106" y="5540965"/>
            <a:ext cx="873055" cy="457200"/>
          </a:xfrm>
          <a:custGeom>
            <a:avLst/>
            <a:gdLst>
              <a:gd name="connsiteX0" fmla="*/ 0 w 3456384"/>
              <a:gd name="connsiteY0" fmla="*/ 184279 h 1105650"/>
              <a:gd name="connsiteX1" fmla="*/ 184279 w 3456384"/>
              <a:gd name="connsiteY1" fmla="*/ 0 h 1105650"/>
              <a:gd name="connsiteX2" fmla="*/ 3272105 w 3456384"/>
              <a:gd name="connsiteY2" fmla="*/ 0 h 1105650"/>
              <a:gd name="connsiteX3" fmla="*/ 3456384 w 3456384"/>
              <a:gd name="connsiteY3" fmla="*/ 184279 h 1105650"/>
              <a:gd name="connsiteX4" fmla="*/ 3456384 w 3456384"/>
              <a:gd name="connsiteY4" fmla="*/ 921371 h 1105650"/>
              <a:gd name="connsiteX5" fmla="*/ 3272105 w 3456384"/>
              <a:gd name="connsiteY5" fmla="*/ 1105650 h 1105650"/>
              <a:gd name="connsiteX6" fmla="*/ 184279 w 3456384"/>
              <a:gd name="connsiteY6" fmla="*/ 1105650 h 1105650"/>
              <a:gd name="connsiteX7" fmla="*/ 0 w 3456384"/>
              <a:gd name="connsiteY7" fmla="*/ 921371 h 1105650"/>
              <a:gd name="connsiteX8" fmla="*/ 0 w 3456384"/>
              <a:gd name="connsiteY8" fmla="*/ 184279 h 1105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56384" h="1105650">
                <a:moveTo>
                  <a:pt x="0" y="184279"/>
                </a:moveTo>
                <a:cubicBezTo>
                  <a:pt x="0" y="82505"/>
                  <a:pt x="82505" y="0"/>
                  <a:pt x="184279" y="0"/>
                </a:cubicBezTo>
                <a:lnTo>
                  <a:pt x="3272105" y="0"/>
                </a:lnTo>
                <a:cubicBezTo>
                  <a:pt x="3373879" y="0"/>
                  <a:pt x="3456384" y="82505"/>
                  <a:pt x="3456384" y="184279"/>
                </a:cubicBezTo>
                <a:lnTo>
                  <a:pt x="3456384" y="921371"/>
                </a:lnTo>
                <a:cubicBezTo>
                  <a:pt x="3456384" y="1023145"/>
                  <a:pt x="3373879" y="1105650"/>
                  <a:pt x="3272105" y="1105650"/>
                </a:cubicBezTo>
                <a:lnTo>
                  <a:pt x="184279" y="1105650"/>
                </a:lnTo>
                <a:cubicBezTo>
                  <a:pt x="82505" y="1105650"/>
                  <a:pt x="0" y="1023145"/>
                  <a:pt x="0" y="921371"/>
                </a:cubicBezTo>
                <a:lnTo>
                  <a:pt x="0" y="184279"/>
                </a:lnTo>
                <a:close/>
              </a:path>
            </a:pathLst>
          </a:custGeom>
          <a:solidFill>
            <a:srgbClr val="002060"/>
          </a:solidFill>
          <a:effectLst>
            <a:glow rad="101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36000" rIns="0" bIns="0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dirty="0"/>
              <a:t>후백제</a:t>
            </a:r>
          </a:p>
        </p:txBody>
      </p:sp>
      <p:pic>
        <p:nvPicPr>
          <p:cNvPr id="16" name="Picture 6" descr="BS00246_">
            <a:extLst>
              <a:ext uri="{FF2B5EF4-FFF2-40B4-BE49-F238E27FC236}">
                <a16:creationId xmlns:a16="http://schemas.microsoft.com/office/drawing/2014/main" id="{C4087284-B682-4024-B899-9D45DE63B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139" y="5597675"/>
            <a:ext cx="685351" cy="395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5FF23858-A97F-425F-8F84-9A6E88F038ED}"/>
              </a:ext>
            </a:extLst>
          </p:cNvPr>
          <p:cNvCxnSpPr>
            <a:cxnSpLocks/>
            <a:stCxn id="13" idx="5"/>
          </p:cNvCxnSpPr>
          <p:nvPr/>
        </p:nvCxnSpPr>
        <p:spPr>
          <a:xfrm>
            <a:off x="2328176" y="4709220"/>
            <a:ext cx="426443" cy="911285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31">
            <a:extLst>
              <a:ext uri="{FF2B5EF4-FFF2-40B4-BE49-F238E27FC236}">
                <a16:creationId xmlns:a16="http://schemas.microsoft.com/office/drawing/2014/main" id="{C110FB5A-3374-4852-B1BE-C4B25FA31B69}"/>
              </a:ext>
            </a:extLst>
          </p:cNvPr>
          <p:cNvSpPr txBox="1"/>
          <p:nvPr/>
        </p:nvSpPr>
        <p:spPr>
          <a:xfrm>
            <a:off x="301155" y="2332009"/>
            <a:ext cx="3146101" cy="555336"/>
          </a:xfrm>
          <a:prstGeom prst="rect">
            <a:avLst/>
          </a:prstGeom>
          <a:noFill/>
        </p:spPr>
        <p:txBody>
          <a:bodyPr wrap="square" lIns="0" tIns="0" rIns="0" bIns="72000" anchor="ctr">
            <a:spAutoFit/>
          </a:bodyPr>
          <a:lstStyle/>
          <a:p>
            <a:pPr algn="ctr">
              <a:lnSpc>
                <a:spcPct val="150000"/>
              </a:lnSpc>
              <a:buClr>
                <a:schemeClr val="bg1">
                  <a:lumMod val="50000"/>
                </a:schemeClr>
              </a:buClr>
              <a:defRPr lang="ko-KR" altLang="en-US"/>
            </a:pPr>
            <a:r>
              <a:rPr lang="en-US" altLang="ko-KR" sz="2400" b="1" dirty="0">
                <a:solidFill>
                  <a:srgbClr val="FF0000"/>
                </a:solidFill>
              </a:rPr>
              <a:t> </a:t>
            </a:r>
            <a:r>
              <a:rPr lang="ko-KR" altLang="en-US" sz="2400" b="1" dirty="0">
                <a:solidFill>
                  <a:srgbClr val="FF0000"/>
                </a:solidFill>
              </a:rPr>
              <a:t>후삼국시대</a:t>
            </a:r>
            <a:r>
              <a:rPr lang="en-US" altLang="ko-KR" sz="2400" b="1" dirty="0">
                <a:solidFill>
                  <a:srgbClr val="FF0000"/>
                </a:solidFill>
              </a:rPr>
              <a:t>(10</a:t>
            </a:r>
            <a:r>
              <a:rPr lang="ko-KR" altLang="en-US" sz="2400" b="1" dirty="0" err="1">
                <a:solidFill>
                  <a:srgbClr val="FF0000"/>
                </a:solidFill>
              </a:rPr>
              <a:t>세기초</a:t>
            </a:r>
            <a:r>
              <a:rPr lang="en-US" altLang="ko-KR" sz="2400" b="1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23" name="타원 22">
            <a:extLst>
              <a:ext uri="{FF2B5EF4-FFF2-40B4-BE49-F238E27FC236}">
                <a16:creationId xmlns:a16="http://schemas.microsoft.com/office/drawing/2014/main" id="{0BE05F22-112E-48DA-B3E6-7D69CDB850CD}"/>
              </a:ext>
            </a:extLst>
          </p:cNvPr>
          <p:cNvSpPr/>
          <p:nvPr/>
        </p:nvSpPr>
        <p:spPr>
          <a:xfrm>
            <a:off x="985590" y="4257868"/>
            <a:ext cx="500864" cy="37835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28E31CDD-C1A5-4B59-9AFB-01DB844B4C53}"/>
              </a:ext>
            </a:extLst>
          </p:cNvPr>
          <p:cNvSpPr/>
          <p:nvPr/>
        </p:nvSpPr>
        <p:spPr>
          <a:xfrm>
            <a:off x="1592673" y="3842928"/>
            <a:ext cx="789666" cy="52815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/>
              <a:t>왕건</a:t>
            </a: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DEBDE0CD-6F9B-420B-AB24-5AF6DC6E6C54}"/>
              </a:ext>
            </a:extLst>
          </p:cNvPr>
          <p:cNvSpPr/>
          <p:nvPr/>
        </p:nvSpPr>
        <p:spPr>
          <a:xfrm>
            <a:off x="140815" y="5454632"/>
            <a:ext cx="873054" cy="636469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/>
              <a:t>견훤</a:t>
            </a:r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id="{AB0D6FC8-847F-4952-A19F-8A3BD8E40722}"/>
              </a:ext>
            </a:extLst>
          </p:cNvPr>
          <p:cNvSpPr/>
          <p:nvPr/>
        </p:nvSpPr>
        <p:spPr>
          <a:xfrm>
            <a:off x="2032538" y="5117169"/>
            <a:ext cx="591729" cy="285846"/>
          </a:xfrm>
          <a:prstGeom prst="ellipse">
            <a:avLst/>
          </a:prstGeom>
          <a:solidFill>
            <a:schemeClr val="accent1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7" name="연결선: 구부러짐 26">
            <a:extLst>
              <a:ext uri="{FF2B5EF4-FFF2-40B4-BE49-F238E27FC236}">
                <a16:creationId xmlns:a16="http://schemas.microsoft.com/office/drawing/2014/main" id="{2A0AD7A1-4381-44D8-8BE8-B82210EEC961}"/>
              </a:ext>
            </a:extLst>
          </p:cNvPr>
          <p:cNvCxnSpPr>
            <a:cxnSpLocks/>
          </p:cNvCxnSpPr>
          <p:nvPr/>
        </p:nvCxnSpPr>
        <p:spPr>
          <a:xfrm>
            <a:off x="1486454" y="4525991"/>
            <a:ext cx="1211044" cy="944180"/>
          </a:xfrm>
          <a:prstGeom prst="curvedConnector3">
            <a:avLst>
              <a:gd name="adj1" fmla="val 65262"/>
            </a:avLst>
          </a:prstGeom>
          <a:ln w="5715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46E8B4D0-66B1-4D26-9C2B-C5D3F9D8416B}"/>
              </a:ext>
            </a:extLst>
          </p:cNvPr>
          <p:cNvGrpSpPr/>
          <p:nvPr/>
        </p:nvGrpSpPr>
        <p:grpSpPr>
          <a:xfrm>
            <a:off x="7586595" y="1787129"/>
            <a:ext cx="4162396" cy="1012701"/>
            <a:chOff x="4255056" y="1714143"/>
            <a:chExt cx="4173670" cy="946495"/>
          </a:xfrm>
        </p:grpSpPr>
        <p:sp>
          <p:nvSpPr>
            <p:cNvPr id="39" name="자유형 14">
              <a:extLst>
                <a:ext uri="{FF2B5EF4-FFF2-40B4-BE49-F238E27FC236}">
                  <a16:creationId xmlns:a16="http://schemas.microsoft.com/office/drawing/2014/main" id="{2CFADE32-0A2A-4B78-9815-590DDA4ACA01}"/>
                </a:ext>
              </a:extLst>
            </p:cNvPr>
            <p:cNvSpPr/>
            <p:nvPr/>
          </p:nvSpPr>
          <p:spPr>
            <a:xfrm>
              <a:off x="4645788" y="1733258"/>
              <a:ext cx="3782938" cy="927380"/>
            </a:xfrm>
            <a:custGeom>
              <a:avLst/>
              <a:gdLst>
                <a:gd name="connsiteX0" fmla="*/ 0 w 3892074"/>
                <a:gd name="connsiteY0" fmla="*/ 108263 h 1082629"/>
                <a:gd name="connsiteX1" fmla="*/ 108263 w 3892074"/>
                <a:gd name="connsiteY1" fmla="*/ 0 h 1082629"/>
                <a:gd name="connsiteX2" fmla="*/ 3783811 w 3892074"/>
                <a:gd name="connsiteY2" fmla="*/ 0 h 1082629"/>
                <a:gd name="connsiteX3" fmla="*/ 3892074 w 3892074"/>
                <a:gd name="connsiteY3" fmla="*/ 108263 h 1082629"/>
                <a:gd name="connsiteX4" fmla="*/ 3892074 w 3892074"/>
                <a:gd name="connsiteY4" fmla="*/ 974366 h 1082629"/>
                <a:gd name="connsiteX5" fmla="*/ 3783811 w 3892074"/>
                <a:gd name="connsiteY5" fmla="*/ 1082629 h 1082629"/>
                <a:gd name="connsiteX6" fmla="*/ 108263 w 3892074"/>
                <a:gd name="connsiteY6" fmla="*/ 1082629 h 1082629"/>
                <a:gd name="connsiteX7" fmla="*/ 0 w 3892074"/>
                <a:gd name="connsiteY7" fmla="*/ 974366 h 1082629"/>
                <a:gd name="connsiteX8" fmla="*/ 0 w 3892074"/>
                <a:gd name="connsiteY8" fmla="*/ 108263 h 1082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2074" h="1082629">
                  <a:moveTo>
                    <a:pt x="0" y="108263"/>
                  </a:moveTo>
                  <a:cubicBezTo>
                    <a:pt x="0" y="48471"/>
                    <a:pt x="48471" y="0"/>
                    <a:pt x="108263" y="0"/>
                  </a:cubicBezTo>
                  <a:lnTo>
                    <a:pt x="3783811" y="0"/>
                  </a:lnTo>
                  <a:cubicBezTo>
                    <a:pt x="3843603" y="0"/>
                    <a:pt x="3892074" y="48471"/>
                    <a:pt x="3892074" y="108263"/>
                  </a:cubicBezTo>
                  <a:lnTo>
                    <a:pt x="3892074" y="974366"/>
                  </a:lnTo>
                  <a:cubicBezTo>
                    <a:pt x="3892074" y="1034158"/>
                    <a:pt x="3843603" y="1082629"/>
                    <a:pt x="3783811" y="1082629"/>
                  </a:cubicBezTo>
                  <a:lnTo>
                    <a:pt x="108263" y="1082629"/>
                  </a:lnTo>
                  <a:cubicBezTo>
                    <a:pt x="48471" y="1082629"/>
                    <a:pt x="0" y="1034158"/>
                    <a:pt x="0" y="974366"/>
                  </a:cubicBezTo>
                  <a:lnTo>
                    <a:pt x="0" y="108263"/>
                  </a:lnTo>
                  <a:close/>
                </a:path>
              </a:pathLst>
            </a:custGeom>
            <a:solidFill>
              <a:srgbClr val="0070C0"/>
            </a:solidFill>
            <a:scene3d>
              <a:camera prst="orthographicFront"/>
              <a:lightRig rig="threePt" dir="t"/>
            </a:scene3d>
            <a:sp3d>
              <a:bevelT w="101600" prst="rible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8389" tIns="139709" rIns="138389" bIns="31709" numCol="1" spcCol="1270" anchor="ctr" anchorCtr="0">
              <a:noAutofit/>
            </a:bodyPr>
            <a:lstStyle/>
            <a:p>
              <a:pPr lvl="0" algn="ctr" defTabSz="1244600">
                <a:lnSpc>
                  <a:spcPts val="25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600" b="1" kern="1200" cap="none" spc="50" dirty="0">
                  <a:ln w="12700" cmpd="sng">
                    <a:solidFill>
                      <a:schemeClr val="accent6">
                        <a:satMod val="120000"/>
                        <a:shade val="80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effectLst>
                    <a:glow rad="53100">
                      <a:schemeClr val="accent6">
                        <a:satMod val="180000"/>
                        <a:alpha val="30000"/>
                      </a:schemeClr>
                    </a:glow>
                  </a:effectLst>
                  <a:highlight>
                    <a:srgbClr val="FF0000"/>
                  </a:highlight>
                  <a:latin typeface="+mn-ea"/>
                </a:rPr>
                <a:t>신라</a:t>
              </a:r>
              <a:r>
                <a:rPr lang="en-US" altLang="ko-KR" sz="2600" b="1" kern="1200" cap="none" spc="50" dirty="0">
                  <a:ln w="12700" cmpd="sng">
                    <a:solidFill>
                      <a:schemeClr val="accent6">
                        <a:satMod val="120000"/>
                        <a:shade val="80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effectLst>
                    <a:glow rad="53100">
                      <a:schemeClr val="accent6">
                        <a:satMod val="180000"/>
                        <a:alpha val="30000"/>
                      </a:schemeClr>
                    </a:glow>
                  </a:effectLst>
                  <a:highlight>
                    <a:srgbClr val="FF0000"/>
                  </a:highlight>
                  <a:latin typeface="+mn-ea"/>
                </a:rPr>
                <a:t>, </a:t>
              </a:r>
              <a:r>
                <a:rPr lang="ko-KR" altLang="en-US" sz="2600" b="1" kern="1200" cap="none" spc="50" dirty="0">
                  <a:ln w="12700" cmpd="sng">
                    <a:solidFill>
                      <a:schemeClr val="accent6">
                        <a:satMod val="120000"/>
                        <a:shade val="80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effectLst>
                    <a:glow rad="53100">
                      <a:schemeClr val="accent6">
                        <a:satMod val="180000"/>
                        <a:alpha val="30000"/>
                      </a:schemeClr>
                    </a:glow>
                  </a:effectLst>
                  <a:highlight>
                    <a:srgbClr val="FF0000"/>
                  </a:highlight>
                  <a:latin typeface="+mn-ea"/>
                </a:rPr>
                <a:t>고려에 지원 요청</a:t>
              </a:r>
              <a:endParaRPr lang="en-US" altLang="ko-KR" sz="2600" b="1" kern="1200" cap="none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highlight>
                  <a:srgbClr val="FF0000"/>
                </a:highlight>
                <a:latin typeface="+mn-ea"/>
              </a:endParaRPr>
            </a:p>
            <a:p>
              <a:pPr lvl="0" algn="ctr" defTabSz="1244600">
                <a:lnSpc>
                  <a:spcPts val="25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2600" b="1" kern="1200" cap="none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highlight>
                  <a:srgbClr val="FF0000"/>
                </a:highlight>
                <a:latin typeface="+mn-ea"/>
              </a:endParaRPr>
            </a:p>
          </p:txBody>
        </p:sp>
        <p:sp>
          <p:nvSpPr>
            <p:cNvPr id="40" name="아래쪽 화살표 20">
              <a:extLst>
                <a:ext uri="{FF2B5EF4-FFF2-40B4-BE49-F238E27FC236}">
                  <a16:creationId xmlns:a16="http://schemas.microsoft.com/office/drawing/2014/main" id="{AC240BEC-FA34-4F24-BCEA-B4430C7E20D7}"/>
                </a:ext>
              </a:extLst>
            </p:cNvPr>
            <p:cNvSpPr/>
            <p:nvPr/>
          </p:nvSpPr>
          <p:spPr>
            <a:xfrm rot="16200000">
              <a:off x="4108649" y="1860550"/>
              <a:ext cx="630760" cy="337946"/>
            </a:xfrm>
            <a:prstGeom prst="down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4" name="자유형 16">
            <a:extLst>
              <a:ext uri="{FF2B5EF4-FFF2-40B4-BE49-F238E27FC236}">
                <a16:creationId xmlns:a16="http://schemas.microsoft.com/office/drawing/2014/main" id="{6322FCAD-6E7D-4B7F-82BF-19FCA49FB31F}"/>
              </a:ext>
            </a:extLst>
          </p:cNvPr>
          <p:cNvSpPr/>
          <p:nvPr/>
        </p:nvSpPr>
        <p:spPr>
          <a:xfrm>
            <a:off x="3761232" y="1878704"/>
            <a:ext cx="3772719" cy="562614"/>
          </a:xfrm>
          <a:custGeom>
            <a:avLst/>
            <a:gdLst>
              <a:gd name="connsiteX0" fmla="*/ 0 w 4176467"/>
              <a:gd name="connsiteY0" fmla="*/ 108263 h 1082629"/>
              <a:gd name="connsiteX1" fmla="*/ 108263 w 4176467"/>
              <a:gd name="connsiteY1" fmla="*/ 0 h 1082629"/>
              <a:gd name="connsiteX2" fmla="*/ 4068204 w 4176467"/>
              <a:gd name="connsiteY2" fmla="*/ 0 h 1082629"/>
              <a:gd name="connsiteX3" fmla="*/ 4176467 w 4176467"/>
              <a:gd name="connsiteY3" fmla="*/ 108263 h 1082629"/>
              <a:gd name="connsiteX4" fmla="*/ 4176467 w 4176467"/>
              <a:gd name="connsiteY4" fmla="*/ 974366 h 1082629"/>
              <a:gd name="connsiteX5" fmla="*/ 4068204 w 4176467"/>
              <a:gd name="connsiteY5" fmla="*/ 1082629 h 1082629"/>
              <a:gd name="connsiteX6" fmla="*/ 108263 w 4176467"/>
              <a:gd name="connsiteY6" fmla="*/ 1082629 h 1082629"/>
              <a:gd name="connsiteX7" fmla="*/ 0 w 4176467"/>
              <a:gd name="connsiteY7" fmla="*/ 974366 h 1082629"/>
              <a:gd name="connsiteX8" fmla="*/ 0 w 4176467"/>
              <a:gd name="connsiteY8" fmla="*/ 108263 h 1082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76467" h="1082629">
                <a:moveTo>
                  <a:pt x="0" y="108263"/>
                </a:moveTo>
                <a:cubicBezTo>
                  <a:pt x="0" y="48471"/>
                  <a:pt x="48471" y="0"/>
                  <a:pt x="108263" y="0"/>
                </a:cubicBezTo>
                <a:lnTo>
                  <a:pt x="4068204" y="0"/>
                </a:lnTo>
                <a:cubicBezTo>
                  <a:pt x="4127996" y="0"/>
                  <a:pt x="4176467" y="48471"/>
                  <a:pt x="4176467" y="108263"/>
                </a:cubicBezTo>
                <a:lnTo>
                  <a:pt x="4176467" y="974366"/>
                </a:lnTo>
                <a:cubicBezTo>
                  <a:pt x="4176467" y="1034158"/>
                  <a:pt x="4127996" y="1082629"/>
                  <a:pt x="4068204" y="1082629"/>
                </a:cubicBezTo>
                <a:lnTo>
                  <a:pt x="108263" y="1082629"/>
                </a:lnTo>
                <a:cubicBezTo>
                  <a:pt x="48471" y="1082629"/>
                  <a:pt x="0" y="1034158"/>
                  <a:pt x="0" y="974366"/>
                </a:cubicBezTo>
                <a:lnTo>
                  <a:pt x="0" y="108263"/>
                </a:lnTo>
                <a:close/>
              </a:path>
            </a:pathLst>
          </a:cu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6000" tIns="36000" rIns="36000" bIns="36000" numCol="1" spcCol="1270" anchor="ctr" anchorCtr="0">
            <a:noAutofit/>
          </a:bodyPr>
          <a:lstStyle/>
          <a:p>
            <a:pPr algn="ctr"/>
            <a:r>
              <a:rPr lang="ko-KR" altLang="en-US" sz="2800" b="1" spc="-50" dirty="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견훤의 신라 경주 공격</a:t>
            </a:r>
            <a:endParaRPr lang="ko-KR" altLang="en-US" sz="2800" b="1" dirty="0">
              <a:solidFill>
                <a:schemeClr val="bg1"/>
              </a:solidFill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E2759E28-FB22-4423-892A-BBE16506EC9A}"/>
              </a:ext>
            </a:extLst>
          </p:cNvPr>
          <p:cNvSpPr/>
          <p:nvPr/>
        </p:nvSpPr>
        <p:spPr>
          <a:xfrm>
            <a:off x="8078328" y="2374369"/>
            <a:ext cx="3568606" cy="4129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244600">
              <a:lnSpc>
                <a:spcPts val="25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800" b="1" spc="-50" dirty="0">
                <a:ln w="9525">
                  <a:solidFill>
                    <a:srgbClr val="4F81BD">
                      <a:alpha val="0"/>
                    </a:srgbClr>
                  </a:solidFill>
                </a:ln>
                <a:solidFill>
                  <a:srgbClr val="FFFF00"/>
                </a:solidFill>
              </a:rPr>
              <a:t>왕건의 </a:t>
            </a:r>
            <a:r>
              <a:rPr lang="en-US" altLang="ko-KR" sz="2800" b="1" spc="-50" dirty="0">
                <a:ln w="9525">
                  <a:solidFill>
                    <a:srgbClr val="4F81BD">
                      <a:alpha val="0"/>
                    </a:srgbClr>
                  </a:solidFill>
                </a:ln>
                <a:solidFill>
                  <a:srgbClr val="FFFF00"/>
                </a:solidFill>
              </a:rPr>
              <a:t>5</a:t>
            </a:r>
            <a:r>
              <a:rPr lang="ko-KR" altLang="en-US" sz="2800" b="1" spc="-50" dirty="0">
                <a:ln w="9525">
                  <a:solidFill>
                    <a:srgbClr val="4F81BD">
                      <a:alpha val="0"/>
                    </a:srgbClr>
                  </a:solidFill>
                </a:ln>
                <a:solidFill>
                  <a:srgbClr val="FFFF00"/>
                </a:solidFill>
              </a:rPr>
              <a:t>천 군대 지원</a:t>
            </a:r>
            <a:endParaRPr lang="en-US" altLang="ko-KR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highlight>
                <a:srgbClr val="FF0000"/>
              </a:highlight>
              <a:latin typeface="+mn-ea"/>
            </a:endParaRPr>
          </a:p>
        </p:txBody>
      </p:sp>
      <p:pic>
        <p:nvPicPr>
          <p:cNvPr id="59" name="그림 58">
            <a:extLst>
              <a:ext uri="{FF2B5EF4-FFF2-40B4-BE49-F238E27FC236}">
                <a16:creationId xmlns:a16="http://schemas.microsoft.com/office/drawing/2014/main" id="{484A189E-4661-4683-ABE3-AC9226E35D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2045" y="2898263"/>
            <a:ext cx="6809112" cy="3852745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60" name="타원 59">
            <a:extLst>
              <a:ext uri="{FF2B5EF4-FFF2-40B4-BE49-F238E27FC236}">
                <a16:creationId xmlns:a16="http://schemas.microsoft.com/office/drawing/2014/main" id="{7F4DC119-37CD-45DF-A4B2-64DE5448F5F9}"/>
              </a:ext>
            </a:extLst>
          </p:cNvPr>
          <p:cNvSpPr/>
          <p:nvPr/>
        </p:nvSpPr>
        <p:spPr>
          <a:xfrm>
            <a:off x="10842432" y="5850576"/>
            <a:ext cx="663768" cy="366816"/>
          </a:xfrm>
          <a:prstGeom prst="ellipse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타원 60">
            <a:extLst>
              <a:ext uri="{FF2B5EF4-FFF2-40B4-BE49-F238E27FC236}">
                <a16:creationId xmlns:a16="http://schemas.microsoft.com/office/drawing/2014/main" id="{C3DA6ABF-CFD0-4D7F-8D99-A3970B4CFD95}"/>
              </a:ext>
            </a:extLst>
          </p:cNvPr>
          <p:cNvSpPr/>
          <p:nvPr/>
        </p:nvSpPr>
        <p:spPr>
          <a:xfrm>
            <a:off x="7466551" y="4377800"/>
            <a:ext cx="1322739" cy="892199"/>
          </a:xfrm>
          <a:prstGeom prst="ellipse">
            <a:avLst/>
          </a:prstGeom>
          <a:noFill/>
          <a:ln w="76200"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2" name="연결선: 구부러짐 61">
            <a:extLst>
              <a:ext uri="{FF2B5EF4-FFF2-40B4-BE49-F238E27FC236}">
                <a16:creationId xmlns:a16="http://schemas.microsoft.com/office/drawing/2014/main" id="{4E6A0974-58D8-492B-90B9-EFC99294DAD8}"/>
              </a:ext>
            </a:extLst>
          </p:cNvPr>
          <p:cNvCxnSpPr>
            <a:cxnSpLocks/>
          </p:cNvCxnSpPr>
          <p:nvPr/>
        </p:nvCxnSpPr>
        <p:spPr>
          <a:xfrm>
            <a:off x="5459793" y="3257630"/>
            <a:ext cx="2121970" cy="1264186"/>
          </a:xfrm>
          <a:prstGeom prst="curvedConnector3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연결선: 구부러짐 62">
            <a:extLst>
              <a:ext uri="{FF2B5EF4-FFF2-40B4-BE49-F238E27FC236}">
                <a16:creationId xmlns:a16="http://schemas.microsoft.com/office/drawing/2014/main" id="{45A1B4E3-BFF0-410E-99E6-EBA04C55CD08}"/>
              </a:ext>
            </a:extLst>
          </p:cNvPr>
          <p:cNvCxnSpPr>
            <a:cxnSpLocks/>
          </p:cNvCxnSpPr>
          <p:nvPr/>
        </p:nvCxnSpPr>
        <p:spPr>
          <a:xfrm rot="10800000">
            <a:off x="8789293" y="4953864"/>
            <a:ext cx="2080701" cy="1040410"/>
          </a:xfrm>
          <a:prstGeom prst="curvedConnector3">
            <a:avLst/>
          </a:prstGeom>
          <a:ln w="762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타원 69">
            <a:extLst>
              <a:ext uri="{FF2B5EF4-FFF2-40B4-BE49-F238E27FC236}">
                <a16:creationId xmlns:a16="http://schemas.microsoft.com/office/drawing/2014/main" id="{785D9CF4-5392-416E-B5A9-315C7B50E745}"/>
              </a:ext>
            </a:extLst>
          </p:cNvPr>
          <p:cNvSpPr/>
          <p:nvPr/>
        </p:nvSpPr>
        <p:spPr>
          <a:xfrm>
            <a:off x="10787545" y="5215677"/>
            <a:ext cx="873054" cy="636469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견훤</a:t>
            </a:r>
          </a:p>
        </p:txBody>
      </p:sp>
      <p:sp>
        <p:nvSpPr>
          <p:cNvPr id="71" name="타원 70">
            <a:extLst>
              <a:ext uri="{FF2B5EF4-FFF2-40B4-BE49-F238E27FC236}">
                <a16:creationId xmlns:a16="http://schemas.microsoft.com/office/drawing/2014/main" id="{F637D042-CBE6-4144-8D60-1562D0EA8C03}"/>
              </a:ext>
            </a:extLst>
          </p:cNvPr>
          <p:cNvSpPr/>
          <p:nvPr/>
        </p:nvSpPr>
        <p:spPr>
          <a:xfrm>
            <a:off x="4648200" y="2787303"/>
            <a:ext cx="870065" cy="61842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왕건</a:t>
            </a:r>
          </a:p>
        </p:txBody>
      </p:sp>
      <p:sp>
        <p:nvSpPr>
          <p:cNvPr id="72" name="폭발: 14pt 71">
            <a:extLst>
              <a:ext uri="{FF2B5EF4-FFF2-40B4-BE49-F238E27FC236}">
                <a16:creationId xmlns:a16="http://schemas.microsoft.com/office/drawing/2014/main" id="{733EF8B1-0614-4D37-9C6F-1A38513341B8}"/>
              </a:ext>
            </a:extLst>
          </p:cNvPr>
          <p:cNvSpPr/>
          <p:nvPr/>
        </p:nvSpPr>
        <p:spPr>
          <a:xfrm>
            <a:off x="7142657" y="3786715"/>
            <a:ext cx="2121970" cy="1898045"/>
          </a:xfrm>
          <a:prstGeom prst="irregularSeal2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/>
              <a:t>공산전투</a:t>
            </a:r>
          </a:p>
        </p:txBody>
      </p:sp>
      <p:pic>
        <p:nvPicPr>
          <p:cNvPr id="35" name="그림 34">
            <a:extLst>
              <a:ext uri="{FF2B5EF4-FFF2-40B4-BE49-F238E27FC236}">
                <a16:creationId xmlns:a16="http://schemas.microsoft.com/office/drawing/2014/main" id="{3F4F4685-45CF-4F0A-9066-E5E70EC84C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168" y="1289646"/>
            <a:ext cx="5982164" cy="528155"/>
          </a:xfrm>
          <a:prstGeom prst="rect">
            <a:avLst/>
          </a:prstGeom>
        </p:spPr>
      </p:pic>
      <p:sp>
        <p:nvSpPr>
          <p:cNvPr id="36" name="직사각형 35">
            <a:extLst>
              <a:ext uri="{FF2B5EF4-FFF2-40B4-BE49-F238E27FC236}">
                <a16:creationId xmlns:a16="http://schemas.microsoft.com/office/drawing/2014/main" id="{8004C75C-7AFE-47EE-B595-A5B18EEFCA25}"/>
              </a:ext>
            </a:extLst>
          </p:cNvPr>
          <p:cNvSpPr/>
          <p:nvPr/>
        </p:nvSpPr>
        <p:spPr>
          <a:xfrm>
            <a:off x="6100864" y="1378354"/>
            <a:ext cx="479249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3000"/>
              </a:lnSpc>
            </a:pPr>
            <a:r>
              <a:rPr lang="ko-KR" altLang="en-US" sz="28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공산전투 속으로 </a:t>
            </a:r>
            <a:r>
              <a:rPr lang="en-US" altLang="ko-KR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GO </a:t>
            </a:r>
            <a:r>
              <a:rPr lang="en-US" altLang="ko-KR" sz="2800" b="1" kern="0" dirty="0" err="1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GO</a:t>
            </a:r>
            <a:r>
              <a:rPr lang="en-US" altLang="ko-KR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!</a:t>
            </a:r>
            <a:endParaRPr lang="ko-KR" altLang="en-US" sz="2800" b="1" kern="0" dirty="0">
              <a:solidFill>
                <a:schemeClr val="bg1"/>
              </a:solidFill>
              <a:highlight>
                <a:srgbClr val="0000FF"/>
              </a:highlight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4087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9" grpId="0"/>
      <p:bldP spid="23" grpId="0" animBg="1"/>
      <p:bldP spid="24" grpId="0" animBg="1"/>
      <p:bldP spid="25" grpId="0" animBg="1"/>
      <p:bldP spid="26" grpId="0" animBg="1"/>
      <p:bldP spid="44" grpId="0" animBg="1"/>
      <p:bldP spid="45" grpId="0"/>
      <p:bldP spid="60" grpId="0" animBg="1"/>
      <p:bldP spid="61" grpId="0" animBg="1"/>
      <p:bldP spid="70" grpId="0" animBg="1"/>
      <p:bldP spid="71" grpId="0" animBg="1"/>
      <p:bldP spid="7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">
            <a:extLst>
              <a:ext uri="{FF2B5EF4-FFF2-40B4-BE49-F238E27FC236}">
                <a16:creationId xmlns:a16="http://schemas.microsoft.com/office/drawing/2014/main" id="{4EC71C2A-DBCA-4EE9-A8CE-9AEDD56BAC54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8DAE61B1-9032-41B2-804D-A2E7AE9B4F9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7" name="AutoShape 6">
              <a:extLst>
                <a:ext uri="{FF2B5EF4-FFF2-40B4-BE49-F238E27FC236}">
                  <a16:creationId xmlns:a16="http://schemas.microsoft.com/office/drawing/2014/main" id="{9215E715-8119-44BD-B53B-5C8EDFFB8EB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8" name="Text Box 9">
              <a:extLst>
                <a:ext uri="{FF2B5EF4-FFF2-40B4-BE49-F238E27FC236}">
                  <a16:creationId xmlns:a16="http://schemas.microsoft.com/office/drawing/2014/main" id="{E5A946FB-6FD3-4F83-87DB-87433163A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3200" dirty="0"/>
                <a:t>대구의 역사는 언제부터 시작되었을까</a:t>
              </a:r>
              <a:r>
                <a:rPr lang="en-US" altLang="ko-KR" sz="3200" dirty="0"/>
                <a:t>?</a:t>
              </a:r>
              <a:endParaRPr lang="ko-KR" altLang="en-US" sz="3200" dirty="0"/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A3546FDD-8572-459F-8FAC-76AB0BCE206F}"/>
              </a:ext>
            </a:extLst>
          </p:cNvPr>
          <p:cNvGrpSpPr/>
          <p:nvPr/>
        </p:nvGrpSpPr>
        <p:grpSpPr>
          <a:xfrm>
            <a:off x="174108" y="1858791"/>
            <a:ext cx="11583685" cy="873045"/>
            <a:chOff x="174108" y="1858791"/>
            <a:chExt cx="11583685" cy="873045"/>
          </a:xfrm>
        </p:grpSpPr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CC8F5FE6-F537-4450-9932-B0C302A6FAA1}"/>
                </a:ext>
              </a:extLst>
            </p:cNvPr>
            <p:cNvSpPr/>
            <p:nvPr/>
          </p:nvSpPr>
          <p:spPr>
            <a:xfrm>
              <a:off x="770268" y="1899429"/>
              <a:ext cx="10987525" cy="832407"/>
            </a:xfrm>
            <a:prstGeom prst="rect">
              <a:avLst/>
            </a:prstGeom>
          </p:spPr>
          <p:txBody>
            <a:bodyPr wrap="square" rIns="0">
              <a:spAutoFit/>
            </a:bodyPr>
            <a:lstStyle/>
            <a:p>
              <a:pPr algn="just" fontAlgn="base">
                <a:lnSpc>
                  <a:spcPts val="3000"/>
                </a:lnSpc>
              </a:pPr>
              <a:r>
                <a:rPr lang="ko-KR" altLang="en-US" sz="2400" b="1" kern="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 </a:t>
              </a:r>
              <a:r>
                <a:rPr lang="en-US" altLang="ko-KR" sz="2400" b="1" kern="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(</a:t>
              </a:r>
              <a:r>
                <a:rPr lang="ko-KR" altLang="en-US" sz="2400" b="1" kern="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가</a:t>
              </a:r>
              <a:r>
                <a:rPr lang="en-US" altLang="ko-KR" sz="2400" b="1" kern="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)~(</a:t>
              </a:r>
              <a:r>
                <a:rPr lang="ko-KR" altLang="en-US" sz="2400" b="1" kern="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라</a:t>
              </a:r>
              <a:r>
                <a:rPr lang="en-US" altLang="ko-KR" sz="2400" b="1" kern="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)</a:t>
              </a:r>
              <a:r>
                <a:rPr lang="ko-KR" altLang="en-US" sz="2400" b="1" kern="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는 고려 왕건과 후백제 견훤이 대결한 공산전투의 주요 장면을 묘사한 것이다</a:t>
              </a:r>
              <a:r>
                <a:rPr lang="en-US" altLang="ko-KR" sz="2400" b="1" kern="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. </a:t>
              </a:r>
              <a:r>
                <a:rPr lang="ko-KR" altLang="en-US" sz="2400" b="1" kern="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물음에 답해보며 공산전투 속으로 들어가 보자</a:t>
              </a:r>
              <a:r>
                <a:rPr lang="en-US" altLang="ko-KR" sz="2400" b="1" kern="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.</a:t>
              </a:r>
              <a:endParaRPr lang="ko-KR" altLang="en-US" sz="2400" b="1" kern="0" dirty="0">
                <a:solidFill>
                  <a:srgbClr val="000000"/>
                </a:solidFill>
                <a:latin typeface="함초롬바탕" panose="02030604000101010101" pitchFamily="18" charset="-127"/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14DE958B-7636-4202-A210-54CB97EEC7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4108" y="1858791"/>
              <a:ext cx="653610" cy="729027"/>
            </a:xfrm>
            <a:prstGeom prst="rect">
              <a:avLst/>
            </a:prstGeom>
            <a:effectLst>
              <a:softEdge rad="63500"/>
            </a:effectLst>
          </p:spPr>
        </p:pic>
      </p:grpSp>
      <p:sp>
        <p:nvSpPr>
          <p:cNvPr id="16" name="Rectangle 1">
            <a:extLst>
              <a:ext uri="{FF2B5EF4-FFF2-40B4-BE49-F238E27FC236}">
                <a16:creationId xmlns:a16="http://schemas.microsoft.com/office/drawing/2014/main" id="{5006A5C0-70FD-404D-8594-4A511268CD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1200" y="3335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F1B3C99A-8345-44BF-A400-27D795D623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168" y="1289646"/>
            <a:ext cx="5982164" cy="528155"/>
          </a:xfrm>
          <a:prstGeom prst="rect">
            <a:avLst/>
          </a:prstGeom>
        </p:spPr>
      </p:pic>
      <p:sp>
        <p:nvSpPr>
          <p:cNvPr id="31" name="직사각형 30">
            <a:extLst>
              <a:ext uri="{FF2B5EF4-FFF2-40B4-BE49-F238E27FC236}">
                <a16:creationId xmlns:a16="http://schemas.microsoft.com/office/drawing/2014/main" id="{01E19828-462A-477B-8F89-D5DCEC7CC07B}"/>
              </a:ext>
            </a:extLst>
          </p:cNvPr>
          <p:cNvSpPr/>
          <p:nvPr/>
        </p:nvSpPr>
        <p:spPr>
          <a:xfrm>
            <a:off x="6100864" y="1378354"/>
            <a:ext cx="479249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3000"/>
              </a:lnSpc>
            </a:pPr>
            <a:r>
              <a:rPr lang="ko-KR" altLang="en-US" sz="28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공산전투 속으로 </a:t>
            </a:r>
            <a:r>
              <a:rPr lang="en-US" altLang="ko-KR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GO </a:t>
            </a:r>
            <a:r>
              <a:rPr lang="en-US" altLang="ko-KR" sz="2800" b="1" kern="0" dirty="0" err="1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GO</a:t>
            </a:r>
            <a:r>
              <a:rPr lang="en-US" altLang="ko-KR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!</a:t>
            </a:r>
            <a:endParaRPr lang="ko-KR" altLang="en-US" sz="2800" b="1" kern="0" dirty="0">
              <a:solidFill>
                <a:schemeClr val="bg1"/>
              </a:solidFill>
              <a:highlight>
                <a:srgbClr val="0000FF"/>
              </a:highlight>
              <a:latin typeface="함초롬바탕" panose="02030604000101010101" pitchFamily="18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E173CDD3-8134-45B5-9CFD-2818B339129D}"/>
              </a:ext>
            </a:extLst>
          </p:cNvPr>
          <p:cNvGrpSpPr/>
          <p:nvPr/>
        </p:nvGrpSpPr>
        <p:grpSpPr>
          <a:xfrm>
            <a:off x="362360" y="2841721"/>
            <a:ext cx="11586448" cy="3943950"/>
            <a:chOff x="362360" y="2841721"/>
            <a:chExt cx="11586448" cy="3943950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B832E89E-405D-450F-8CB2-1E3C9D992E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6952" y="3363341"/>
              <a:ext cx="2838450" cy="2113298"/>
            </a:xfrm>
            <a:prstGeom prst="rect">
              <a:avLst/>
            </a:prstGeom>
            <a:ln w="19050">
              <a:solidFill>
                <a:srgbClr val="FF0000"/>
              </a:solidFill>
            </a:ln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670E4ED1-AA2E-4EE0-87C3-C7D7D0C7E3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71020" y="3363341"/>
              <a:ext cx="2466975" cy="2083232"/>
            </a:xfrm>
            <a:prstGeom prst="rect">
              <a:avLst/>
            </a:prstGeom>
            <a:ln w="19050">
              <a:solidFill>
                <a:srgbClr val="FF0000"/>
              </a:solidFill>
            </a:ln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FE52F1EE-12C0-4EB6-A6D6-E42A9E6737D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43660" y="3375501"/>
              <a:ext cx="2743200" cy="2088978"/>
            </a:xfrm>
            <a:prstGeom prst="rect">
              <a:avLst/>
            </a:prstGeom>
            <a:ln w="19050">
              <a:solidFill>
                <a:srgbClr val="FF0000"/>
              </a:solidFill>
            </a:ln>
          </p:spPr>
        </p:pic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B34C2FD7-23A4-4070-8AF9-92A83A6DD150}"/>
                </a:ext>
              </a:extLst>
            </p:cNvPr>
            <p:cNvGrpSpPr/>
            <p:nvPr/>
          </p:nvGrpSpPr>
          <p:grpSpPr>
            <a:xfrm>
              <a:off x="499402" y="2841721"/>
              <a:ext cx="8589880" cy="400110"/>
              <a:chOff x="575601" y="5217325"/>
              <a:chExt cx="8589880" cy="400110"/>
            </a:xfrm>
          </p:grpSpPr>
          <p:pic>
            <p:nvPicPr>
              <p:cNvPr id="27" name="_x399698544" descr="EMB00011ab4216f">
                <a:extLst>
                  <a:ext uri="{FF2B5EF4-FFF2-40B4-BE49-F238E27FC236}">
                    <a16:creationId xmlns:a16="http://schemas.microsoft.com/office/drawing/2014/main" id="{C28EDEC1-CE2F-4A39-BBE9-9CB01E4CDEB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9599" y="5287451"/>
                <a:ext cx="272599" cy="2725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8" name="Rectangle 3">
                <a:extLst>
                  <a:ext uri="{FF2B5EF4-FFF2-40B4-BE49-F238E27FC236}">
                    <a16:creationId xmlns:a16="http://schemas.microsoft.com/office/drawing/2014/main" id="{A5CBF9A2-C3ED-4E9C-8981-FA04A8C2CE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5601" y="5217325"/>
                <a:ext cx="8589880" cy="4001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ko-KR" altLang="en-US" sz="2000" b="1" dirty="0">
                    <a:solidFill>
                      <a:srgbClr val="000000"/>
                    </a:solidFill>
                    <a:latin typeface="맑은 고딕" panose="020B0503020000020004" pitchFamily="50" charset="-127"/>
                  </a:rPr>
                  <a:t> </a:t>
                </a:r>
                <a:r>
                  <a:rPr lang="en-US" altLang="ko-KR" sz="2000" b="1" dirty="0">
                    <a:solidFill>
                      <a:srgbClr val="000000"/>
                    </a:solidFill>
                    <a:highlight>
                      <a:srgbClr val="FFFF00"/>
                    </a:highlight>
                    <a:latin typeface="맑은 고딕" panose="020B0503020000020004" pitchFamily="50" charset="-127"/>
                  </a:rPr>
                  <a:t>(</a:t>
                </a:r>
                <a:r>
                  <a:rPr lang="ko-KR" altLang="en-US" sz="2000" b="1" dirty="0">
                    <a:solidFill>
                      <a:srgbClr val="000000"/>
                    </a:solidFill>
                    <a:highlight>
                      <a:srgbClr val="FFFF00"/>
                    </a:highlight>
                    <a:latin typeface="맑은 고딕" panose="020B0503020000020004" pitchFamily="50" charset="-127"/>
                  </a:rPr>
                  <a:t>가</a:t>
                </a:r>
                <a:r>
                  <a:rPr lang="en-US" altLang="ko-KR" sz="2000" b="1" dirty="0">
                    <a:solidFill>
                      <a:srgbClr val="000000"/>
                    </a:solidFill>
                    <a:highlight>
                      <a:srgbClr val="FFFF00"/>
                    </a:highlight>
                    <a:latin typeface="맑은 고딕" panose="020B0503020000020004" pitchFamily="50" charset="-127"/>
                  </a:rPr>
                  <a:t>)~(</a:t>
                </a:r>
                <a:r>
                  <a:rPr lang="ko-KR" altLang="en-US" sz="2000" b="1" dirty="0">
                    <a:solidFill>
                      <a:srgbClr val="000000"/>
                    </a:solidFill>
                    <a:highlight>
                      <a:srgbClr val="FFFF00"/>
                    </a:highlight>
                    <a:latin typeface="맑은 고딕" panose="020B0503020000020004" pitchFamily="50" charset="-127"/>
                  </a:rPr>
                  <a:t>라</a:t>
                </a:r>
                <a:r>
                  <a:rPr lang="en-US" altLang="ko-KR" sz="2000" b="1" dirty="0">
                    <a:solidFill>
                      <a:srgbClr val="000000"/>
                    </a:solidFill>
                    <a:highlight>
                      <a:srgbClr val="FFFF00"/>
                    </a:highlight>
                    <a:latin typeface="맑은 고딕" panose="020B0503020000020004" pitchFamily="50" charset="-127"/>
                  </a:rPr>
                  <a:t>) </a:t>
                </a:r>
                <a:r>
                  <a:rPr lang="ko-KR" altLang="en-US" sz="2000" b="1" dirty="0">
                    <a:solidFill>
                      <a:srgbClr val="000000"/>
                    </a:solidFill>
                    <a:highlight>
                      <a:srgbClr val="FFFF00"/>
                    </a:highlight>
                    <a:latin typeface="맑은 고딕" panose="020B0503020000020004" pitchFamily="50" charset="-127"/>
                  </a:rPr>
                  <a:t>장면은 공산전투의 어떤 상황을 묘사하고 있는지 적어보자</a:t>
                </a:r>
                <a:r>
                  <a:rPr lang="en-US" altLang="ko-KR" sz="2000" b="1" dirty="0">
                    <a:solidFill>
                      <a:srgbClr val="000000"/>
                    </a:solidFill>
                    <a:highlight>
                      <a:srgbClr val="FFFF00"/>
                    </a:highlight>
                    <a:latin typeface="맑은 고딕" panose="020B0503020000020004" pitchFamily="50" charset="-127"/>
                  </a:rPr>
                  <a:t>.</a:t>
                </a:r>
                <a:endParaRPr kumimoji="0" lang="en-US" altLang="ko-KR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highlight>
                    <a:srgbClr val="FFFF00"/>
                  </a:highlight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35" name="Picture 3">
              <a:extLst>
                <a:ext uri="{FF2B5EF4-FFF2-40B4-BE49-F238E27FC236}">
                  <a16:creationId xmlns:a16="http://schemas.microsoft.com/office/drawing/2014/main" id="{23F8CF52-C093-4297-B832-8C6256154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362360" y="5507265"/>
              <a:ext cx="2853041" cy="127453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</p:pic>
        <p:pic>
          <p:nvPicPr>
            <p:cNvPr id="36" name="Picture 3">
              <a:extLst>
                <a:ext uri="{FF2B5EF4-FFF2-40B4-BE49-F238E27FC236}">
                  <a16:creationId xmlns:a16="http://schemas.microsoft.com/office/drawing/2014/main" id="{0C0A807E-9FC7-4336-8A80-E3BC84AD623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3425580" y="5504642"/>
              <a:ext cx="2512415" cy="127453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</p:pic>
        <p:pic>
          <p:nvPicPr>
            <p:cNvPr id="37" name="Picture 3">
              <a:extLst>
                <a:ext uri="{FF2B5EF4-FFF2-40B4-BE49-F238E27FC236}">
                  <a16:creationId xmlns:a16="http://schemas.microsoft.com/office/drawing/2014/main" id="{9CB10F7A-9401-4034-B1C9-2CDD9B6A800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6130332" y="5511136"/>
              <a:ext cx="2756528" cy="127453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</p:pic>
        <p:pic>
          <p:nvPicPr>
            <p:cNvPr id="38" name="Picture 3">
              <a:extLst>
                <a:ext uri="{FF2B5EF4-FFF2-40B4-BE49-F238E27FC236}">
                  <a16:creationId xmlns:a16="http://schemas.microsoft.com/office/drawing/2014/main" id="{4FE78691-BF36-41D4-912F-978EDBE4B5B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9089282" y="5504641"/>
              <a:ext cx="2859526" cy="127453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</p:pic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30A3EE4A-3368-436A-B316-DA4AC5B49D1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9039012" y="3375500"/>
              <a:ext cx="2909796" cy="2057701"/>
            </a:xfrm>
            <a:prstGeom prst="rect">
              <a:avLst/>
            </a:prstGeom>
            <a:ln w="28575">
              <a:solidFill>
                <a:srgbClr val="FF0000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733073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">
            <a:extLst>
              <a:ext uri="{FF2B5EF4-FFF2-40B4-BE49-F238E27FC236}">
                <a16:creationId xmlns:a16="http://schemas.microsoft.com/office/drawing/2014/main" id="{4EC71C2A-DBCA-4EE9-A8CE-9AEDD56BAC54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8DAE61B1-9032-41B2-804D-A2E7AE9B4F9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7" name="AutoShape 6">
              <a:extLst>
                <a:ext uri="{FF2B5EF4-FFF2-40B4-BE49-F238E27FC236}">
                  <a16:creationId xmlns:a16="http://schemas.microsoft.com/office/drawing/2014/main" id="{9215E715-8119-44BD-B53B-5C8EDFFB8EB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8" name="Text Box 9">
              <a:extLst>
                <a:ext uri="{FF2B5EF4-FFF2-40B4-BE49-F238E27FC236}">
                  <a16:creationId xmlns:a16="http://schemas.microsoft.com/office/drawing/2014/main" id="{E5A946FB-6FD3-4F83-87DB-87433163A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3200" dirty="0"/>
                <a:t>대구의 역사는 언제부터 시작되었을까</a:t>
              </a:r>
              <a:r>
                <a:rPr lang="en-US" altLang="ko-KR" sz="3200" dirty="0"/>
                <a:t>?</a:t>
              </a:r>
              <a:endParaRPr lang="ko-KR" altLang="en-US" sz="3200" dirty="0"/>
            </a:p>
          </p:txBody>
        </p:sp>
      </p:grpSp>
      <p:sp>
        <p:nvSpPr>
          <p:cNvPr id="16" name="Rectangle 1">
            <a:extLst>
              <a:ext uri="{FF2B5EF4-FFF2-40B4-BE49-F238E27FC236}">
                <a16:creationId xmlns:a16="http://schemas.microsoft.com/office/drawing/2014/main" id="{5006A5C0-70FD-404D-8594-4A511268CD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1200" y="3335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1259665D-010A-4B5F-A296-1C405E6769A0}"/>
              </a:ext>
            </a:extLst>
          </p:cNvPr>
          <p:cNvGrpSpPr/>
          <p:nvPr/>
        </p:nvGrpSpPr>
        <p:grpSpPr>
          <a:xfrm>
            <a:off x="300359" y="2008491"/>
            <a:ext cx="11682090" cy="2792360"/>
            <a:chOff x="300359" y="2008491"/>
            <a:chExt cx="11682090" cy="2792360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B832E89E-405D-450F-8CB2-1E3C9D992E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10593" y="2687553"/>
              <a:ext cx="2838450" cy="2113298"/>
            </a:xfrm>
            <a:prstGeom prst="rect">
              <a:avLst/>
            </a:prstGeom>
            <a:ln w="19050">
              <a:solidFill>
                <a:srgbClr val="FF0000"/>
              </a:solidFill>
            </a:ln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670E4ED1-AA2E-4EE0-87C3-C7D7D0C7E3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04661" y="2687553"/>
              <a:ext cx="2466975" cy="2083232"/>
            </a:xfrm>
            <a:prstGeom prst="rect">
              <a:avLst/>
            </a:prstGeom>
            <a:ln w="19050">
              <a:solidFill>
                <a:srgbClr val="FF0000"/>
              </a:solidFill>
            </a:ln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FE52F1EE-12C0-4EB6-A6D6-E42A9E6737D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177301" y="2699713"/>
              <a:ext cx="2743200" cy="2088978"/>
            </a:xfrm>
            <a:prstGeom prst="rect">
              <a:avLst/>
            </a:prstGeom>
            <a:ln w="19050">
              <a:solidFill>
                <a:srgbClr val="FF0000"/>
              </a:solidFill>
            </a:ln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92531C6A-0370-4877-AAB2-2616B3BC58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144000" y="2672520"/>
              <a:ext cx="2838449" cy="2113298"/>
            </a:xfrm>
            <a:prstGeom prst="rect">
              <a:avLst/>
            </a:prstGeom>
            <a:ln w="19050">
              <a:solidFill>
                <a:srgbClr val="FF0000"/>
              </a:solidFill>
            </a:ln>
          </p:spPr>
        </p:pic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4BFCFED7-BECC-4879-9DB2-CE448B53BCA6}"/>
                </a:ext>
              </a:extLst>
            </p:cNvPr>
            <p:cNvGrpSpPr/>
            <p:nvPr/>
          </p:nvGrpSpPr>
          <p:grpSpPr>
            <a:xfrm>
              <a:off x="300359" y="2008491"/>
              <a:ext cx="6254618" cy="461665"/>
              <a:chOff x="635360" y="4889430"/>
              <a:chExt cx="6254618" cy="461665"/>
            </a:xfrm>
          </p:grpSpPr>
          <p:pic>
            <p:nvPicPr>
              <p:cNvPr id="5121" name="_x399698544" descr="EMB00011ab4216f">
                <a:extLst>
                  <a:ext uri="{FF2B5EF4-FFF2-40B4-BE49-F238E27FC236}">
                    <a16:creationId xmlns:a16="http://schemas.microsoft.com/office/drawing/2014/main" id="{EDEE7464-B594-4BD7-AF77-08C23966F3D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5360" y="5003189"/>
                <a:ext cx="272599" cy="2725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5" name="Rectangle 3">
                <a:extLst>
                  <a:ext uri="{FF2B5EF4-FFF2-40B4-BE49-F238E27FC236}">
                    <a16:creationId xmlns:a16="http://schemas.microsoft.com/office/drawing/2014/main" id="{C0F7AF22-BF78-48C6-84BE-174468BD7A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4556" y="4889430"/>
                <a:ext cx="5975422" cy="4616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ko-KR" sz="24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kumimoji="0" lang="ko-KR" altLang="en-US" sz="24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함초롬바탕" panose="02030604000101010101" pitchFamily="18" charset="-127"/>
                    <a:ea typeface="맑은 고딕" panose="020B0503020000020004" pitchFamily="50" charset="-127"/>
                  </a:rPr>
                  <a:t>가</a:t>
                </a:r>
                <a:r>
                  <a:rPr kumimoji="0" lang="en-US" altLang="ko-KR" sz="24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)~(</a:t>
                </a:r>
                <a:r>
                  <a:rPr kumimoji="0" lang="ko-KR" altLang="en-US" sz="24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함초롬바탕" panose="02030604000101010101" pitchFamily="18" charset="-127"/>
                    <a:ea typeface="맑은 고딕" panose="020B0503020000020004" pitchFamily="50" charset="-127"/>
                  </a:rPr>
                  <a:t>라</a:t>
                </a:r>
                <a:r>
                  <a:rPr kumimoji="0" lang="en-US" altLang="ko-KR" sz="24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r>
                  <a:rPr kumimoji="0" lang="ko-KR" altLang="en-US" sz="24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함초롬바탕" panose="02030604000101010101" pitchFamily="18" charset="-127"/>
                    <a:ea typeface="맑은 고딕" panose="020B0503020000020004" pitchFamily="50" charset="-127"/>
                  </a:rPr>
                  <a:t>를 일어난 순서대로 나열해 보자</a:t>
                </a:r>
                <a:r>
                  <a:rPr kumimoji="0" lang="en-US" altLang="ko-KR" sz="24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endParaRPr kumimoji="0" lang="en-US" altLang="ko-KR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highlight>
                    <a:srgbClr val="FFFF00"/>
                  </a:highlight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7816CAB3-6737-46FD-9B79-99B1B57A46D2}"/>
              </a:ext>
            </a:extLst>
          </p:cNvPr>
          <p:cNvGrpSpPr/>
          <p:nvPr/>
        </p:nvGrpSpPr>
        <p:grpSpPr>
          <a:xfrm>
            <a:off x="264917" y="5083820"/>
            <a:ext cx="8157941" cy="461665"/>
            <a:chOff x="264917" y="5083820"/>
            <a:chExt cx="8157941" cy="461665"/>
          </a:xfrm>
        </p:grpSpPr>
        <p:pic>
          <p:nvPicPr>
            <p:cNvPr id="24" name="_x399698544" descr="EMB00011ab4216f">
              <a:extLst>
                <a:ext uri="{FF2B5EF4-FFF2-40B4-BE49-F238E27FC236}">
                  <a16:creationId xmlns:a16="http://schemas.microsoft.com/office/drawing/2014/main" id="{BDA13A70-B128-4471-AFAE-382E70A379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917" y="5130951"/>
              <a:ext cx="272599" cy="2725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Rectangle 3">
              <a:extLst>
                <a:ext uri="{FF2B5EF4-FFF2-40B4-BE49-F238E27FC236}">
                  <a16:creationId xmlns:a16="http://schemas.microsoft.com/office/drawing/2014/main" id="{D27DF4B3-3A21-4CAB-B1CA-0455760573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551" y="5083820"/>
              <a:ext cx="8110307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 algn="ctr"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0" lang="en-US" altLang="ko-KR" sz="24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00"/>
                  </a:highlight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kumimoji="0" lang="ko-KR" altLang="en-US" sz="24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highlight>
                    <a:srgbClr val="FFFF00"/>
                  </a:highlight>
                  <a:latin typeface="함초롬바탕" panose="02030604000101010101" pitchFamily="18" charset="-127"/>
                  <a:ea typeface="맑은 고딕" panose="020B0503020000020004" pitchFamily="50" charset="-127"/>
                </a:rPr>
                <a:t>다</a:t>
              </a:r>
              <a:r>
                <a:rPr lang="en-US" altLang="ko-KR" sz="2400" b="1" dirty="0">
                  <a:solidFill>
                    <a:srgbClr val="000000"/>
                  </a:solidFill>
                  <a:highlight>
                    <a:srgbClr val="FFFF00"/>
                  </a:highlight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2400" b="1" dirty="0">
                  <a:solidFill>
                    <a:srgbClr val="000000"/>
                  </a:solidFill>
                  <a:highlight>
                    <a:srgbClr val="FFFF00"/>
                  </a:highlight>
                  <a:latin typeface="맑은 고딕" panose="020B0503020000020004" pitchFamily="50" charset="-127"/>
                </a:rPr>
                <a:t>의 인물들 간 대화를 생각해서 말풍선을 채워보자</a:t>
              </a:r>
              <a:r>
                <a:rPr lang="en-US" altLang="ko-KR" sz="2400" b="1" dirty="0">
                  <a:solidFill>
                    <a:srgbClr val="000000"/>
                  </a:solidFill>
                  <a:highlight>
                    <a:srgbClr val="FFFF00"/>
                  </a:highlight>
                  <a:latin typeface="맑은 고딕" panose="020B0503020000020004" pitchFamily="50" charset="-127"/>
                </a:rPr>
                <a:t>.</a:t>
              </a:r>
              <a:endParaRPr kumimoji="0" lang="en-US" altLang="ko-KR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33" name="표 32">
            <a:extLst>
              <a:ext uri="{FF2B5EF4-FFF2-40B4-BE49-F238E27FC236}">
                <a16:creationId xmlns:a16="http://schemas.microsoft.com/office/drawing/2014/main" id="{A15EBDB2-383F-4264-A802-9EB870D753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8378693"/>
              </p:ext>
            </p:extLst>
          </p:nvPr>
        </p:nvGraphicFramePr>
        <p:xfrm>
          <a:off x="649070" y="5711281"/>
          <a:ext cx="5322566" cy="945169"/>
        </p:xfrm>
        <a:graphic>
          <a:graphicData uri="http://schemas.openxmlformats.org/drawingml/2006/table">
            <a:tbl>
              <a:tblPr/>
              <a:tblGrid>
                <a:gridCol w="1753807">
                  <a:extLst>
                    <a:ext uri="{9D8B030D-6E8A-4147-A177-3AD203B41FA5}">
                      <a16:colId xmlns:a16="http://schemas.microsoft.com/office/drawing/2014/main" val="15267813"/>
                    </a:ext>
                  </a:extLst>
                </a:gridCol>
                <a:gridCol w="3568759">
                  <a:extLst>
                    <a:ext uri="{9D8B030D-6E8A-4147-A177-3AD203B41FA5}">
                      <a16:colId xmlns:a16="http://schemas.microsoft.com/office/drawing/2014/main" val="949525979"/>
                    </a:ext>
                  </a:extLst>
                </a:gridCol>
              </a:tblGrid>
              <a:tr h="94516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결과</a:t>
                      </a:r>
                    </a:p>
                  </a:txBody>
                  <a:tcPr marL="36000" marR="3600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6027020"/>
                  </a:ext>
                </a:extLst>
              </a:tr>
            </a:tbl>
          </a:graphicData>
        </a:graphic>
      </p:graphicFrame>
      <p:graphicFrame>
        <p:nvGraphicFramePr>
          <p:cNvPr id="34" name="표 33">
            <a:extLst>
              <a:ext uri="{FF2B5EF4-FFF2-40B4-BE49-F238E27FC236}">
                <a16:creationId xmlns:a16="http://schemas.microsoft.com/office/drawing/2014/main" id="{0F595F60-5818-4C7B-8EF6-95D147C732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7083954"/>
              </p:ext>
            </p:extLst>
          </p:nvPr>
        </p:nvGraphicFramePr>
        <p:xfrm>
          <a:off x="6177301" y="5711280"/>
          <a:ext cx="5766108" cy="945169"/>
        </p:xfrm>
        <a:graphic>
          <a:graphicData uri="http://schemas.openxmlformats.org/drawingml/2006/table">
            <a:tbl>
              <a:tblPr/>
              <a:tblGrid>
                <a:gridCol w="1834914">
                  <a:extLst>
                    <a:ext uri="{9D8B030D-6E8A-4147-A177-3AD203B41FA5}">
                      <a16:colId xmlns:a16="http://schemas.microsoft.com/office/drawing/2014/main" val="199558346"/>
                    </a:ext>
                  </a:extLst>
                </a:gridCol>
                <a:gridCol w="3931194">
                  <a:extLst>
                    <a:ext uri="{9D8B030D-6E8A-4147-A177-3AD203B41FA5}">
                      <a16:colId xmlns:a16="http://schemas.microsoft.com/office/drawing/2014/main" val="283237995"/>
                    </a:ext>
                  </a:extLst>
                </a:gridCol>
              </a:tblGrid>
              <a:tr h="94516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영향</a:t>
                      </a:r>
                    </a:p>
                  </a:txBody>
                  <a:tcPr marL="36000" marR="3600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D9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D9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655006"/>
                  </a:ext>
                </a:extLst>
              </a:tr>
            </a:tbl>
          </a:graphicData>
        </a:graphic>
      </p:graphicFrame>
      <p:pic>
        <p:nvPicPr>
          <p:cNvPr id="36" name="_x399698544" descr="EMB00011ab4216f">
            <a:extLst>
              <a:ext uri="{FF2B5EF4-FFF2-40B4-BE49-F238E27FC236}">
                <a16:creationId xmlns:a16="http://schemas.microsoft.com/office/drawing/2014/main" id="{1898B9CD-C8A5-4B4A-9795-F66DA9F111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16" y="5780891"/>
            <a:ext cx="272599" cy="272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00123FF6-B676-4E93-8683-BE2F83C87D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8168" y="1289646"/>
            <a:ext cx="5982164" cy="528155"/>
          </a:xfrm>
          <a:prstGeom prst="rect">
            <a:avLst/>
          </a:prstGeom>
        </p:spPr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8CA92D1A-79FF-4E5D-93B6-B7CC01BACDC7}"/>
              </a:ext>
            </a:extLst>
          </p:cNvPr>
          <p:cNvSpPr/>
          <p:nvPr/>
        </p:nvSpPr>
        <p:spPr>
          <a:xfrm>
            <a:off x="6100864" y="1378354"/>
            <a:ext cx="479249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3000"/>
              </a:lnSpc>
            </a:pPr>
            <a:r>
              <a:rPr lang="ko-KR" altLang="en-US" sz="28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공산전투 속으로 </a:t>
            </a:r>
            <a:r>
              <a:rPr lang="en-US" altLang="ko-KR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GO </a:t>
            </a:r>
            <a:r>
              <a:rPr lang="en-US" altLang="ko-KR" sz="2800" b="1" kern="0" dirty="0" err="1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GO</a:t>
            </a:r>
            <a:r>
              <a:rPr lang="en-US" altLang="ko-KR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!</a:t>
            </a:r>
            <a:endParaRPr lang="ko-KR" altLang="en-US" sz="2800" b="1" kern="0" dirty="0">
              <a:solidFill>
                <a:schemeClr val="bg1"/>
              </a:solidFill>
              <a:highlight>
                <a:srgbClr val="0000FF"/>
              </a:highlight>
              <a:latin typeface="함초롬바탕" panose="02030604000101010101" pitchFamily="18" charset="-127"/>
            </a:endParaRP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766E76C9-122A-4624-9E8E-D47D889AED56}"/>
              </a:ext>
            </a:extLst>
          </p:cNvPr>
          <p:cNvSpPr/>
          <p:nvPr/>
        </p:nvSpPr>
        <p:spPr>
          <a:xfrm>
            <a:off x="6670800" y="1982134"/>
            <a:ext cx="878101" cy="5281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/>
              <a:t>(</a:t>
            </a:r>
            <a:r>
              <a:rPr lang="ko-KR" altLang="en-US" sz="2800" b="1" dirty="0"/>
              <a:t>가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B406945B-E8AA-4A1D-80A6-32C12D6A519A}"/>
              </a:ext>
            </a:extLst>
          </p:cNvPr>
          <p:cNvGrpSpPr/>
          <p:nvPr/>
        </p:nvGrpSpPr>
        <p:grpSpPr>
          <a:xfrm>
            <a:off x="7598064" y="1975074"/>
            <a:ext cx="1155864" cy="528154"/>
            <a:chOff x="7598064" y="1975074"/>
            <a:chExt cx="1155864" cy="528154"/>
          </a:xfrm>
        </p:grpSpPr>
        <p:sp>
          <p:nvSpPr>
            <p:cNvPr id="13" name="화살표: 오른쪽 12">
              <a:extLst>
                <a:ext uri="{FF2B5EF4-FFF2-40B4-BE49-F238E27FC236}">
                  <a16:creationId xmlns:a16="http://schemas.microsoft.com/office/drawing/2014/main" id="{4EE0A9D3-B00D-4940-A74B-2C1DC640FE91}"/>
                </a:ext>
              </a:extLst>
            </p:cNvPr>
            <p:cNvSpPr/>
            <p:nvPr/>
          </p:nvSpPr>
          <p:spPr>
            <a:xfrm>
              <a:off x="7598064" y="2011152"/>
              <a:ext cx="228600" cy="46166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6D27B30B-7169-4EC8-89CC-E2F45E1FA2F0}"/>
                </a:ext>
              </a:extLst>
            </p:cNvPr>
            <p:cNvSpPr/>
            <p:nvPr/>
          </p:nvSpPr>
          <p:spPr>
            <a:xfrm>
              <a:off x="7875827" y="1975074"/>
              <a:ext cx="878101" cy="528154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800" b="1" dirty="0"/>
                <a:t>(</a:t>
              </a:r>
              <a:r>
                <a:rPr lang="ko-KR" altLang="en-US" sz="2800" b="1" dirty="0"/>
                <a:t>라</a:t>
              </a:r>
              <a:r>
                <a:rPr lang="en-US" altLang="ko-KR" sz="2800" b="1" dirty="0"/>
                <a:t>)</a:t>
              </a:r>
              <a:endParaRPr lang="ko-KR" altLang="en-US" sz="2800" b="1" dirty="0"/>
            </a:p>
          </p:txBody>
        </p: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F6EDB44E-0E69-422D-8D2F-A8855BBFB4B1}"/>
              </a:ext>
            </a:extLst>
          </p:cNvPr>
          <p:cNvGrpSpPr/>
          <p:nvPr/>
        </p:nvGrpSpPr>
        <p:grpSpPr>
          <a:xfrm>
            <a:off x="8803091" y="1982134"/>
            <a:ext cx="1155864" cy="528154"/>
            <a:chOff x="7598064" y="1975074"/>
            <a:chExt cx="1155864" cy="528154"/>
          </a:xfrm>
        </p:grpSpPr>
        <p:sp>
          <p:nvSpPr>
            <p:cNvPr id="29" name="화살표: 오른쪽 28">
              <a:extLst>
                <a:ext uri="{FF2B5EF4-FFF2-40B4-BE49-F238E27FC236}">
                  <a16:creationId xmlns:a16="http://schemas.microsoft.com/office/drawing/2014/main" id="{78D1E4A6-FC82-46DB-92D8-9AAD33C7D914}"/>
                </a:ext>
              </a:extLst>
            </p:cNvPr>
            <p:cNvSpPr/>
            <p:nvPr/>
          </p:nvSpPr>
          <p:spPr>
            <a:xfrm>
              <a:off x="7598064" y="2011152"/>
              <a:ext cx="228600" cy="46166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사각형: 둥근 모서리 29">
              <a:extLst>
                <a:ext uri="{FF2B5EF4-FFF2-40B4-BE49-F238E27FC236}">
                  <a16:creationId xmlns:a16="http://schemas.microsoft.com/office/drawing/2014/main" id="{E2151362-14BD-4D2F-9F0E-572AE5104942}"/>
                </a:ext>
              </a:extLst>
            </p:cNvPr>
            <p:cNvSpPr/>
            <p:nvPr/>
          </p:nvSpPr>
          <p:spPr>
            <a:xfrm>
              <a:off x="7875827" y="1975074"/>
              <a:ext cx="878101" cy="528154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800" b="1" dirty="0"/>
                <a:t>(</a:t>
              </a:r>
              <a:r>
                <a:rPr lang="ko-KR" altLang="en-US" sz="2800" b="1" dirty="0"/>
                <a:t>다</a:t>
              </a:r>
              <a:r>
                <a:rPr lang="en-US" altLang="ko-KR" sz="2800" b="1" dirty="0"/>
                <a:t>)</a:t>
              </a:r>
              <a:endParaRPr lang="ko-KR" altLang="en-US" sz="2800" b="1" dirty="0"/>
            </a:p>
          </p:txBody>
        </p:sp>
      </p:grp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1F66A8BF-58B8-4028-A8D8-97915EBAE9AB}"/>
              </a:ext>
            </a:extLst>
          </p:cNvPr>
          <p:cNvGrpSpPr/>
          <p:nvPr/>
        </p:nvGrpSpPr>
        <p:grpSpPr>
          <a:xfrm>
            <a:off x="10008118" y="1965115"/>
            <a:ext cx="1155864" cy="528154"/>
            <a:chOff x="7598064" y="1975074"/>
            <a:chExt cx="1155864" cy="528154"/>
          </a:xfrm>
        </p:grpSpPr>
        <p:sp>
          <p:nvSpPr>
            <p:cNvPr id="32" name="화살표: 오른쪽 31">
              <a:extLst>
                <a:ext uri="{FF2B5EF4-FFF2-40B4-BE49-F238E27FC236}">
                  <a16:creationId xmlns:a16="http://schemas.microsoft.com/office/drawing/2014/main" id="{8ED68A4C-4EE9-437B-93DF-80CADC7ACC41}"/>
                </a:ext>
              </a:extLst>
            </p:cNvPr>
            <p:cNvSpPr/>
            <p:nvPr/>
          </p:nvSpPr>
          <p:spPr>
            <a:xfrm>
              <a:off x="7598064" y="2011152"/>
              <a:ext cx="228600" cy="46166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사각형: 둥근 모서리 36">
              <a:extLst>
                <a:ext uri="{FF2B5EF4-FFF2-40B4-BE49-F238E27FC236}">
                  <a16:creationId xmlns:a16="http://schemas.microsoft.com/office/drawing/2014/main" id="{24F38D63-8D77-4080-83AE-B22C666A1948}"/>
                </a:ext>
              </a:extLst>
            </p:cNvPr>
            <p:cNvSpPr/>
            <p:nvPr/>
          </p:nvSpPr>
          <p:spPr>
            <a:xfrm>
              <a:off x="7875827" y="1975074"/>
              <a:ext cx="878101" cy="528154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800" b="1" dirty="0"/>
                <a:t>(</a:t>
              </a:r>
              <a:r>
                <a:rPr lang="ko-KR" altLang="en-US" sz="2800" b="1" dirty="0"/>
                <a:t>나</a:t>
              </a:r>
              <a:r>
                <a:rPr lang="en-US" altLang="ko-KR" sz="2800" b="1" dirty="0"/>
                <a:t>)</a:t>
              </a:r>
              <a:endParaRPr lang="ko-KR" altLang="en-US" sz="28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562675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">
            <a:extLst>
              <a:ext uri="{FF2B5EF4-FFF2-40B4-BE49-F238E27FC236}">
                <a16:creationId xmlns:a16="http://schemas.microsoft.com/office/drawing/2014/main" id="{4EC71C2A-DBCA-4EE9-A8CE-9AEDD56BAC54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8DAE61B1-9032-41B2-804D-A2E7AE9B4F9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7" name="AutoShape 6">
              <a:extLst>
                <a:ext uri="{FF2B5EF4-FFF2-40B4-BE49-F238E27FC236}">
                  <a16:creationId xmlns:a16="http://schemas.microsoft.com/office/drawing/2014/main" id="{9215E715-8119-44BD-B53B-5C8EDFFB8EB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8" name="Text Box 9">
              <a:extLst>
                <a:ext uri="{FF2B5EF4-FFF2-40B4-BE49-F238E27FC236}">
                  <a16:creationId xmlns:a16="http://schemas.microsoft.com/office/drawing/2014/main" id="{E5A946FB-6FD3-4F83-87DB-87433163A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3200" dirty="0"/>
                <a:t>대구의 역사는 언제부터 시작되었을까</a:t>
              </a:r>
              <a:r>
                <a:rPr lang="en-US" altLang="ko-KR" sz="3200" dirty="0"/>
                <a:t>?</a:t>
              </a:r>
              <a:endParaRPr lang="ko-KR" altLang="en-US" sz="3200" dirty="0"/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57E9BF1D-EFEC-4F42-8DF6-84807E28FA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68" y="1289646"/>
            <a:ext cx="5982164" cy="528155"/>
          </a:xfrm>
          <a:prstGeom prst="rect">
            <a:avLst/>
          </a:prstGeom>
        </p:spPr>
      </p:pic>
      <p:grpSp>
        <p:nvGrpSpPr>
          <p:cNvPr id="18" name="그룹 17">
            <a:extLst>
              <a:ext uri="{FF2B5EF4-FFF2-40B4-BE49-F238E27FC236}">
                <a16:creationId xmlns:a16="http://schemas.microsoft.com/office/drawing/2014/main" id="{D66A1290-3968-4674-AD7C-CF325875627C}"/>
              </a:ext>
            </a:extLst>
          </p:cNvPr>
          <p:cNvGrpSpPr/>
          <p:nvPr/>
        </p:nvGrpSpPr>
        <p:grpSpPr>
          <a:xfrm>
            <a:off x="174108" y="1746025"/>
            <a:ext cx="11680353" cy="1452129"/>
            <a:chOff x="174108" y="1746025"/>
            <a:chExt cx="11680353" cy="1452129"/>
          </a:xfrm>
        </p:grpSpPr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CC8F5FE6-F537-4450-9932-B0C302A6FAA1}"/>
                </a:ext>
              </a:extLst>
            </p:cNvPr>
            <p:cNvSpPr/>
            <p:nvPr/>
          </p:nvSpPr>
          <p:spPr>
            <a:xfrm>
              <a:off x="827718" y="1746025"/>
              <a:ext cx="11026743" cy="14521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200000"/>
                </a:lnSpc>
              </a:pPr>
              <a:r>
                <a:rPr lang="ko-KR" altLang="en-US" sz="2400" b="1" dirty="0">
                  <a:solidFill>
                    <a:srgbClr val="000000"/>
                  </a:solidFill>
                  <a:highlight>
                    <a:srgbClr val="FFFF00"/>
                  </a:highlight>
                  <a:latin typeface="Noto Sans KR"/>
                </a:rPr>
                <a:t>“견훤의 추격을 따돌려라”</a:t>
              </a:r>
              <a:r>
                <a:rPr lang="en-US" altLang="ko-KR" sz="2400" b="1" dirty="0">
                  <a:solidFill>
                    <a:srgbClr val="000000"/>
                  </a:solidFill>
                  <a:highlight>
                    <a:srgbClr val="FFFF00"/>
                  </a:highlight>
                  <a:latin typeface="Noto Sans KR"/>
                </a:rPr>
                <a:t>…</a:t>
              </a:r>
              <a:r>
                <a:rPr lang="ko-KR" altLang="en-US" sz="2400" b="1" dirty="0" err="1">
                  <a:solidFill>
                    <a:srgbClr val="000000"/>
                  </a:solidFill>
                  <a:highlight>
                    <a:srgbClr val="FFFF00"/>
                  </a:highlight>
                  <a:latin typeface="Noto Sans KR"/>
                </a:rPr>
                <a:t>팔공산∼금호강∼앞산∼낙동강</a:t>
              </a:r>
              <a:r>
                <a:rPr lang="ko-KR" altLang="en-US" sz="2400" b="1" dirty="0">
                  <a:solidFill>
                    <a:srgbClr val="000000"/>
                  </a:solidFill>
                  <a:highlight>
                    <a:srgbClr val="FFFF00"/>
                  </a:highlight>
                  <a:latin typeface="Noto Sans KR"/>
                </a:rPr>
                <a:t> ‘필사의 대장정’</a:t>
              </a:r>
              <a:endParaRPr lang="ko-KR" altLang="en-US" sz="2400" dirty="0">
                <a:highlight>
                  <a:srgbClr val="FFFF00"/>
                </a:highlight>
              </a:endParaRPr>
            </a:p>
            <a:p>
              <a:pPr fontAlgn="base">
                <a:lnSpc>
                  <a:spcPct val="200000"/>
                </a:lnSpc>
              </a:pPr>
              <a:r>
                <a:rPr lang="en-US" altLang="ko-KR" sz="2400" b="1" dirty="0"/>
                <a:t>.</a:t>
              </a:r>
              <a:endParaRPr lang="ko-KR" altLang="en-US" sz="2400" b="1" dirty="0"/>
            </a:p>
          </p:txBody>
        </p:sp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737A93D0-92A3-4EFD-9132-5C293F759B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4108" y="1858791"/>
              <a:ext cx="653610" cy="729027"/>
            </a:xfrm>
            <a:prstGeom prst="rect">
              <a:avLst/>
            </a:prstGeom>
            <a:effectLst>
              <a:softEdge rad="63500"/>
            </a:effectLst>
          </p:spPr>
        </p:pic>
      </p:grpSp>
      <p:pic>
        <p:nvPicPr>
          <p:cNvPr id="20" name="Picture 1">
            <a:extLst>
              <a:ext uri="{FF2B5EF4-FFF2-40B4-BE49-F238E27FC236}">
                <a16:creationId xmlns:a16="http://schemas.microsoft.com/office/drawing/2014/main" id="{6AE5CB44-B158-4AC6-A332-47C96F7CDC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/>
          </a:blip>
          <a:srcRect l="1904" t="20678" r="1011" b="3578"/>
          <a:stretch>
            <a:fillRect/>
          </a:stretch>
        </p:blipFill>
        <p:spPr>
          <a:xfrm>
            <a:off x="257648" y="2584582"/>
            <a:ext cx="11676704" cy="4005478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6" name="Picture 24" descr="193">
            <a:extLst>
              <a:ext uri="{FF2B5EF4-FFF2-40B4-BE49-F238E27FC236}">
                <a16:creationId xmlns:a16="http://schemas.microsoft.com/office/drawing/2014/main" id="{23734524-FCCB-4641-950C-A1814207D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57758">
            <a:off x="10732538" y="1270996"/>
            <a:ext cx="1371600" cy="1306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3EE64486-B0BC-4665-8D40-15FDBABA2993}"/>
              </a:ext>
            </a:extLst>
          </p:cNvPr>
          <p:cNvSpPr/>
          <p:nvPr/>
        </p:nvSpPr>
        <p:spPr>
          <a:xfrm>
            <a:off x="6100864" y="1378354"/>
            <a:ext cx="479249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3000"/>
              </a:lnSpc>
            </a:pPr>
            <a:r>
              <a:rPr lang="ko-KR" altLang="en-US" sz="28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공산전투와 대구지명</a:t>
            </a:r>
            <a:endParaRPr lang="ko-KR" altLang="en-US" sz="2800" b="1" kern="0" dirty="0">
              <a:solidFill>
                <a:schemeClr val="bg1"/>
              </a:solidFill>
              <a:highlight>
                <a:srgbClr val="0000FF"/>
              </a:highlight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983835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">
            <a:extLst>
              <a:ext uri="{FF2B5EF4-FFF2-40B4-BE49-F238E27FC236}">
                <a16:creationId xmlns:a16="http://schemas.microsoft.com/office/drawing/2014/main" id="{4EC71C2A-DBCA-4EE9-A8CE-9AEDD56BAC54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8DAE61B1-9032-41B2-804D-A2E7AE9B4F9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7" name="AutoShape 6">
              <a:extLst>
                <a:ext uri="{FF2B5EF4-FFF2-40B4-BE49-F238E27FC236}">
                  <a16:creationId xmlns:a16="http://schemas.microsoft.com/office/drawing/2014/main" id="{9215E715-8119-44BD-B53B-5C8EDFFB8EB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8" name="Text Box 9">
              <a:extLst>
                <a:ext uri="{FF2B5EF4-FFF2-40B4-BE49-F238E27FC236}">
                  <a16:creationId xmlns:a16="http://schemas.microsoft.com/office/drawing/2014/main" id="{E5A946FB-6FD3-4F83-87DB-87433163A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3200" dirty="0"/>
                <a:t>대구의 역사는 언제부터 시작되었을까</a:t>
              </a:r>
              <a:r>
                <a:rPr lang="en-US" altLang="ko-KR" sz="3200" dirty="0"/>
                <a:t>?</a:t>
              </a:r>
              <a:endParaRPr lang="ko-KR" altLang="en-US" sz="3200" dirty="0"/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1DBEB089-77FE-4CD1-B112-7AD940D26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68" y="1906509"/>
            <a:ext cx="7620000" cy="484228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57E9BF1D-EFEC-4F42-8DF6-84807E28FA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168" y="1289646"/>
            <a:ext cx="5982164" cy="528155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235F8EDD-7E4E-4667-9097-F1059BE7E527}"/>
              </a:ext>
            </a:extLst>
          </p:cNvPr>
          <p:cNvSpPr/>
          <p:nvPr/>
        </p:nvSpPr>
        <p:spPr>
          <a:xfrm>
            <a:off x="376768" y="6109562"/>
            <a:ext cx="2057400" cy="4770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err="1"/>
              <a:t>지묘동</a:t>
            </a:r>
            <a:endParaRPr lang="ko-KR" altLang="en-US" sz="2800" dirty="0"/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45EEB1F5-4E65-4D87-BC0C-5D1379280A64}"/>
              </a:ext>
            </a:extLst>
          </p:cNvPr>
          <p:cNvSpPr/>
          <p:nvPr/>
        </p:nvSpPr>
        <p:spPr>
          <a:xfrm>
            <a:off x="5482168" y="6109562"/>
            <a:ext cx="2057400" cy="4770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/>
              <a:t>파군재</a:t>
            </a:r>
            <a:endParaRPr lang="ko-KR" altLang="en-US" sz="2800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4CDACBAE-DE45-4377-A507-CAEE90175D7C}"/>
              </a:ext>
            </a:extLst>
          </p:cNvPr>
          <p:cNvSpPr/>
          <p:nvPr/>
        </p:nvSpPr>
        <p:spPr>
          <a:xfrm>
            <a:off x="2893957" y="6132162"/>
            <a:ext cx="2057400" cy="4770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err="1"/>
              <a:t>불로동</a:t>
            </a:r>
            <a:endParaRPr lang="ko-KR" altLang="en-US" sz="2800" dirty="0"/>
          </a:p>
        </p:txBody>
      </p:sp>
      <p:pic>
        <p:nvPicPr>
          <p:cNvPr id="1028" name="Picture 4" descr="이시아폴리스에서 바라 본 불로동">
            <a:extLst>
              <a:ext uri="{FF2B5EF4-FFF2-40B4-BE49-F238E27FC236}">
                <a16:creationId xmlns:a16="http://schemas.microsoft.com/office/drawing/2014/main" id="{AB1DCA7B-78A3-4FA4-8CB6-E332F1BBF4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4560388"/>
            <a:ext cx="4228204" cy="2233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FAEE5493-62FA-4FF2-904B-9C513AD467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48600" y="1944115"/>
            <a:ext cx="4228204" cy="2818803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121E8176-6664-4C8C-99C2-266DA73223DD}"/>
              </a:ext>
            </a:extLst>
          </p:cNvPr>
          <p:cNvSpPr/>
          <p:nvPr/>
        </p:nvSpPr>
        <p:spPr>
          <a:xfrm>
            <a:off x="6100864" y="1378354"/>
            <a:ext cx="479249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3000"/>
              </a:lnSpc>
            </a:pPr>
            <a:r>
              <a:rPr lang="ko-KR" altLang="en-US" sz="28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공산전투와 대구지명</a:t>
            </a:r>
            <a:endParaRPr lang="ko-KR" altLang="en-US" sz="2800" b="1" kern="0" dirty="0">
              <a:solidFill>
                <a:schemeClr val="bg1"/>
              </a:solidFill>
              <a:highlight>
                <a:srgbClr val="0000FF"/>
              </a:highlight>
              <a:latin typeface="함초롬바탕" panose="02030604000101010101" pitchFamily="18" charset="-127"/>
            </a:endParaRPr>
          </a:p>
        </p:txBody>
      </p:sp>
      <p:pic>
        <p:nvPicPr>
          <p:cNvPr id="14" name="Picture 32" descr="198">
            <a:extLst>
              <a:ext uri="{FF2B5EF4-FFF2-40B4-BE49-F238E27FC236}">
                <a16:creationId xmlns:a16="http://schemas.microsoft.com/office/drawing/2014/main" id="{052341BA-B20F-416A-9FF9-E4D59643EB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748272" y="995916"/>
            <a:ext cx="802818" cy="1090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4AD97D5B-DDCF-4029-B841-53AF7D1B3C8D}"/>
              </a:ext>
            </a:extLst>
          </p:cNvPr>
          <p:cNvGrpSpPr/>
          <p:nvPr/>
        </p:nvGrpSpPr>
        <p:grpSpPr>
          <a:xfrm>
            <a:off x="1065696" y="1738780"/>
            <a:ext cx="10129272" cy="4393382"/>
            <a:chOff x="1389304" y="1817801"/>
            <a:chExt cx="10129272" cy="4393382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DBBF77B0-B98D-422B-A8C8-C0DF745D77D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89304" y="1817801"/>
              <a:ext cx="10129272" cy="4393382"/>
            </a:xfrm>
            <a:prstGeom prst="rect">
              <a:avLst/>
            </a:prstGeom>
          </p:spPr>
        </p:pic>
        <p:sp>
          <p:nvSpPr>
            <p:cNvPr id="4" name="타원 3">
              <a:extLst>
                <a:ext uri="{FF2B5EF4-FFF2-40B4-BE49-F238E27FC236}">
                  <a16:creationId xmlns:a16="http://schemas.microsoft.com/office/drawing/2014/main" id="{73AC53AC-717B-4CE5-9DFE-37F51CC0B9C2}"/>
                </a:ext>
              </a:extLst>
            </p:cNvPr>
            <p:cNvSpPr/>
            <p:nvPr/>
          </p:nvSpPr>
          <p:spPr>
            <a:xfrm>
              <a:off x="7768168" y="3467630"/>
              <a:ext cx="766232" cy="153496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51219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">
            <a:extLst>
              <a:ext uri="{FF2B5EF4-FFF2-40B4-BE49-F238E27FC236}">
                <a16:creationId xmlns:a16="http://schemas.microsoft.com/office/drawing/2014/main" id="{4EC71C2A-DBCA-4EE9-A8CE-9AEDD56BAC54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8DAE61B1-9032-41B2-804D-A2E7AE9B4F9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7" name="AutoShape 6">
              <a:extLst>
                <a:ext uri="{FF2B5EF4-FFF2-40B4-BE49-F238E27FC236}">
                  <a16:creationId xmlns:a16="http://schemas.microsoft.com/office/drawing/2014/main" id="{9215E715-8119-44BD-B53B-5C8EDFFB8EB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8" name="Text Box 9">
              <a:extLst>
                <a:ext uri="{FF2B5EF4-FFF2-40B4-BE49-F238E27FC236}">
                  <a16:creationId xmlns:a16="http://schemas.microsoft.com/office/drawing/2014/main" id="{E5A946FB-6FD3-4F83-87DB-87433163A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3200" dirty="0"/>
                <a:t>대구의 역사는 언제부터 시작되었을까</a:t>
              </a:r>
              <a:r>
                <a:rPr lang="en-US" altLang="ko-KR" sz="3200" dirty="0"/>
                <a:t>?</a:t>
              </a:r>
              <a:endParaRPr lang="ko-KR" altLang="en-US" sz="3200" dirty="0"/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57E9BF1D-EFEC-4F42-8DF6-84807E28FA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68" y="1289646"/>
            <a:ext cx="5982164" cy="528155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4F2769D4-3A68-4BC8-ACD2-EBA7C6DA44C3}"/>
              </a:ext>
            </a:extLst>
          </p:cNvPr>
          <p:cNvSpPr/>
          <p:nvPr/>
        </p:nvSpPr>
        <p:spPr>
          <a:xfrm>
            <a:off x="6100864" y="1378354"/>
            <a:ext cx="479249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3000"/>
              </a:lnSpc>
            </a:pPr>
            <a:r>
              <a:rPr lang="ko-KR" altLang="en-US" sz="28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800" b="1" kern="0" dirty="0">
                <a:solidFill>
                  <a:schemeClr val="bg1"/>
                </a:solidFill>
                <a:highlight>
                  <a:srgbClr val="0000FF"/>
                </a:highlight>
                <a:latin typeface="맑은 고딕" panose="020B0503020000020004" pitchFamily="50" charset="-127"/>
              </a:rPr>
              <a:t>공산전투와 대구지명</a:t>
            </a:r>
            <a:endParaRPr lang="ko-KR" altLang="en-US" sz="2800" b="1" kern="0" dirty="0">
              <a:solidFill>
                <a:schemeClr val="bg1"/>
              </a:solidFill>
              <a:highlight>
                <a:srgbClr val="0000FF"/>
              </a:highlight>
              <a:latin typeface="함초롬바탕" panose="0203060400010101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05F06EDE-058C-4983-B81F-C55DB5C669B1}"/>
              </a:ext>
            </a:extLst>
          </p:cNvPr>
          <p:cNvGrpSpPr/>
          <p:nvPr/>
        </p:nvGrpSpPr>
        <p:grpSpPr>
          <a:xfrm>
            <a:off x="164891" y="2213468"/>
            <a:ext cx="3698487" cy="1832627"/>
            <a:chOff x="164891" y="2213468"/>
            <a:chExt cx="3698487" cy="1832627"/>
          </a:xfrm>
        </p:grpSpPr>
        <p:grpSp>
          <p:nvGrpSpPr>
            <p:cNvPr id="22" name="그룹 1026">
              <a:extLst>
                <a:ext uri="{FF2B5EF4-FFF2-40B4-BE49-F238E27FC236}">
                  <a16:creationId xmlns:a16="http://schemas.microsoft.com/office/drawing/2014/main" id="{3FC440D5-9CBF-466A-8563-FDE8EE3DABA8}"/>
                </a:ext>
              </a:extLst>
            </p:cNvPr>
            <p:cNvGrpSpPr/>
            <p:nvPr/>
          </p:nvGrpSpPr>
          <p:grpSpPr>
            <a:xfrm>
              <a:off x="164891" y="2213468"/>
              <a:ext cx="3698487" cy="1801995"/>
              <a:chOff x="8851999" y="6791090"/>
              <a:chExt cx="4379214" cy="3106243"/>
            </a:xfrm>
          </p:grpSpPr>
          <p:pic>
            <p:nvPicPr>
              <p:cNvPr id="23" name="Object 84">
                <a:extLst>
                  <a:ext uri="{FF2B5EF4-FFF2-40B4-BE49-F238E27FC236}">
                    <a16:creationId xmlns:a16="http://schemas.microsoft.com/office/drawing/2014/main" id="{3B570889-5951-4E20-B152-0ADE868C8D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8851999" y="6791090"/>
                <a:ext cx="4379214" cy="3106243"/>
              </a:xfrm>
              <a:prstGeom prst="rect">
                <a:avLst/>
              </a:prstGeom>
            </p:spPr>
          </p:pic>
        </p:grp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D3695796-98D1-4329-B56E-67DDC3AB83D7}"/>
                </a:ext>
              </a:extLst>
            </p:cNvPr>
            <p:cNvSpPr/>
            <p:nvPr/>
          </p:nvSpPr>
          <p:spPr>
            <a:xfrm>
              <a:off x="263826" y="2414879"/>
              <a:ext cx="3500615" cy="1631216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r>
                <a:rPr lang="ko-KR" altLang="en-US" sz="2000" dirty="0"/>
                <a:t>신숭겸 장군 유적지 뒤편에 있는 산으로 견훤에게 크게 패한 왕건이 도망치며 숨어든 산, 왕이 오른 산이라고 해서 붙여진 이름</a:t>
              </a: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BAFE097C-5CB6-4339-BBA7-0652D28236E3}"/>
              </a:ext>
            </a:extLst>
          </p:cNvPr>
          <p:cNvGrpSpPr/>
          <p:nvPr/>
        </p:nvGrpSpPr>
        <p:grpSpPr>
          <a:xfrm>
            <a:off x="3905549" y="2219747"/>
            <a:ext cx="2718960" cy="1801995"/>
            <a:chOff x="3905549" y="2219747"/>
            <a:chExt cx="2718960" cy="1801995"/>
          </a:xfrm>
        </p:grpSpPr>
        <p:grpSp>
          <p:nvGrpSpPr>
            <p:cNvPr id="32" name="그룹 1026">
              <a:extLst>
                <a:ext uri="{FF2B5EF4-FFF2-40B4-BE49-F238E27FC236}">
                  <a16:creationId xmlns:a16="http://schemas.microsoft.com/office/drawing/2014/main" id="{FF70CFD2-8DE5-4622-AB73-6D47CD430062}"/>
                </a:ext>
              </a:extLst>
            </p:cNvPr>
            <p:cNvGrpSpPr/>
            <p:nvPr/>
          </p:nvGrpSpPr>
          <p:grpSpPr>
            <a:xfrm>
              <a:off x="3905549" y="2219747"/>
              <a:ext cx="2718960" cy="1801995"/>
              <a:chOff x="8852000" y="6791090"/>
              <a:chExt cx="3219400" cy="3106243"/>
            </a:xfrm>
          </p:grpSpPr>
          <p:pic>
            <p:nvPicPr>
              <p:cNvPr id="34" name="Object 84">
                <a:extLst>
                  <a:ext uri="{FF2B5EF4-FFF2-40B4-BE49-F238E27FC236}">
                    <a16:creationId xmlns:a16="http://schemas.microsoft.com/office/drawing/2014/main" id="{150D46D6-135B-46E4-8F8A-07CCC764D9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8852000" y="6791090"/>
                <a:ext cx="3219400" cy="3106243"/>
              </a:xfrm>
              <a:prstGeom prst="rect">
                <a:avLst/>
              </a:prstGeom>
            </p:spPr>
          </p:pic>
        </p:grpSp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7DCBD20C-6EE5-4D70-AFD5-B7F8BD192089}"/>
                </a:ext>
              </a:extLst>
            </p:cNvPr>
            <p:cNvSpPr/>
            <p:nvPr/>
          </p:nvSpPr>
          <p:spPr>
            <a:xfrm>
              <a:off x="3980243" y="2610294"/>
              <a:ext cx="2568065" cy="1323439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 algn="ctr"/>
              <a:r>
                <a:rPr lang="ko-KR" altLang="en-US" sz="2000" dirty="0"/>
                <a:t> 왕건이 군사들에게 “경계를 게을리하지 말고 태만하지 </a:t>
              </a:r>
              <a:r>
                <a:rPr lang="ko-KR" altLang="en-US" sz="2000" dirty="0" err="1"/>
                <a:t>말라”고</a:t>
              </a:r>
              <a:r>
                <a:rPr lang="ko-KR" altLang="en-US" sz="2000" dirty="0"/>
                <a:t> 해서 붙여진 이름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39A9B3F6-3C60-4D6B-8CAF-F65156453D33}"/>
              </a:ext>
            </a:extLst>
          </p:cNvPr>
          <p:cNvGrpSpPr/>
          <p:nvPr/>
        </p:nvGrpSpPr>
        <p:grpSpPr>
          <a:xfrm>
            <a:off x="6666680" y="2209069"/>
            <a:ext cx="2718960" cy="1801995"/>
            <a:chOff x="6666680" y="2209069"/>
            <a:chExt cx="2718960" cy="1801995"/>
          </a:xfrm>
        </p:grpSpPr>
        <p:grpSp>
          <p:nvGrpSpPr>
            <p:cNvPr id="37" name="그룹 1026">
              <a:extLst>
                <a:ext uri="{FF2B5EF4-FFF2-40B4-BE49-F238E27FC236}">
                  <a16:creationId xmlns:a16="http://schemas.microsoft.com/office/drawing/2014/main" id="{AB446864-59B7-4277-B7A5-E1FA829D4540}"/>
                </a:ext>
              </a:extLst>
            </p:cNvPr>
            <p:cNvGrpSpPr/>
            <p:nvPr/>
          </p:nvGrpSpPr>
          <p:grpSpPr>
            <a:xfrm>
              <a:off x="6666680" y="2209069"/>
              <a:ext cx="2718960" cy="1801995"/>
              <a:chOff x="8852000" y="6791090"/>
              <a:chExt cx="3219400" cy="3106243"/>
            </a:xfrm>
          </p:grpSpPr>
          <p:pic>
            <p:nvPicPr>
              <p:cNvPr id="39" name="Object 84">
                <a:extLst>
                  <a:ext uri="{FF2B5EF4-FFF2-40B4-BE49-F238E27FC236}">
                    <a16:creationId xmlns:a16="http://schemas.microsoft.com/office/drawing/2014/main" id="{766A8079-8E0A-4F5C-9F39-B133FDED9F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8852000" y="6791090"/>
                <a:ext cx="3219400" cy="3106243"/>
              </a:xfrm>
              <a:prstGeom prst="rect">
                <a:avLst/>
              </a:prstGeom>
            </p:spPr>
          </p:pic>
        </p:grp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23072927-714D-4895-BD8A-B4061C6D0C74}"/>
                </a:ext>
              </a:extLst>
            </p:cNvPr>
            <p:cNvSpPr/>
            <p:nvPr/>
          </p:nvSpPr>
          <p:spPr>
            <a:xfrm>
              <a:off x="6705994" y="2598075"/>
              <a:ext cx="2568065" cy="1323439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 algn="ctr"/>
              <a:r>
                <a:rPr lang="ko-KR" altLang="en-US" sz="2000" dirty="0"/>
                <a:t> 왕건이 도망치다 이곳에 이르러서야 겨우 안심하였다 해서 붙여진 이름</a:t>
              </a: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69946FA6-BEE3-431B-8EB1-33DDE022CEE9}"/>
              </a:ext>
            </a:extLst>
          </p:cNvPr>
          <p:cNvGrpSpPr/>
          <p:nvPr/>
        </p:nvGrpSpPr>
        <p:grpSpPr>
          <a:xfrm>
            <a:off x="9418990" y="2191234"/>
            <a:ext cx="2718960" cy="1801995"/>
            <a:chOff x="9418990" y="2191234"/>
            <a:chExt cx="2718960" cy="1801995"/>
          </a:xfrm>
        </p:grpSpPr>
        <p:grpSp>
          <p:nvGrpSpPr>
            <p:cNvPr id="42" name="그룹 1026">
              <a:extLst>
                <a:ext uri="{FF2B5EF4-FFF2-40B4-BE49-F238E27FC236}">
                  <a16:creationId xmlns:a16="http://schemas.microsoft.com/office/drawing/2014/main" id="{C9753CA7-C825-493E-81D4-0C3981A4CB42}"/>
                </a:ext>
              </a:extLst>
            </p:cNvPr>
            <p:cNvGrpSpPr/>
            <p:nvPr/>
          </p:nvGrpSpPr>
          <p:grpSpPr>
            <a:xfrm>
              <a:off x="9418990" y="2191234"/>
              <a:ext cx="2718960" cy="1801995"/>
              <a:chOff x="8852000" y="6791090"/>
              <a:chExt cx="3219400" cy="3106243"/>
            </a:xfrm>
          </p:grpSpPr>
          <p:pic>
            <p:nvPicPr>
              <p:cNvPr id="44" name="Object 84">
                <a:extLst>
                  <a:ext uri="{FF2B5EF4-FFF2-40B4-BE49-F238E27FC236}">
                    <a16:creationId xmlns:a16="http://schemas.microsoft.com/office/drawing/2014/main" id="{80A2D958-87AD-42B4-A77D-439E6D70E6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8852000" y="6791090"/>
                <a:ext cx="3219400" cy="3106243"/>
              </a:xfrm>
              <a:prstGeom prst="rect">
                <a:avLst/>
              </a:prstGeom>
            </p:spPr>
          </p:pic>
        </p:grpSp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EC78217A-691A-484D-8FED-ABB6B9278815}"/>
                </a:ext>
              </a:extLst>
            </p:cNvPr>
            <p:cNvSpPr/>
            <p:nvPr/>
          </p:nvSpPr>
          <p:spPr>
            <a:xfrm>
              <a:off x="9494437" y="2527852"/>
              <a:ext cx="2568065" cy="1323439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 algn="ctr"/>
              <a:r>
                <a:rPr lang="ko-KR" altLang="en-US" sz="2000" dirty="0"/>
                <a:t>왕건이 도피 중 </a:t>
              </a:r>
            </a:p>
            <a:p>
              <a:pPr algn="ctr"/>
              <a:r>
                <a:rPr lang="ko-KR" altLang="en-US" sz="2000" dirty="0"/>
                <a:t>시각이 반야</a:t>
              </a:r>
              <a:r>
                <a:rPr lang="en-US" altLang="ko-KR" sz="2000" dirty="0"/>
                <a:t>(</a:t>
              </a:r>
              <a:r>
                <a:rPr lang="ko-KR" altLang="en-US" sz="2000" dirty="0"/>
                <a:t>半夜 한밤중</a:t>
              </a:r>
              <a:r>
                <a:rPr lang="en-US" altLang="ko-KR" sz="2000" dirty="0"/>
                <a:t>)</a:t>
              </a:r>
              <a:r>
                <a:rPr lang="ko-KR" altLang="en-US" sz="2000" dirty="0"/>
                <a:t>였고</a:t>
              </a:r>
              <a:r>
                <a:rPr lang="en-US" altLang="ko-KR" sz="2000" dirty="0"/>
                <a:t>, </a:t>
              </a:r>
              <a:r>
                <a:rPr lang="ko-KR" altLang="en-US" sz="2000" dirty="0"/>
                <a:t>달이 떠 있었다고 해서 붙여진 이름</a:t>
              </a:r>
            </a:p>
          </p:txBody>
        </p:sp>
      </p:grpSp>
      <p:sp>
        <p:nvSpPr>
          <p:cNvPr id="47" name="사각형: 둥근 모서리 46">
            <a:extLst>
              <a:ext uri="{FF2B5EF4-FFF2-40B4-BE49-F238E27FC236}">
                <a16:creationId xmlns:a16="http://schemas.microsoft.com/office/drawing/2014/main" id="{688ED609-F955-43F3-A652-FD73242B67E6}"/>
              </a:ext>
            </a:extLst>
          </p:cNvPr>
          <p:cNvSpPr/>
          <p:nvPr/>
        </p:nvSpPr>
        <p:spPr>
          <a:xfrm>
            <a:off x="1009780" y="1912004"/>
            <a:ext cx="2057400" cy="5281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/>
              <a:t>왕산</a:t>
            </a:r>
          </a:p>
        </p:txBody>
      </p: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78B8750E-680B-4BA3-B128-57C046B2FF6A}"/>
              </a:ext>
            </a:extLst>
          </p:cNvPr>
          <p:cNvSpPr/>
          <p:nvPr/>
        </p:nvSpPr>
        <p:spPr>
          <a:xfrm>
            <a:off x="4590368" y="1945035"/>
            <a:ext cx="1382672" cy="5281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err="1"/>
              <a:t>무태</a:t>
            </a:r>
            <a:endParaRPr lang="ko-KR" altLang="en-US" sz="2800" b="1" dirty="0"/>
          </a:p>
        </p:txBody>
      </p:sp>
      <p:sp>
        <p:nvSpPr>
          <p:cNvPr id="49" name="사각형: 둥근 모서리 48">
            <a:extLst>
              <a:ext uri="{FF2B5EF4-FFF2-40B4-BE49-F238E27FC236}">
                <a16:creationId xmlns:a16="http://schemas.microsoft.com/office/drawing/2014/main" id="{19392786-16FB-4173-8A7C-86D606C5DE00}"/>
              </a:ext>
            </a:extLst>
          </p:cNvPr>
          <p:cNvSpPr/>
          <p:nvPr/>
        </p:nvSpPr>
        <p:spPr>
          <a:xfrm>
            <a:off x="7351499" y="1934357"/>
            <a:ext cx="1382672" cy="5281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/>
              <a:t>안심</a:t>
            </a:r>
          </a:p>
        </p:txBody>
      </p:sp>
      <p:sp>
        <p:nvSpPr>
          <p:cNvPr id="50" name="사각형: 둥근 모서리 49">
            <a:extLst>
              <a:ext uri="{FF2B5EF4-FFF2-40B4-BE49-F238E27FC236}">
                <a16:creationId xmlns:a16="http://schemas.microsoft.com/office/drawing/2014/main" id="{1C855437-60B7-47C4-A182-1684B05F185F}"/>
              </a:ext>
            </a:extLst>
          </p:cNvPr>
          <p:cNvSpPr/>
          <p:nvPr/>
        </p:nvSpPr>
        <p:spPr>
          <a:xfrm>
            <a:off x="9918451" y="1927158"/>
            <a:ext cx="1691295" cy="5281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err="1"/>
              <a:t>반야월</a:t>
            </a:r>
            <a:endParaRPr lang="ko-KR" altLang="en-US" sz="2800" b="1" dirty="0"/>
          </a:p>
        </p:txBody>
      </p:sp>
      <p:pic>
        <p:nvPicPr>
          <p:cNvPr id="3074" name="Picture 2" descr="https://www.yeongnam.com/mnt/file/202302/2023020501000147900006141.jpg">
            <a:extLst>
              <a:ext uri="{FF2B5EF4-FFF2-40B4-BE49-F238E27FC236}">
                <a16:creationId xmlns:a16="http://schemas.microsoft.com/office/drawing/2014/main" id="{2830071C-43ED-4457-941A-2BCEDA0561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78" y="4301481"/>
            <a:ext cx="3575263" cy="2183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무태조야동 행정복지센터 전면">
            <a:extLst>
              <a:ext uri="{FF2B5EF4-FFF2-40B4-BE49-F238E27FC236}">
                <a16:creationId xmlns:a16="http://schemas.microsoft.com/office/drawing/2014/main" id="{175BBC81-0702-4BBA-9097-4DED7D52C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7094" y="4324007"/>
            <a:ext cx="3659423" cy="2172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i2.ruliweb.com/img/23/05/07/187f5157f082b3ba2.jpeg">
            <a:extLst>
              <a:ext uri="{FF2B5EF4-FFF2-40B4-BE49-F238E27FC236}">
                <a16:creationId xmlns:a16="http://schemas.microsoft.com/office/drawing/2014/main" id="{C595F9E7-5E31-41B1-B805-5094E8081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077239" y="4228723"/>
            <a:ext cx="2758015" cy="2392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s://upload.wikimedia.org/wikipedia/commons/thumb/e/ec/Daegu-metropolitan-transit-corporation-144-Banyawol-station-entrance-4-20161009-112134.jpg/300px-Daegu-metropolitan-transit-corporation-144-Banyawol-station-entrance-4-20161009-112134.jpg">
            <a:extLst>
              <a:ext uri="{FF2B5EF4-FFF2-40B4-BE49-F238E27FC236}">
                <a16:creationId xmlns:a16="http://schemas.microsoft.com/office/drawing/2014/main" id="{418410DF-F7C8-483D-85D1-61D8FDE76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6816" y="4100364"/>
            <a:ext cx="2333083" cy="264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 descr="198">
            <a:extLst>
              <a:ext uri="{FF2B5EF4-FFF2-40B4-BE49-F238E27FC236}">
                <a16:creationId xmlns:a16="http://schemas.microsoft.com/office/drawing/2014/main" id="{B535B266-991B-4B59-9B95-B993413B8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748156" y="943291"/>
            <a:ext cx="802818" cy="1090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2214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5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D1737D6F-D3BD-400C-BF51-66BE64B7F985}"/>
              </a:ext>
            </a:extLst>
          </p:cNvPr>
          <p:cNvGrpSpPr>
            <a:grpSpLocks/>
          </p:cNvGrpSpPr>
          <p:nvPr/>
        </p:nvGrpSpPr>
        <p:grpSpPr bwMode="auto">
          <a:xfrm>
            <a:off x="304800" y="152400"/>
            <a:ext cx="9565217" cy="821267"/>
            <a:chOff x="663" y="1030"/>
            <a:chExt cx="6168" cy="912"/>
          </a:xfrm>
        </p:grpSpPr>
        <p:sp>
          <p:nvSpPr>
            <p:cNvPr id="4" name="AutoShape 4">
              <a:extLst>
                <a:ext uri="{FF2B5EF4-FFF2-40B4-BE49-F238E27FC236}">
                  <a16:creationId xmlns:a16="http://schemas.microsoft.com/office/drawing/2014/main" id="{05BB5AA8-6C76-447A-9E33-CEBED3B614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5" name="AutoShape 6">
              <a:extLst>
                <a:ext uri="{FF2B5EF4-FFF2-40B4-BE49-F238E27FC236}">
                  <a16:creationId xmlns:a16="http://schemas.microsoft.com/office/drawing/2014/main" id="{B21695BC-F2DE-4517-A34F-FB27E70A94A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6" name="Text Box 9">
              <a:extLst>
                <a:ext uri="{FF2B5EF4-FFF2-40B4-BE49-F238E27FC236}">
                  <a16:creationId xmlns:a16="http://schemas.microsoft.com/office/drawing/2014/main" id="{03A31536-1FD4-40AF-AF4E-CC214E9A3A7B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3200" dirty="0"/>
                <a:t>대구의 역사는 언제부터 시작되었을까</a:t>
              </a:r>
              <a:r>
                <a:rPr lang="en-US" altLang="ko-KR" sz="3200" dirty="0"/>
                <a:t>?</a:t>
              </a:r>
              <a:endParaRPr lang="ko-KR" altLang="en-US" sz="3200" dirty="0"/>
            </a:p>
          </p:txBody>
        </p:sp>
      </p:grpSp>
      <p:sp>
        <p:nvSpPr>
          <p:cNvPr id="8" name="Rectangle 14">
            <a:extLst>
              <a:ext uri="{FF2B5EF4-FFF2-40B4-BE49-F238E27FC236}">
                <a16:creationId xmlns:a16="http://schemas.microsoft.com/office/drawing/2014/main" id="{049482CD-CEDD-44F8-83B5-EDB5FF6532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>
              <a:ea typeface="굴림" panose="020B0600000101010101" pitchFamily="50" charset="-127"/>
            </a:endParaRPr>
          </a:p>
        </p:txBody>
      </p:sp>
      <p:sp>
        <p:nvSpPr>
          <p:cNvPr id="9" name="Rectangle 14">
            <a:extLst>
              <a:ext uri="{FF2B5EF4-FFF2-40B4-BE49-F238E27FC236}">
                <a16:creationId xmlns:a16="http://schemas.microsoft.com/office/drawing/2014/main" id="{6559469F-54D9-4C04-8646-379F9B7A2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>
              <a:ea typeface="굴림" panose="020B0600000101010101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B16B4F9-0DFF-40FE-AC78-F31B3B1D05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761" y="2137784"/>
            <a:ext cx="2244137" cy="500122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5788C221-55E3-414C-A40E-B9836EDC371C}"/>
              </a:ext>
            </a:extLst>
          </p:cNvPr>
          <p:cNvSpPr/>
          <p:nvPr/>
        </p:nvSpPr>
        <p:spPr>
          <a:xfrm>
            <a:off x="304800" y="2935294"/>
            <a:ext cx="3964805" cy="3439211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>
              <a:lnSpc>
                <a:spcPts val="3300"/>
              </a:lnSpc>
            </a:pPr>
            <a:r>
              <a:rPr lang="ko-KR" altLang="en-US" sz="2400" b="1" dirty="0"/>
              <a:t>위기에 처한 왕건과 신숭겸의 당시의 상황을 상상하며 오늘날 자신은 자신이 속한 조직이 위기에 처했을 때 과연 어떻게 행동할 것인가에 대해 자신의 의견을 적어보고, 친구들과 서로 </a:t>
            </a:r>
            <a:r>
              <a:rPr lang="ko-KR" altLang="en-US" sz="2400" b="1" dirty="0" err="1"/>
              <a:t>다른점과</a:t>
            </a:r>
            <a:r>
              <a:rPr lang="ko-KR" altLang="en-US" sz="2400" b="1" dirty="0"/>
              <a:t> 공통점을 이야기 해보자. 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51D8E137-8061-4C04-A802-A9F58DBBF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9197" y="1600200"/>
            <a:ext cx="7696200" cy="5105400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59416433-132A-4083-95BA-0B54301575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 rot="652016">
            <a:off x="138759" y="1549609"/>
            <a:ext cx="947063" cy="15071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E89A9AA4-7119-4D52-8294-995DC8FE3F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9122" y="3514725"/>
            <a:ext cx="1276350" cy="1743075"/>
          </a:xfrm>
          <a:prstGeom prst="rect">
            <a:avLst/>
          </a:prstGeom>
          <a:effectLst>
            <a:softEdge rad="63500"/>
          </a:effectLst>
        </p:spPr>
      </p:pic>
      <p:grpSp>
        <p:nvGrpSpPr>
          <p:cNvPr id="19" name="그룹 18">
            <a:extLst>
              <a:ext uri="{FF2B5EF4-FFF2-40B4-BE49-F238E27FC236}">
                <a16:creationId xmlns:a16="http://schemas.microsoft.com/office/drawing/2014/main" id="{557C6BBB-26EE-498F-9111-F4D9FDB7167C}"/>
              </a:ext>
            </a:extLst>
          </p:cNvPr>
          <p:cNvGrpSpPr/>
          <p:nvPr/>
        </p:nvGrpSpPr>
        <p:grpSpPr>
          <a:xfrm>
            <a:off x="0" y="675849"/>
            <a:ext cx="12115800" cy="1029789"/>
            <a:chOff x="0" y="675849"/>
            <a:chExt cx="12115800" cy="1029789"/>
          </a:xfrm>
        </p:grpSpPr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D8FE95B4-4258-4A1A-8748-9347E43D9146}"/>
                </a:ext>
              </a:extLst>
            </p:cNvPr>
            <p:cNvGrpSpPr/>
            <p:nvPr/>
          </p:nvGrpSpPr>
          <p:grpSpPr>
            <a:xfrm>
              <a:off x="0" y="1166226"/>
              <a:ext cx="12115800" cy="500122"/>
              <a:chOff x="0" y="-35802"/>
              <a:chExt cx="12115800" cy="500122"/>
            </a:xfrm>
          </p:grpSpPr>
          <p:pic>
            <p:nvPicPr>
              <p:cNvPr id="12" name="_x851838000" descr="EMB000023942ce2">
                <a:extLst>
                  <a:ext uri="{FF2B5EF4-FFF2-40B4-BE49-F238E27FC236}">
                    <a16:creationId xmlns:a16="http://schemas.microsoft.com/office/drawing/2014/main" id="{E81FCCE4-8169-4BAE-A529-7AAC8961529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749" t="39236" b="21506"/>
              <a:stretch>
                <a:fillRect/>
              </a:stretch>
            </p:blipFill>
            <p:spPr bwMode="auto">
              <a:xfrm>
                <a:off x="2327275" y="157163"/>
                <a:ext cx="9788525" cy="1619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3" name="그룹 12">
                <a:extLst>
                  <a:ext uri="{FF2B5EF4-FFF2-40B4-BE49-F238E27FC236}">
                    <a16:creationId xmlns:a16="http://schemas.microsoft.com/office/drawing/2014/main" id="{67BB9888-EB4D-4FA4-A882-FA7E192BFB1F}"/>
                  </a:ext>
                </a:extLst>
              </p:cNvPr>
              <p:cNvGrpSpPr/>
              <p:nvPr/>
            </p:nvGrpSpPr>
            <p:grpSpPr>
              <a:xfrm>
                <a:off x="0" y="-35802"/>
                <a:ext cx="2514599" cy="500122"/>
                <a:chOff x="0" y="-35802"/>
                <a:chExt cx="2514599" cy="500122"/>
              </a:xfrm>
            </p:grpSpPr>
            <p:pic>
              <p:nvPicPr>
                <p:cNvPr id="14" name="_x851839152" descr="EMB000023942ce2">
                  <a:extLst>
                    <a:ext uri="{FF2B5EF4-FFF2-40B4-BE49-F238E27FC236}">
                      <a16:creationId xmlns:a16="http://schemas.microsoft.com/office/drawing/2014/main" id="{5516DFF4-7864-42FB-A7A0-249A83D5819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41124" r="91263" b="19658"/>
                <a:stretch>
                  <a:fillRect/>
                </a:stretch>
              </p:blipFill>
              <p:spPr bwMode="auto">
                <a:xfrm>
                  <a:off x="0" y="161925"/>
                  <a:ext cx="746125" cy="1571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5" name="그림 14">
                  <a:extLst>
                    <a:ext uri="{FF2B5EF4-FFF2-40B4-BE49-F238E27FC236}">
                      <a16:creationId xmlns:a16="http://schemas.microsoft.com/office/drawing/2014/main" id="{3B2D0422-FA5C-4B86-ADF8-F40447C9912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46124" y="-35802"/>
                  <a:ext cx="1768475" cy="500122"/>
                </a:xfrm>
                <a:prstGeom prst="rect">
                  <a:avLst/>
                </a:prstGeom>
                <a:effectLst>
                  <a:softEdge rad="31750"/>
                </a:effectLst>
              </p:spPr>
            </p:pic>
          </p:grpSp>
        </p:grpSp>
        <p:pic>
          <p:nvPicPr>
            <p:cNvPr id="18" name="Picture 4">
              <a:extLst>
                <a:ext uri="{FF2B5EF4-FFF2-40B4-BE49-F238E27FC236}">
                  <a16:creationId xmlns:a16="http://schemas.microsoft.com/office/drawing/2014/main" id="{060E21FE-F489-4B65-8840-514B8D0976A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/>
            </a:blip>
            <a:srcRect l="10544" r="27469" b="30128"/>
            <a:stretch>
              <a:fillRect/>
            </a:stretch>
          </p:blipFill>
          <p:spPr>
            <a:xfrm rot="1171435">
              <a:off x="10831106" y="675849"/>
              <a:ext cx="926858" cy="1029789"/>
            </a:xfrm>
            <a:prstGeom prst="rect">
              <a:avLst/>
            </a:prstGeom>
            <a:noFill/>
            <a:ln>
              <a:noFill/>
            </a:ln>
            <a:effectLst>
              <a:softEdge rad="63500"/>
            </a:effectLst>
          </p:spPr>
        </p:pic>
      </p:grpSp>
    </p:spTree>
    <p:extLst>
      <p:ext uri="{BB962C8B-B14F-4D97-AF65-F5344CB8AC3E}">
        <p14:creationId xmlns:p14="http://schemas.microsoft.com/office/powerpoint/2010/main" val="32494923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D1737D6F-D3BD-400C-BF51-66BE64B7F985}"/>
              </a:ext>
            </a:extLst>
          </p:cNvPr>
          <p:cNvGrpSpPr>
            <a:grpSpLocks/>
          </p:cNvGrpSpPr>
          <p:nvPr/>
        </p:nvGrpSpPr>
        <p:grpSpPr bwMode="auto">
          <a:xfrm>
            <a:off x="304800" y="152400"/>
            <a:ext cx="9565217" cy="821267"/>
            <a:chOff x="663" y="1030"/>
            <a:chExt cx="6168" cy="912"/>
          </a:xfrm>
        </p:grpSpPr>
        <p:sp>
          <p:nvSpPr>
            <p:cNvPr id="4" name="AutoShape 4">
              <a:extLst>
                <a:ext uri="{FF2B5EF4-FFF2-40B4-BE49-F238E27FC236}">
                  <a16:creationId xmlns:a16="http://schemas.microsoft.com/office/drawing/2014/main" id="{05BB5AA8-6C76-447A-9E33-CEBED3B614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5" name="AutoShape 6">
              <a:extLst>
                <a:ext uri="{FF2B5EF4-FFF2-40B4-BE49-F238E27FC236}">
                  <a16:creationId xmlns:a16="http://schemas.microsoft.com/office/drawing/2014/main" id="{B21695BC-F2DE-4517-A34F-FB27E70A94A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6" name="Text Box 9">
              <a:extLst>
                <a:ext uri="{FF2B5EF4-FFF2-40B4-BE49-F238E27FC236}">
                  <a16:creationId xmlns:a16="http://schemas.microsoft.com/office/drawing/2014/main" id="{03A31536-1FD4-40AF-AF4E-CC214E9A3A7B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3200" dirty="0"/>
                <a:t>대구의 역사는 언제부터 시작되었을까</a:t>
              </a:r>
              <a:r>
                <a:rPr lang="en-US" altLang="ko-KR" sz="3200" dirty="0"/>
                <a:t>?</a:t>
              </a:r>
              <a:endParaRPr lang="ko-KR" altLang="en-US" sz="3200" dirty="0"/>
            </a:p>
          </p:txBody>
        </p:sp>
      </p:grpSp>
      <p:sp>
        <p:nvSpPr>
          <p:cNvPr id="8" name="Rectangle 14">
            <a:extLst>
              <a:ext uri="{FF2B5EF4-FFF2-40B4-BE49-F238E27FC236}">
                <a16:creationId xmlns:a16="http://schemas.microsoft.com/office/drawing/2014/main" id="{049482CD-CEDD-44F8-83B5-EDB5FF6532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>
              <a:ea typeface="굴림" panose="020B0600000101010101" pitchFamily="50" charset="-127"/>
            </a:endParaRPr>
          </a:p>
        </p:txBody>
      </p:sp>
      <p:sp>
        <p:nvSpPr>
          <p:cNvPr id="9" name="Rectangle 14">
            <a:extLst>
              <a:ext uri="{FF2B5EF4-FFF2-40B4-BE49-F238E27FC236}">
                <a16:creationId xmlns:a16="http://schemas.microsoft.com/office/drawing/2014/main" id="{6559469F-54D9-4C04-8646-379F9B7A2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>
              <a:ea typeface="굴림" panose="020B0600000101010101" pitchFamily="50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D8FE95B4-4258-4A1A-8748-9347E43D9146}"/>
              </a:ext>
            </a:extLst>
          </p:cNvPr>
          <p:cNvGrpSpPr/>
          <p:nvPr/>
        </p:nvGrpSpPr>
        <p:grpSpPr>
          <a:xfrm>
            <a:off x="0" y="1281822"/>
            <a:ext cx="12115800" cy="533400"/>
            <a:chOff x="0" y="52388"/>
            <a:chExt cx="12115800" cy="533400"/>
          </a:xfrm>
        </p:grpSpPr>
        <p:pic>
          <p:nvPicPr>
            <p:cNvPr id="12" name="_x851838000" descr="EMB000023942ce2">
              <a:extLst>
                <a:ext uri="{FF2B5EF4-FFF2-40B4-BE49-F238E27FC236}">
                  <a16:creationId xmlns:a16="http://schemas.microsoft.com/office/drawing/2014/main" id="{E81FCCE4-8169-4BAE-A529-7AAC896152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749" t="39236" b="21506"/>
            <a:stretch>
              <a:fillRect/>
            </a:stretch>
          </p:blipFill>
          <p:spPr bwMode="auto">
            <a:xfrm>
              <a:off x="2327275" y="157163"/>
              <a:ext cx="9788525" cy="161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67BB9888-EB4D-4FA4-A882-FA7E192BFB1F}"/>
                </a:ext>
              </a:extLst>
            </p:cNvPr>
            <p:cNvGrpSpPr/>
            <p:nvPr/>
          </p:nvGrpSpPr>
          <p:grpSpPr>
            <a:xfrm>
              <a:off x="0" y="52388"/>
              <a:ext cx="2614439" cy="533400"/>
              <a:chOff x="0" y="52388"/>
              <a:chExt cx="2614439" cy="533400"/>
            </a:xfrm>
          </p:grpSpPr>
          <p:pic>
            <p:nvPicPr>
              <p:cNvPr id="14" name="_x851839152" descr="EMB000023942ce2">
                <a:extLst>
                  <a:ext uri="{FF2B5EF4-FFF2-40B4-BE49-F238E27FC236}">
                    <a16:creationId xmlns:a16="http://schemas.microsoft.com/office/drawing/2014/main" id="{5516DFF4-7864-42FB-A7A0-249A83D5819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1124" r="91263" b="19658"/>
              <a:stretch>
                <a:fillRect/>
              </a:stretch>
            </p:blipFill>
            <p:spPr bwMode="auto">
              <a:xfrm>
                <a:off x="0" y="161925"/>
                <a:ext cx="746125" cy="157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그림 14">
                <a:extLst>
                  <a:ext uri="{FF2B5EF4-FFF2-40B4-BE49-F238E27FC236}">
                    <a16:creationId xmlns:a16="http://schemas.microsoft.com/office/drawing/2014/main" id="{3B2D0422-FA5C-4B86-ADF8-F40447C991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28291" y="52388"/>
                <a:ext cx="1886148" cy="533400"/>
              </a:xfrm>
              <a:prstGeom prst="rect">
                <a:avLst/>
              </a:prstGeom>
              <a:effectLst>
                <a:softEdge rad="31750"/>
              </a:effectLst>
            </p:spPr>
          </p:pic>
        </p:grpSp>
      </p:grpSp>
      <p:sp>
        <p:nvSpPr>
          <p:cNvPr id="7" name="직사각형 6">
            <a:extLst>
              <a:ext uri="{FF2B5EF4-FFF2-40B4-BE49-F238E27FC236}">
                <a16:creationId xmlns:a16="http://schemas.microsoft.com/office/drawing/2014/main" id="{34F09F59-BD1D-42EA-9A7B-6B5757916B57}"/>
              </a:ext>
            </a:extLst>
          </p:cNvPr>
          <p:cNvSpPr/>
          <p:nvPr/>
        </p:nvSpPr>
        <p:spPr>
          <a:xfrm>
            <a:off x="827718" y="2003896"/>
            <a:ext cx="101450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 err="1"/>
              <a:t>달벌</a:t>
            </a:r>
            <a:r>
              <a:rPr lang="ko-KR" altLang="en-US" sz="2400" b="1" dirty="0"/>
              <a:t>, </a:t>
            </a:r>
            <a:r>
              <a:rPr lang="ko-KR" altLang="en-US" sz="2400" b="1" dirty="0" err="1"/>
              <a:t>달구벌</a:t>
            </a:r>
            <a:r>
              <a:rPr lang="ko-KR" altLang="en-US" sz="2400" b="1" dirty="0"/>
              <a:t>, 대구, </a:t>
            </a:r>
            <a:r>
              <a:rPr lang="ko-KR" altLang="en-US" sz="2400" b="1" dirty="0" err="1"/>
              <a:t>팔공산</a:t>
            </a:r>
            <a:r>
              <a:rPr lang="ko-KR" altLang="en-US" sz="2400" b="1" dirty="0"/>
              <a:t>, 공산전투 중 하나를 골라 </a:t>
            </a:r>
            <a:r>
              <a:rPr lang="ko-KR" altLang="en-US" sz="2400" b="1" dirty="0" err="1"/>
              <a:t>N행시를</a:t>
            </a:r>
            <a:r>
              <a:rPr lang="ko-KR" altLang="en-US" sz="2400" b="1" dirty="0"/>
              <a:t> 지어보자.</a:t>
            </a: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A232E043-4869-4895-8DB8-742FDAF35C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108" y="1858791"/>
            <a:ext cx="653610" cy="72902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A4FA8EDF-9FDD-40E9-B103-9997B560B0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718" y="2552700"/>
            <a:ext cx="10570035" cy="41529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Picture 36" descr="182">
            <a:extLst>
              <a:ext uri="{FF2B5EF4-FFF2-40B4-BE49-F238E27FC236}">
                <a16:creationId xmlns:a16="http://schemas.microsoft.com/office/drawing/2014/main" id="{8F7A6718-36C1-40B7-AD2F-6DE1DDEBD6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0400" y="1506123"/>
            <a:ext cx="898196" cy="821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38013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3">
            <a:extLst>
              <a:ext uri="{FF2B5EF4-FFF2-40B4-BE49-F238E27FC236}">
                <a16:creationId xmlns:a16="http://schemas.microsoft.com/office/drawing/2014/main" id="{3020F8EB-D86B-40E5-8ED2-7D3FBCD178F1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9" name="AutoShape 4">
              <a:extLst>
                <a:ext uri="{FF2B5EF4-FFF2-40B4-BE49-F238E27FC236}">
                  <a16:creationId xmlns:a16="http://schemas.microsoft.com/office/drawing/2014/main" id="{8EBCB313-38FE-4825-8EF9-371001C5063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10" name="AutoShape 6">
              <a:extLst>
                <a:ext uri="{FF2B5EF4-FFF2-40B4-BE49-F238E27FC236}">
                  <a16:creationId xmlns:a16="http://schemas.microsoft.com/office/drawing/2014/main" id="{663AE69D-365A-4212-B373-DF900D38CA4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11" name="Text Box 9">
              <a:extLst>
                <a:ext uri="{FF2B5EF4-FFF2-40B4-BE49-F238E27FC236}">
                  <a16:creationId xmlns:a16="http://schemas.microsoft.com/office/drawing/2014/main" id="{F3F9EC5F-D52D-44FF-81BE-2339D54D086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 dirty="0"/>
                <a:t>조선시대에 대구가 경상도의 중심도시가 된 까닭은</a:t>
              </a:r>
              <a:r>
                <a:rPr lang="en-US" altLang="ko-KR" sz="2800" b="1" dirty="0"/>
                <a:t>?</a:t>
              </a:r>
              <a:endParaRPr lang="ko-KR" altLang="en-US" sz="2800" dirty="0"/>
            </a:p>
          </p:txBody>
        </p:sp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173098E7-32EC-4A44-984E-05C0877D0E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68" y="1225938"/>
            <a:ext cx="5054189" cy="662273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07C24E77-EAAC-4E8C-86A9-99729B13C6E5}"/>
              </a:ext>
            </a:extLst>
          </p:cNvPr>
          <p:cNvSpPr/>
          <p:nvPr/>
        </p:nvSpPr>
        <p:spPr>
          <a:xfrm>
            <a:off x="914400" y="2093915"/>
            <a:ext cx="2880142" cy="2790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/>
              <a:t> 대구의 행정구역 명칭이 어떻게 변하였는지 참고자료를 활용하여 표에 적어보자.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7BFF11DF-9C5A-4F9E-904F-9C2994FCFE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00" y="2029883"/>
            <a:ext cx="8001000" cy="4629150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359E635C-BA29-4739-AD01-1E54654E15E1}"/>
              </a:ext>
            </a:extLst>
          </p:cNvPr>
          <p:cNvSpPr/>
          <p:nvPr/>
        </p:nvSpPr>
        <p:spPr>
          <a:xfrm>
            <a:off x="9989002" y="4648200"/>
            <a:ext cx="1945215" cy="1020216"/>
          </a:xfrm>
          <a:prstGeom prst="rect">
            <a:avLst/>
          </a:prstGeom>
          <a:solidFill>
            <a:schemeClr val="bg1"/>
          </a:solidFill>
        </p:spPr>
        <p:txBody>
          <a:bodyPr wrap="square" lIns="0" r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400" dirty="0"/>
              <a:t>https://blog.naver.com</a:t>
            </a:r>
          </a:p>
          <a:p>
            <a:pPr algn="ctr">
              <a:lnSpc>
                <a:spcPct val="150000"/>
              </a:lnSpc>
            </a:pPr>
            <a:r>
              <a:rPr lang="ko-KR" altLang="en-US" sz="1400" dirty="0"/>
              <a:t>/</a:t>
            </a:r>
            <a:r>
              <a:rPr lang="ko-KR" altLang="en-US" sz="1400" dirty="0" err="1"/>
              <a:t>daegu_news</a:t>
            </a:r>
            <a:r>
              <a:rPr lang="ko-KR" altLang="en-US" sz="1400" dirty="0"/>
              <a:t>/50109179</a:t>
            </a:r>
          </a:p>
          <a:p>
            <a:pPr algn="ctr">
              <a:lnSpc>
                <a:spcPct val="150000"/>
              </a:lnSpc>
            </a:pPr>
            <a:r>
              <a:rPr lang="ko-KR" altLang="en-US" sz="1400" dirty="0"/>
              <a:t>851</a:t>
            </a:r>
          </a:p>
        </p:txBody>
      </p:sp>
      <p:pic>
        <p:nvPicPr>
          <p:cNvPr id="12" name="Picture 39" descr="3D_30">
            <a:extLst>
              <a:ext uri="{FF2B5EF4-FFF2-40B4-BE49-F238E27FC236}">
                <a16:creationId xmlns:a16="http://schemas.microsoft.com/office/drawing/2014/main" id="{716F354C-3747-460A-98B0-F5BDDDA112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51" y="2065802"/>
            <a:ext cx="830449" cy="86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4E9C5BC9-F8C9-4606-BB46-808E696942B2}"/>
              </a:ext>
            </a:extLst>
          </p:cNvPr>
          <p:cNvSpPr/>
          <p:nvPr/>
        </p:nvSpPr>
        <p:spPr>
          <a:xfrm>
            <a:off x="7696200" y="2987607"/>
            <a:ext cx="2057400" cy="44139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err="1"/>
              <a:t>대구도호부</a:t>
            </a:r>
            <a:endParaRPr lang="ko-KR" altLang="en-US" sz="2800" b="1" dirty="0"/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BEE2D5D7-E854-4BB2-AC9F-955D8716656D}"/>
              </a:ext>
            </a:extLst>
          </p:cNvPr>
          <p:cNvSpPr/>
          <p:nvPr/>
        </p:nvSpPr>
        <p:spPr>
          <a:xfrm>
            <a:off x="7315200" y="2475378"/>
            <a:ext cx="1295400" cy="44139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err="1"/>
              <a:t>대구군</a:t>
            </a:r>
            <a:endParaRPr lang="ko-KR" altLang="en-US" sz="2800" b="1" dirty="0"/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5E60066D-48E8-48DB-865B-4B4F6CB2F6B9}"/>
              </a:ext>
            </a:extLst>
          </p:cNvPr>
          <p:cNvSpPr/>
          <p:nvPr/>
        </p:nvSpPr>
        <p:spPr>
          <a:xfrm>
            <a:off x="6019800" y="2987607"/>
            <a:ext cx="1295400" cy="44139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err="1"/>
              <a:t>대구군</a:t>
            </a:r>
            <a:endParaRPr lang="ko-KR" altLang="en-US" sz="2800" b="1" dirty="0"/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13990CF1-8F2B-46C0-B638-CC7B38786074}"/>
              </a:ext>
            </a:extLst>
          </p:cNvPr>
          <p:cNvSpPr/>
          <p:nvPr/>
        </p:nvSpPr>
        <p:spPr>
          <a:xfrm>
            <a:off x="5371973" y="3511402"/>
            <a:ext cx="2057400" cy="44139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err="1"/>
              <a:t>대구도호부</a:t>
            </a:r>
            <a:endParaRPr lang="ko-KR" altLang="en-US" sz="2800" b="1" dirty="0"/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77526EFC-2083-4403-93FA-7CB76A3F7102}"/>
              </a:ext>
            </a:extLst>
          </p:cNvPr>
          <p:cNvSpPr/>
          <p:nvPr/>
        </p:nvSpPr>
        <p:spPr>
          <a:xfrm>
            <a:off x="7696200" y="3512161"/>
            <a:ext cx="1333627" cy="44139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err="1"/>
              <a:t>대구부</a:t>
            </a:r>
            <a:endParaRPr lang="ko-KR" altLang="en-US" sz="2800" b="1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4B4D5692-70A3-4D75-A642-46BAEDC4F80F}"/>
              </a:ext>
            </a:extLst>
          </p:cNvPr>
          <p:cNvSpPr/>
          <p:nvPr/>
        </p:nvSpPr>
        <p:spPr>
          <a:xfrm>
            <a:off x="5429186" y="4023631"/>
            <a:ext cx="1333627" cy="44139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err="1"/>
              <a:t>대구부</a:t>
            </a:r>
            <a:endParaRPr lang="ko-KR" altLang="en-US" sz="2800" b="1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8CB9DF8F-FC00-40AB-ABED-75307E238C7E}"/>
              </a:ext>
            </a:extLst>
          </p:cNvPr>
          <p:cNvGrpSpPr/>
          <p:nvPr/>
        </p:nvGrpSpPr>
        <p:grpSpPr>
          <a:xfrm>
            <a:off x="6913087" y="4056394"/>
            <a:ext cx="2975330" cy="392850"/>
            <a:chOff x="6930671" y="4045800"/>
            <a:chExt cx="2975330" cy="392850"/>
          </a:xfrm>
        </p:grpSpPr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id="{0CAD306D-485E-49F6-8512-A7F2CAC8A6B9}"/>
                </a:ext>
              </a:extLst>
            </p:cNvPr>
            <p:cNvSpPr/>
            <p:nvPr/>
          </p:nvSpPr>
          <p:spPr>
            <a:xfrm>
              <a:off x="7200899" y="4045800"/>
              <a:ext cx="2705102" cy="392850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sz="2800" b="1" dirty="0"/>
                <a:t>경상북도 </a:t>
              </a:r>
              <a:r>
                <a:rPr lang="ko-KR" altLang="en-US" sz="2800" b="1" dirty="0" err="1"/>
                <a:t>대구군</a:t>
              </a:r>
              <a:endParaRPr lang="ko-KR" altLang="en-US" sz="2800" b="1" dirty="0"/>
            </a:p>
          </p:txBody>
        </p:sp>
        <p:sp>
          <p:nvSpPr>
            <p:cNvPr id="2" name="화살표: 오른쪽 1">
              <a:extLst>
                <a:ext uri="{FF2B5EF4-FFF2-40B4-BE49-F238E27FC236}">
                  <a16:creationId xmlns:a16="http://schemas.microsoft.com/office/drawing/2014/main" id="{86DC09D7-526C-49A6-BA37-C67DD2D8A1E4}"/>
                </a:ext>
              </a:extLst>
            </p:cNvPr>
            <p:cNvSpPr/>
            <p:nvPr/>
          </p:nvSpPr>
          <p:spPr>
            <a:xfrm>
              <a:off x="6930671" y="4068529"/>
              <a:ext cx="270228" cy="318196"/>
            </a:xfrm>
            <a:prstGeom prst="rightArrow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54711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20" grpId="0" animBg="1"/>
      <p:bldP spid="21" grpId="0" animBg="1"/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3">
            <a:extLst>
              <a:ext uri="{FF2B5EF4-FFF2-40B4-BE49-F238E27FC236}">
                <a16:creationId xmlns:a16="http://schemas.microsoft.com/office/drawing/2014/main" id="{3020F8EB-D86B-40E5-8ED2-7D3FBCD178F1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9" name="AutoShape 4">
              <a:extLst>
                <a:ext uri="{FF2B5EF4-FFF2-40B4-BE49-F238E27FC236}">
                  <a16:creationId xmlns:a16="http://schemas.microsoft.com/office/drawing/2014/main" id="{8EBCB313-38FE-4825-8EF9-371001C5063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10" name="AutoShape 6">
              <a:extLst>
                <a:ext uri="{FF2B5EF4-FFF2-40B4-BE49-F238E27FC236}">
                  <a16:creationId xmlns:a16="http://schemas.microsoft.com/office/drawing/2014/main" id="{663AE69D-365A-4212-B373-DF900D38CA4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11" name="Text Box 9">
              <a:extLst>
                <a:ext uri="{FF2B5EF4-FFF2-40B4-BE49-F238E27FC236}">
                  <a16:creationId xmlns:a16="http://schemas.microsoft.com/office/drawing/2014/main" id="{F3F9EC5F-D52D-44FF-81BE-2339D54D086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 dirty="0"/>
                <a:t>조선시대에 대구가 경상도의 중심도시가 된 까닭은</a:t>
              </a:r>
              <a:r>
                <a:rPr lang="en-US" altLang="ko-KR" sz="2800" b="1" dirty="0"/>
                <a:t>?</a:t>
              </a:r>
              <a:endParaRPr lang="ko-KR" altLang="en-US" sz="2800" dirty="0"/>
            </a:p>
          </p:txBody>
        </p:sp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B7A3B2F8-7183-434C-BCE4-95067436BD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68" y="1225938"/>
            <a:ext cx="5054189" cy="662273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4EF493E1-1987-4437-BEA3-41C00D3CC9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068" y="2216086"/>
            <a:ext cx="1421044" cy="508447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35DDB183-5030-4677-864C-9B6DE0FBEAF8}"/>
              </a:ext>
            </a:extLst>
          </p:cNvPr>
          <p:cNvSpPr/>
          <p:nvPr/>
        </p:nvSpPr>
        <p:spPr>
          <a:xfrm>
            <a:off x="1846333" y="2122645"/>
            <a:ext cx="10070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/>
              <a:t>한자를 따라 쓰고, 빈 칸에 들어갈 말을 적어보며 감영과 관찰사의 의미를 알아보자.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3022389-9E86-4526-9DEB-0C3DBB581D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531" y="3276600"/>
            <a:ext cx="11220938" cy="2592664"/>
          </a:xfrm>
          <a:prstGeom prst="rect">
            <a:avLst/>
          </a:prstGeom>
        </p:spPr>
      </p:pic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783C9B8F-8281-48D2-A4B1-FB54C6EC1931}"/>
              </a:ext>
            </a:extLst>
          </p:cNvPr>
          <p:cNvSpPr/>
          <p:nvPr/>
        </p:nvSpPr>
        <p:spPr>
          <a:xfrm>
            <a:off x="3200400" y="4953000"/>
            <a:ext cx="838200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800" b="1" dirty="0"/>
              <a:t>도청</a:t>
            </a:r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DBF5951B-2C64-45C4-B07B-7B25F3E96A58}"/>
              </a:ext>
            </a:extLst>
          </p:cNvPr>
          <p:cNvSpPr/>
          <p:nvPr/>
        </p:nvSpPr>
        <p:spPr>
          <a:xfrm>
            <a:off x="9221398" y="4970834"/>
            <a:ext cx="1218002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800" b="1" dirty="0"/>
              <a:t>도지사</a:t>
            </a:r>
          </a:p>
        </p:txBody>
      </p:sp>
      <p:pic>
        <p:nvPicPr>
          <p:cNvPr id="12" name="Picture 32" descr="178">
            <a:extLst>
              <a:ext uri="{FF2B5EF4-FFF2-40B4-BE49-F238E27FC236}">
                <a16:creationId xmlns:a16="http://schemas.microsoft.com/office/drawing/2014/main" id="{D3E8DB0E-9774-4249-83CC-167FDFB70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13170">
            <a:off x="10694162" y="2654251"/>
            <a:ext cx="12954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553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3">
            <a:extLst>
              <a:ext uri="{FF2B5EF4-FFF2-40B4-BE49-F238E27FC236}">
                <a16:creationId xmlns:a16="http://schemas.microsoft.com/office/drawing/2014/main" id="{3020F8EB-D86B-40E5-8ED2-7D3FBCD178F1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9" name="AutoShape 4">
              <a:extLst>
                <a:ext uri="{FF2B5EF4-FFF2-40B4-BE49-F238E27FC236}">
                  <a16:creationId xmlns:a16="http://schemas.microsoft.com/office/drawing/2014/main" id="{8EBCB313-38FE-4825-8EF9-371001C5063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10" name="AutoShape 6">
              <a:extLst>
                <a:ext uri="{FF2B5EF4-FFF2-40B4-BE49-F238E27FC236}">
                  <a16:creationId xmlns:a16="http://schemas.microsoft.com/office/drawing/2014/main" id="{663AE69D-365A-4212-B373-DF900D38CA4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11" name="Text Box 9">
              <a:extLst>
                <a:ext uri="{FF2B5EF4-FFF2-40B4-BE49-F238E27FC236}">
                  <a16:creationId xmlns:a16="http://schemas.microsoft.com/office/drawing/2014/main" id="{F3F9EC5F-D52D-44FF-81BE-2339D54D086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 dirty="0"/>
                <a:t>조선시대에 대구가 경상도의 중심도시가 된 까닭은</a:t>
              </a:r>
              <a:r>
                <a:rPr lang="en-US" altLang="ko-KR" sz="2800" b="1" dirty="0"/>
                <a:t>?</a:t>
              </a:r>
              <a:endParaRPr lang="ko-KR" altLang="en-US" sz="2800" dirty="0"/>
            </a:p>
          </p:txBody>
        </p:sp>
      </p:grpSp>
      <p:pic>
        <p:nvPicPr>
          <p:cNvPr id="16" name="그림 15">
            <a:extLst>
              <a:ext uri="{FF2B5EF4-FFF2-40B4-BE49-F238E27FC236}">
                <a16:creationId xmlns:a16="http://schemas.microsoft.com/office/drawing/2014/main" id="{68B8EA42-B1B7-42E7-9279-DE0CE8CD65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68" y="1225938"/>
            <a:ext cx="5054189" cy="662273"/>
          </a:xfrm>
          <a:prstGeom prst="rect">
            <a:avLst/>
          </a:prstGeom>
        </p:spPr>
      </p:pic>
      <p:grpSp>
        <p:nvGrpSpPr>
          <p:cNvPr id="20" name="그룹 19">
            <a:extLst>
              <a:ext uri="{FF2B5EF4-FFF2-40B4-BE49-F238E27FC236}">
                <a16:creationId xmlns:a16="http://schemas.microsoft.com/office/drawing/2014/main" id="{E7289EC0-A9D5-4C94-800B-F657144E1ED5}"/>
              </a:ext>
            </a:extLst>
          </p:cNvPr>
          <p:cNvGrpSpPr/>
          <p:nvPr/>
        </p:nvGrpSpPr>
        <p:grpSpPr>
          <a:xfrm>
            <a:off x="126664" y="4645705"/>
            <a:ext cx="5929577" cy="729027"/>
            <a:chOff x="88270" y="4415407"/>
            <a:chExt cx="5929577" cy="729027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319211E6-219B-4F92-B623-7E672BF4F0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270" y="4415407"/>
              <a:ext cx="653610" cy="729027"/>
            </a:xfrm>
            <a:prstGeom prst="rect">
              <a:avLst/>
            </a:prstGeom>
            <a:effectLst>
              <a:softEdge rad="63500"/>
            </a:effectLst>
          </p:spPr>
        </p:pic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3BDA1579-0B30-4CF6-BB29-3080E277CF01}"/>
                </a:ext>
              </a:extLst>
            </p:cNvPr>
            <p:cNvSpPr/>
            <p:nvPr/>
          </p:nvSpPr>
          <p:spPr>
            <a:xfrm>
              <a:off x="649070" y="4601520"/>
              <a:ext cx="536877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b="1" dirty="0"/>
                <a:t> 경상감영이 대구로 옮겨온 이유는 무엇일까?</a:t>
              </a: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BF7105FC-17F1-4960-A701-E9E07857CA9A}"/>
              </a:ext>
            </a:extLst>
          </p:cNvPr>
          <p:cNvGrpSpPr/>
          <p:nvPr/>
        </p:nvGrpSpPr>
        <p:grpSpPr>
          <a:xfrm>
            <a:off x="104193" y="5301523"/>
            <a:ext cx="7444934" cy="1357510"/>
            <a:chOff x="104193" y="5301523"/>
            <a:chExt cx="7444934" cy="1357510"/>
          </a:xfrm>
        </p:grpSpPr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56F6E26B-2C09-442A-97AD-B431033E5C4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4193" y="5301523"/>
              <a:ext cx="653610" cy="729027"/>
            </a:xfrm>
            <a:prstGeom prst="rect">
              <a:avLst/>
            </a:prstGeom>
            <a:effectLst>
              <a:softEdge rad="63500"/>
            </a:effectLst>
          </p:spPr>
        </p:pic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2AAD9220-32C2-4A50-9924-7061F01D086B}"/>
                </a:ext>
              </a:extLst>
            </p:cNvPr>
            <p:cNvSpPr/>
            <p:nvPr/>
          </p:nvSpPr>
          <p:spPr>
            <a:xfrm>
              <a:off x="757803" y="5447941"/>
              <a:ext cx="6791324" cy="9561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000" b="1" dirty="0"/>
                <a:t>경상감영이 대구에 옮겨진 후 대구에는 어떤 변화가 있었는지 정리해 보자.</a:t>
              </a: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C0A46A-61FF-4706-A1A9-5E71E21561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71800" y="5940318"/>
              <a:ext cx="4495800" cy="718715"/>
            </a:xfrm>
            <a:prstGeom prst="rect">
              <a:avLst/>
            </a:prstGeom>
          </p:spPr>
        </p:pic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DD4E70B8-4724-4BFA-930A-833292A19180}"/>
              </a:ext>
            </a:extLst>
          </p:cNvPr>
          <p:cNvGrpSpPr/>
          <p:nvPr/>
        </p:nvGrpSpPr>
        <p:grpSpPr>
          <a:xfrm>
            <a:off x="104193" y="1644582"/>
            <a:ext cx="11883438" cy="4784883"/>
            <a:chOff x="104193" y="1644582"/>
            <a:chExt cx="11883438" cy="4784883"/>
          </a:xfrm>
        </p:grpSpPr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1DF957A8-9DE7-444A-B0A0-CA9ECF8A436D}"/>
                </a:ext>
              </a:extLst>
            </p:cNvPr>
            <p:cNvGrpSpPr/>
            <p:nvPr/>
          </p:nvGrpSpPr>
          <p:grpSpPr>
            <a:xfrm>
              <a:off x="104193" y="2026089"/>
              <a:ext cx="7488910" cy="2603697"/>
              <a:chOff x="104193" y="2026089"/>
              <a:chExt cx="7488910" cy="2603697"/>
            </a:xfrm>
          </p:grpSpPr>
          <p:pic>
            <p:nvPicPr>
              <p:cNvPr id="17" name="그림 16">
                <a:extLst>
                  <a:ext uri="{FF2B5EF4-FFF2-40B4-BE49-F238E27FC236}">
                    <a16:creationId xmlns:a16="http://schemas.microsoft.com/office/drawing/2014/main" id="{8A2187C6-07D4-49ED-B390-E8B48F98DB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4193" y="2026089"/>
                <a:ext cx="653610" cy="729027"/>
              </a:xfrm>
              <a:prstGeom prst="rect">
                <a:avLst/>
              </a:prstGeom>
              <a:effectLst>
                <a:softEdge rad="63500"/>
              </a:effectLst>
            </p:spPr>
          </p:pic>
          <p:sp>
            <p:nvSpPr>
              <p:cNvPr id="18" name="직사각형 17">
                <a:extLst>
                  <a:ext uri="{FF2B5EF4-FFF2-40B4-BE49-F238E27FC236}">
                    <a16:creationId xmlns:a16="http://schemas.microsoft.com/office/drawing/2014/main" id="{E56F3398-88E3-4C18-9CCE-88F7E35B387A}"/>
                  </a:ext>
                </a:extLst>
              </p:cNvPr>
              <p:cNvSpPr/>
              <p:nvPr/>
            </p:nvSpPr>
            <p:spPr>
              <a:xfrm>
                <a:off x="801778" y="2165039"/>
                <a:ext cx="6791325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2000" b="1" dirty="0"/>
                  <a:t>경상감영이 설치되었던 지역을 지도와 &lt;보기&gt;에서 순서대로 정리해 보자.</a:t>
                </a:r>
              </a:p>
            </p:txBody>
          </p:sp>
          <p:pic>
            <p:nvPicPr>
              <p:cNvPr id="2" name="그림 1">
                <a:extLst>
                  <a:ext uri="{FF2B5EF4-FFF2-40B4-BE49-F238E27FC236}">
                    <a16:creationId xmlns:a16="http://schemas.microsoft.com/office/drawing/2014/main" id="{37527EBB-93F5-489B-AC9A-C56B0A5472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28562" y="2894066"/>
                <a:ext cx="6791325" cy="1735720"/>
              </a:xfrm>
              <a:prstGeom prst="rect">
                <a:avLst/>
              </a:prstGeom>
            </p:spPr>
          </p:pic>
        </p:grpSp>
        <p:pic>
          <p:nvPicPr>
            <p:cNvPr id="1026" name="Picture 2" descr="https://news.nateimg.co.kr/orgImg/oh/2021/04/29/IE002798058_STD.jpg">
              <a:extLst>
                <a:ext uri="{FF2B5EF4-FFF2-40B4-BE49-F238E27FC236}">
                  <a16:creationId xmlns:a16="http://schemas.microsoft.com/office/drawing/2014/main" id="{E98DA8DC-5D02-4BF1-AC9C-B7B6D50871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7830" y="1644582"/>
              <a:ext cx="4389801" cy="47848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C0007495-5E49-4FD8-A874-559B292CBB57}"/>
              </a:ext>
            </a:extLst>
          </p:cNvPr>
          <p:cNvGrpSpPr/>
          <p:nvPr/>
        </p:nvGrpSpPr>
        <p:grpSpPr>
          <a:xfrm>
            <a:off x="10972800" y="4458805"/>
            <a:ext cx="860048" cy="842718"/>
            <a:chOff x="10148558" y="5115428"/>
            <a:chExt cx="860048" cy="842718"/>
          </a:xfrm>
        </p:grpSpPr>
        <p:sp>
          <p:nvSpPr>
            <p:cNvPr id="32" name="타원 31">
              <a:extLst>
                <a:ext uri="{FF2B5EF4-FFF2-40B4-BE49-F238E27FC236}">
                  <a16:creationId xmlns:a16="http://schemas.microsoft.com/office/drawing/2014/main" id="{B1A60FF5-C893-465E-9D96-15A1E6FA2553}"/>
                </a:ext>
              </a:extLst>
            </p:cNvPr>
            <p:cNvSpPr/>
            <p:nvPr/>
          </p:nvSpPr>
          <p:spPr>
            <a:xfrm>
              <a:off x="10148558" y="5428799"/>
              <a:ext cx="685800" cy="529347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33" name="그림 32">
              <a:extLst>
                <a:ext uri="{FF2B5EF4-FFF2-40B4-BE49-F238E27FC236}">
                  <a16:creationId xmlns:a16="http://schemas.microsoft.com/office/drawing/2014/main" id="{760E0E24-8CCF-468E-BA83-1D6DB5F1A73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0322806" y="5115428"/>
              <a:ext cx="685800" cy="49530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8E4FB908-9491-4811-81EA-C482728E1BBB}"/>
              </a:ext>
            </a:extLst>
          </p:cNvPr>
          <p:cNvGrpSpPr/>
          <p:nvPr/>
        </p:nvGrpSpPr>
        <p:grpSpPr>
          <a:xfrm>
            <a:off x="9335325" y="3429000"/>
            <a:ext cx="860048" cy="842718"/>
            <a:chOff x="10148558" y="5115428"/>
            <a:chExt cx="860048" cy="842718"/>
          </a:xfrm>
        </p:grpSpPr>
        <p:sp>
          <p:nvSpPr>
            <p:cNvPr id="35" name="타원 34">
              <a:extLst>
                <a:ext uri="{FF2B5EF4-FFF2-40B4-BE49-F238E27FC236}">
                  <a16:creationId xmlns:a16="http://schemas.microsoft.com/office/drawing/2014/main" id="{894CC537-41D4-4BB1-89C3-AD668DF4EFEC}"/>
                </a:ext>
              </a:extLst>
            </p:cNvPr>
            <p:cNvSpPr/>
            <p:nvPr/>
          </p:nvSpPr>
          <p:spPr>
            <a:xfrm>
              <a:off x="10148558" y="5428799"/>
              <a:ext cx="685800" cy="529347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36" name="그림 35">
              <a:extLst>
                <a:ext uri="{FF2B5EF4-FFF2-40B4-BE49-F238E27FC236}">
                  <a16:creationId xmlns:a16="http://schemas.microsoft.com/office/drawing/2014/main" id="{A9750F13-5B9C-44DB-902B-DA4E59C97AB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0322806" y="5115428"/>
              <a:ext cx="685800" cy="49530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8AFC531E-4A2B-443B-8434-921C6A316F06}"/>
              </a:ext>
            </a:extLst>
          </p:cNvPr>
          <p:cNvGrpSpPr/>
          <p:nvPr/>
        </p:nvGrpSpPr>
        <p:grpSpPr>
          <a:xfrm>
            <a:off x="7738410" y="2436103"/>
            <a:ext cx="860048" cy="842718"/>
            <a:chOff x="10148558" y="5115428"/>
            <a:chExt cx="860048" cy="842718"/>
          </a:xfrm>
        </p:grpSpPr>
        <p:sp>
          <p:nvSpPr>
            <p:cNvPr id="38" name="타원 37">
              <a:extLst>
                <a:ext uri="{FF2B5EF4-FFF2-40B4-BE49-F238E27FC236}">
                  <a16:creationId xmlns:a16="http://schemas.microsoft.com/office/drawing/2014/main" id="{C6A40FAB-6184-46B3-BD62-C2307C1ACD7B}"/>
                </a:ext>
              </a:extLst>
            </p:cNvPr>
            <p:cNvSpPr/>
            <p:nvPr/>
          </p:nvSpPr>
          <p:spPr>
            <a:xfrm>
              <a:off x="10148558" y="5428799"/>
              <a:ext cx="685800" cy="529347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39" name="그림 38">
              <a:extLst>
                <a:ext uri="{FF2B5EF4-FFF2-40B4-BE49-F238E27FC236}">
                  <a16:creationId xmlns:a16="http://schemas.microsoft.com/office/drawing/2014/main" id="{6C2FE856-25D2-4403-9AE3-A7ECD3C8A76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0322806" y="5115428"/>
              <a:ext cx="685800" cy="49530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</p:grp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19C069D6-C1D6-4A23-8681-CCF9713A7715}"/>
              </a:ext>
            </a:extLst>
          </p:cNvPr>
          <p:cNvSpPr/>
          <p:nvPr/>
        </p:nvSpPr>
        <p:spPr>
          <a:xfrm>
            <a:off x="1049035" y="3951946"/>
            <a:ext cx="838200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2800" b="1" dirty="0"/>
              <a:t>(</a:t>
            </a:r>
            <a:r>
              <a:rPr lang="ko-KR" altLang="en-US" sz="2800" b="1" dirty="0"/>
              <a:t>가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B0B4B6DA-8730-438D-80D3-1CD505A4758D}"/>
              </a:ext>
            </a:extLst>
          </p:cNvPr>
          <p:cNvSpPr/>
          <p:nvPr/>
        </p:nvSpPr>
        <p:spPr>
          <a:xfrm>
            <a:off x="2786530" y="3965541"/>
            <a:ext cx="838200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2800" b="1" dirty="0"/>
              <a:t>(</a:t>
            </a:r>
            <a:r>
              <a:rPr lang="ko-KR" altLang="en-US" sz="2800" b="1" dirty="0"/>
              <a:t>나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43" name="사각형: 둥근 모서리 42">
            <a:extLst>
              <a:ext uri="{FF2B5EF4-FFF2-40B4-BE49-F238E27FC236}">
                <a16:creationId xmlns:a16="http://schemas.microsoft.com/office/drawing/2014/main" id="{2BEF62EB-C2B0-41B6-A387-471D47D2454D}"/>
              </a:ext>
            </a:extLst>
          </p:cNvPr>
          <p:cNvSpPr/>
          <p:nvPr/>
        </p:nvSpPr>
        <p:spPr>
          <a:xfrm>
            <a:off x="4252621" y="3968660"/>
            <a:ext cx="838200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2800" b="1" dirty="0"/>
              <a:t>(</a:t>
            </a:r>
            <a:r>
              <a:rPr lang="ko-KR" altLang="en-US" sz="2800" b="1" dirty="0"/>
              <a:t>다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44" name="사각형: 둥근 모서리 43">
            <a:extLst>
              <a:ext uri="{FF2B5EF4-FFF2-40B4-BE49-F238E27FC236}">
                <a16:creationId xmlns:a16="http://schemas.microsoft.com/office/drawing/2014/main" id="{73FB7923-6FEC-42F3-80C0-0E148C7F329B}"/>
              </a:ext>
            </a:extLst>
          </p:cNvPr>
          <p:cNvSpPr/>
          <p:nvPr/>
        </p:nvSpPr>
        <p:spPr>
          <a:xfrm>
            <a:off x="5905277" y="3976742"/>
            <a:ext cx="785815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2800" b="1" dirty="0"/>
              <a:t>(</a:t>
            </a:r>
            <a:r>
              <a:rPr lang="ko-KR" altLang="en-US" sz="2800" b="1" dirty="0"/>
              <a:t>라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91092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3">
            <a:extLst>
              <a:ext uri="{FF2B5EF4-FFF2-40B4-BE49-F238E27FC236}">
                <a16:creationId xmlns:a16="http://schemas.microsoft.com/office/drawing/2014/main" id="{3020F8EB-D86B-40E5-8ED2-7D3FBCD178F1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9" name="AutoShape 4">
              <a:extLst>
                <a:ext uri="{FF2B5EF4-FFF2-40B4-BE49-F238E27FC236}">
                  <a16:creationId xmlns:a16="http://schemas.microsoft.com/office/drawing/2014/main" id="{8EBCB313-38FE-4825-8EF9-371001C5063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10" name="AutoShape 6">
              <a:extLst>
                <a:ext uri="{FF2B5EF4-FFF2-40B4-BE49-F238E27FC236}">
                  <a16:creationId xmlns:a16="http://schemas.microsoft.com/office/drawing/2014/main" id="{663AE69D-365A-4212-B373-DF900D38CA4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11" name="Text Box 9">
              <a:extLst>
                <a:ext uri="{FF2B5EF4-FFF2-40B4-BE49-F238E27FC236}">
                  <a16:creationId xmlns:a16="http://schemas.microsoft.com/office/drawing/2014/main" id="{F3F9EC5F-D52D-44FF-81BE-2339D54D086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 dirty="0"/>
                <a:t>조선시대에 대구가 경상도의 중심도시가 된 까닭은</a:t>
              </a:r>
              <a:r>
                <a:rPr lang="en-US" altLang="ko-KR" sz="2800" b="1" dirty="0"/>
                <a:t>?</a:t>
              </a:r>
              <a:endParaRPr lang="ko-KR" altLang="en-US" sz="2800" dirty="0"/>
            </a:p>
          </p:txBody>
        </p:sp>
      </p:grpSp>
      <p:sp>
        <p:nvSpPr>
          <p:cNvPr id="19" name="Rectangle 2">
            <a:extLst>
              <a:ext uri="{FF2B5EF4-FFF2-40B4-BE49-F238E27FC236}">
                <a16:creationId xmlns:a16="http://schemas.microsoft.com/office/drawing/2014/main" id="{F3ADF6A6-A487-4FCE-9D68-FC14486DC5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20056" y="1523999"/>
            <a:ext cx="12485321" cy="530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C675DD3D-9974-4B52-B16B-8067F10A5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020" y="1258610"/>
            <a:ext cx="4393767" cy="53048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3A447383-5A04-4CF0-95E5-D132F79428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629" y="1950697"/>
            <a:ext cx="1421044" cy="508447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D8F330B5-99BD-4C14-990A-59DE4D09D9E5}"/>
              </a:ext>
            </a:extLst>
          </p:cNvPr>
          <p:cNvSpPr/>
          <p:nvPr/>
        </p:nvSpPr>
        <p:spPr>
          <a:xfrm>
            <a:off x="1752600" y="1944236"/>
            <a:ext cx="100705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/>
              <a:t>한자를 따라 쓰고</a:t>
            </a:r>
            <a:r>
              <a:rPr lang="en-US" altLang="ko-KR" sz="2400" b="1" dirty="0"/>
              <a:t>, </a:t>
            </a:r>
            <a:r>
              <a:rPr lang="ko-KR" altLang="en-US" sz="2400" b="1" dirty="0"/>
              <a:t>성</a:t>
            </a:r>
            <a:r>
              <a:rPr lang="en-US" altLang="ko-KR" sz="2400" b="1" dirty="0"/>
              <a:t>(</a:t>
            </a:r>
            <a:r>
              <a:rPr lang="ko-KR" altLang="en-US" sz="2400" b="1" dirty="0"/>
              <a:t>城</a:t>
            </a:r>
            <a:r>
              <a:rPr lang="en-US" altLang="ko-KR" sz="2400" b="1" dirty="0"/>
              <a:t>)</a:t>
            </a:r>
            <a:r>
              <a:rPr lang="ko-KR" altLang="en-US" sz="2400" b="1" dirty="0"/>
              <a:t>과 </a:t>
            </a:r>
            <a:r>
              <a:rPr lang="ko-KR" altLang="en-US" sz="2400" b="1" dirty="0" err="1"/>
              <a:t>읍성</a:t>
            </a:r>
            <a:r>
              <a:rPr lang="en-US" altLang="ko-KR" sz="2400" b="1" dirty="0"/>
              <a:t>(</a:t>
            </a:r>
            <a:r>
              <a:rPr lang="ko-KR" altLang="en-US" sz="2400" b="1" dirty="0"/>
              <a:t>邑城</a:t>
            </a:r>
            <a:r>
              <a:rPr lang="en-US" altLang="ko-KR" sz="2400" b="1" dirty="0"/>
              <a:t>)</a:t>
            </a:r>
            <a:r>
              <a:rPr lang="ko-KR" altLang="en-US" sz="2400" b="1" dirty="0"/>
              <a:t>의 의미를 적어보자</a:t>
            </a:r>
            <a:r>
              <a:rPr lang="en-US" altLang="ko-KR" sz="2400" b="1" dirty="0"/>
              <a:t>.</a:t>
            </a:r>
            <a:endParaRPr lang="ko-KR" altLang="en-US" sz="2400" b="1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45246A7-EC21-44C1-9A3E-5928AC4C5F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633" y="2743726"/>
            <a:ext cx="5000347" cy="2826072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048EC7A7-D3C4-4687-9890-87CBD16BB0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4167" y="2761492"/>
            <a:ext cx="6553200" cy="2826072"/>
          </a:xfrm>
          <a:prstGeom prst="rect">
            <a:avLst/>
          </a:prstGeom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CB04BABA-B2F9-44EA-A2CF-879B0D86D603}"/>
              </a:ext>
            </a:extLst>
          </p:cNvPr>
          <p:cNvGrpSpPr/>
          <p:nvPr/>
        </p:nvGrpSpPr>
        <p:grpSpPr>
          <a:xfrm>
            <a:off x="270629" y="5657518"/>
            <a:ext cx="6671265" cy="729027"/>
            <a:chOff x="270629" y="5657518"/>
            <a:chExt cx="6671265" cy="729027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AD065F4D-59FD-426F-9534-03D8CC615D54}"/>
                </a:ext>
              </a:extLst>
            </p:cNvPr>
            <p:cNvSpPr/>
            <p:nvPr/>
          </p:nvSpPr>
          <p:spPr>
            <a:xfrm>
              <a:off x="1021684" y="5867400"/>
              <a:ext cx="592021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400" b="1" dirty="0"/>
                <a:t>대구에 </a:t>
              </a:r>
              <a:r>
                <a:rPr lang="ko-KR" altLang="en-US" sz="2400" b="1" dirty="0" err="1"/>
                <a:t>읍성이</a:t>
              </a:r>
              <a:r>
                <a:rPr lang="ko-KR" altLang="en-US" sz="2400" b="1" dirty="0"/>
                <a:t> 만들어진 이유를 적어보자.</a:t>
              </a:r>
            </a:p>
          </p:txBody>
        </p:sp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DEBFAC9F-B74C-4180-BFDF-1F8E57449B4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0629" y="5657518"/>
              <a:ext cx="653610" cy="729027"/>
            </a:xfrm>
            <a:prstGeom prst="rect">
              <a:avLst/>
            </a:prstGeom>
            <a:effectLst>
              <a:softEdge rad="63500"/>
            </a:effectLst>
          </p:spPr>
        </p:pic>
      </p:grpSp>
      <p:pic>
        <p:nvPicPr>
          <p:cNvPr id="15" name="Picture 32" descr="178">
            <a:extLst>
              <a:ext uri="{FF2B5EF4-FFF2-40B4-BE49-F238E27FC236}">
                <a16:creationId xmlns:a16="http://schemas.microsoft.com/office/drawing/2014/main" id="{77085870-A8F4-414C-8306-4A5B228942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13170">
            <a:off x="10084744" y="1319869"/>
            <a:ext cx="12954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6236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3">
            <a:extLst>
              <a:ext uri="{FF2B5EF4-FFF2-40B4-BE49-F238E27FC236}">
                <a16:creationId xmlns:a16="http://schemas.microsoft.com/office/drawing/2014/main" id="{3020F8EB-D86B-40E5-8ED2-7D3FBCD178F1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9" name="AutoShape 4">
              <a:extLst>
                <a:ext uri="{FF2B5EF4-FFF2-40B4-BE49-F238E27FC236}">
                  <a16:creationId xmlns:a16="http://schemas.microsoft.com/office/drawing/2014/main" id="{8EBCB313-38FE-4825-8EF9-371001C5063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10" name="AutoShape 6">
              <a:extLst>
                <a:ext uri="{FF2B5EF4-FFF2-40B4-BE49-F238E27FC236}">
                  <a16:creationId xmlns:a16="http://schemas.microsoft.com/office/drawing/2014/main" id="{663AE69D-365A-4212-B373-DF900D38CA4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11" name="Text Box 9">
              <a:extLst>
                <a:ext uri="{FF2B5EF4-FFF2-40B4-BE49-F238E27FC236}">
                  <a16:creationId xmlns:a16="http://schemas.microsoft.com/office/drawing/2014/main" id="{F3F9EC5F-D52D-44FF-81BE-2339D54D086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 dirty="0"/>
                <a:t>조선시대에 대구가 경상도의 중심도시가 된 까닭은</a:t>
              </a:r>
              <a:r>
                <a:rPr lang="en-US" altLang="ko-KR" sz="2800" b="1" dirty="0"/>
                <a:t>?</a:t>
              </a:r>
              <a:endParaRPr lang="ko-KR" altLang="en-US" sz="2800" dirty="0"/>
            </a:p>
          </p:txBody>
        </p:sp>
      </p:grpSp>
      <p:sp>
        <p:nvSpPr>
          <p:cNvPr id="4" name="Rectangle 2">
            <a:extLst>
              <a:ext uri="{FF2B5EF4-FFF2-40B4-BE49-F238E27FC236}">
                <a16:creationId xmlns:a16="http://schemas.microsoft.com/office/drawing/2014/main" id="{A0742A30-A0ED-4E31-8AEF-FD32C968C4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857" y="243672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1174A8-ABB0-4312-8F28-CFC7144BA6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52438" y="-474662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1783C26-C5AC-48FC-9FE1-ACA7F7A92E2D}"/>
              </a:ext>
            </a:extLst>
          </p:cNvPr>
          <p:cNvSpPr/>
          <p:nvPr/>
        </p:nvSpPr>
        <p:spPr>
          <a:xfrm>
            <a:off x="838712" y="1892697"/>
            <a:ext cx="105071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400" b="1" dirty="0"/>
              <a:t>현재와 </a:t>
            </a:r>
            <a:r>
              <a:rPr lang="en-US" altLang="ko-KR" sz="2400" b="1" dirty="0"/>
              <a:t>19</a:t>
            </a:r>
            <a:r>
              <a:rPr lang="ko-KR" altLang="en-US" sz="2400" b="1" dirty="0"/>
              <a:t>세기 대구의 모습을 보여주는 지도이다</a:t>
            </a:r>
            <a:r>
              <a:rPr lang="en-US" altLang="ko-KR" sz="2400" b="1" dirty="0"/>
              <a:t>. </a:t>
            </a:r>
            <a:r>
              <a:rPr lang="ko-KR" altLang="en-US" sz="2400" b="1" dirty="0"/>
              <a:t>물음에 답해보자</a:t>
            </a:r>
            <a:r>
              <a:rPr lang="en-US" altLang="ko-KR" sz="2400" b="1" dirty="0"/>
              <a:t>.</a:t>
            </a:r>
            <a:endParaRPr lang="ko-KR" altLang="en-US" sz="2400" dirty="0"/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90A91D18-6F01-4FF5-B82F-CDB138BD63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020" y="1258610"/>
            <a:ext cx="4393767" cy="530481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62F8B8FC-B379-47CA-854B-C4D87C85C6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540" y="1785907"/>
            <a:ext cx="653610" cy="72902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AEB7DEC7-814E-4DFC-83BE-8B1F720CF4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0679" y="2558245"/>
            <a:ext cx="5858117" cy="405471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E7A676B7-FCB5-417E-B308-99CB42FEC9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168" y="2578276"/>
            <a:ext cx="6025561" cy="3849897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FB19BDBB-B7C7-4B3B-B6F3-9A4AA8DC116B}"/>
              </a:ext>
            </a:extLst>
          </p:cNvPr>
          <p:cNvSpPr/>
          <p:nvPr/>
        </p:nvSpPr>
        <p:spPr>
          <a:xfrm rot="19435263">
            <a:off x="7925138" y="3376413"/>
            <a:ext cx="874322" cy="2859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b="1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금호강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77208E26-5F43-4A17-BA4D-BE1B04A03351}"/>
              </a:ext>
            </a:extLst>
          </p:cNvPr>
          <p:cNvSpPr/>
          <p:nvPr/>
        </p:nvSpPr>
        <p:spPr>
          <a:xfrm rot="1304459">
            <a:off x="6463700" y="4670915"/>
            <a:ext cx="304800" cy="9485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낙동강</a:t>
            </a: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9A6DF74F-1067-4C14-ADEF-E128941C6F51}"/>
              </a:ext>
            </a:extLst>
          </p:cNvPr>
          <p:cNvSpPr/>
          <p:nvPr/>
        </p:nvSpPr>
        <p:spPr>
          <a:xfrm>
            <a:off x="3941004" y="3240122"/>
            <a:ext cx="1218002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800" b="1" dirty="0" err="1"/>
              <a:t>북성로</a:t>
            </a:r>
            <a:endParaRPr lang="ko-KR" altLang="en-US" sz="2800" b="1" dirty="0"/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D02C5254-0563-4279-B962-EF273B6490CE}"/>
              </a:ext>
            </a:extLst>
          </p:cNvPr>
          <p:cNvSpPr/>
          <p:nvPr/>
        </p:nvSpPr>
        <p:spPr>
          <a:xfrm>
            <a:off x="2686738" y="4284303"/>
            <a:ext cx="1218002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800" b="1" dirty="0"/>
              <a:t>서성로</a:t>
            </a: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4832E28C-D528-44C5-AA5C-539B5AF622C1}"/>
              </a:ext>
            </a:extLst>
          </p:cNvPr>
          <p:cNvSpPr/>
          <p:nvPr/>
        </p:nvSpPr>
        <p:spPr>
          <a:xfrm>
            <a:off x="3904740" y="5486400"/>
            <a:ext cx="1218002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800" b="1" dirty="0" err="1"/>
              <a:t>남성로</a:t>
            </a:r>
            <a:endParaRPr lang="ko-KR" altLang="en-US" sz="2800" b="1" dirty="0"/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442B6845-CC65-4824-9CAA-1DF6C572F9BC}"/>
              </a:ext>
            </a:extLst>
          </p:cNvPr>
          <p:cNvSpPr/>
          <p:nvPr/>
        </p:nvSpPr>
        <p:spPr>
          <a:xfrm>
            <a:off x="4955727" y="4131888"/>
            <a:ext cx="1218002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800" b="1" dirty="0" err="1"/>
              <a:t>동성로</a:t>
            </a:r>
            <a:endParaRPr lang="ko-KR" altLang="en-US" sz="2800" b="1" dirty="0"/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347CBC67-DBDF-4570-83F3-CB2E6428714A}"/>
              </a:ext>
            </a:extLst>
          </p:cNvPr>
          <p:cNvSpPr/>
          <p:nvPr/>
        </p:nvSpPr>
        <p:spPr>
          <a:xfrm>
            <a:off x="8790459" y="3186029"/>
            <a:ext cx="875001" cy="347925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 err="1"/>
              <a:t>공북문</a:t>
            </a:r>
            <a:endParaRPr lang="ko-KR" altLang="en-US" sz="2000" b="1" dirty="0"/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E449A2D3-4820-4EBB-A2DD-316BCDCD626E}"/>
              </a:ext>
            </a:extLst>
          </p:cNvPr>
          <p:cNvSpPr/>
          <p:nvPr/>
        </p:nvSpPr>
        <p:spPr>
          <a:xfrm>
            <a:off x="9037338" y="3541061"/>
            <a:ext cx="274308" cy="299337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C6ED98C1-5762-48BA-BDCA-A0F3B75F133B}"/>
              </a:ext>
            </a:extLst>
          </p:cNvPr>
          <p:cNvSpPr/>
          <p:nvPr/>
        </p:nvSpPr>
        <p:spPr>
          <a:xfrm>
            <a:off x="9705520" y="4134636"/>
            <a:ext cx="274308" cy="299337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>
            <a:extLst>
              <a:ext uri="{FF2B5EF4-FFF2-40B4-BE49-F238E27FC236}">
                <a16:creationId xmlns:a16="http://schemas.microsoft.com/office/drawing/2014/main" id="{B71D5041-A911-4EE4-AF1D-E1B2A66130E7}"/>
              </a:ext>
            </a:extLst>
          </p:cNvPr>
          <p:cNvSpPr/>
          <p:nvPr/>
        </p:nvSpPr>
        <p:spPr>
          <a:xfrm>
            <a:off x="8396206" y="4273868"/>
            <a:ext cx="274308" cy="299337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567072BA-71FE-4B69-8CBB-FE4FA5223CC0}"/>
              </a:ext>
            </a:extLst>
          </p:cNvPr>
          <p:cNvSpPr/>
          <p:nvPr/>
        </p:nvSpPr>
        <p:spPr>
          <a:xfrm>
            <a:off x="9037338" y="4829485"/>
            <a:ext cx="274308" cy="299337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5333631D-92CC-4217-96DA-7D5453ED1C8F}"/>
              </a:ext>
            </a:extLst>
          </p:cNvPr>
          <p:cNvSpPr/>
          <p:nvPr/>
        </p:nvSpPr>
        <p:spPr>
          <a:xfrm>
            <a:off x="10019608" y="4110341"/>
            <a:ext cx="875001" cy="347925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 err="1"/>
              <a:t>진동문</a:t>
            </a:r>
            <a:endParaRPr lang="ko-KR" altLang="en-US" sz="2000" b="1" dirty="0"/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619EEC6A-A143-40FF-AD2F-27F5A055371C}"/>
              </a:ext>
            </a:extLst>
          </p:cNvPr>
          <p:cNvSpPr/>
          <p:nvPr/>
        </p:nvSpPr>
        <p:spPr>
          <a:xfrm>
            <a:off x="7496043" y="4284303"/>
            <a:ext cx="875001" cy="347925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 err="1"/>
              <a:t>달서문</a:t>
            </a:r>
            <a:endParaRPr lang="ko-KR" altLang="en-US" sz="2000" b="1" dirty="0"/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7B7873B6-C4E6-442B-84C8-7D9E1346F963}"/>
              </a:ext>
            </a:extLst>
          </p:cNvPr>
          <p:cNvSpPr/>
          <p:nvPr/>
        </p:nvSpPr>
        <p:spPr>
          <a:xfrm>
            <a:off x="8447133" y="5214367"/>
            <a:ext cx="1485208" cy="347925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/>
              <a:t>영남제일관</a:t>
            </a:r>
          </a:p>
        </p:txBody>
      </p:sp>
      <p:pic>
        <p:nvPicPr>
          <p:cNvPr id="35" name="그림 34">
            <a:extLst>
              <a:ext uri="{FF2B5EF4-FFF2-40B4-BE49-F238E27FC236}">
                <a16:creationId xmlns:a16="http://schemas.microsoft.com/office/drawing/2014/main" id="{819D6095-A9B4-43CB-B16B-0544E936B8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25719" y="1133798"/>
            <a:ext cx="1630863" cy="144447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타원 1">
            <a:extLst>
              <a:ext uri="{FF2B5EF4-FFF2-40B4-BE49-F238E27FC236}">
                <a16:creationId xmlns:a16="http://schemas.microsoft.com/office/drawing/2014/main" id="{6A75704C-3C38-42CC-BF1C-795EBCE33ED8}"/>
              </a:ext>
            </a:extLst>
          </p:cNvPr>
          <p:cNvSpPr/>
          <p:nvPr/>
        </p:nvSpPr>
        <p:spPr>
          <a:xfrm>
            <a:off x="8597464" y="3778819"/>
            <a:ext cx="1146084" cy="1136859"/>
          </a:xfrm>
          <a:prstGeom prst="ellipse">
            <a:avLst/>
          </a:prstGeom>
          <a:noFill/>
          <a:ln w="3810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2016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/>
      <p:bldP spid="29" grpId="0" animBg="1"/>
      <p:bldP spid="30" grpId="0" animBg="1"/>
      <p:bldP spid="31" grpId="0" animBg="1"/>
      <p:bldP spid="32" grpId="0" animBg="1"/>
      <p:bldP spid="34" grpId="0" animBg="1"/>
      <p:bldP spid="28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">
            <a:extLst>
              <a:ext uri="{FF2B5EF4-FFF2-40B4-BE49-F238E27FC236}">
                <a16:creationId xmlns:a16="http://schemas.microsoft.com/office/drawing/2014/main" id="{F46873F8-84A8-43CD-961E-2342EBB0F06F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47767866-0CA8-46A3-B048-3862AC6A6A5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7" name="AutoShape 6">
              <a:extLst>
                <a:ext uri="{FF2B5EF4-FFF2-40B4-BE49-F238E27FC236}">
                  <a16:creationId xmlns:a16="http://schemas.microsoft.com/office/drawing/2014/main" id="{E1EBD104-793F-4D67-B0A1-82C721B9DBB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8" name="Text Box 9">
              <a:extLst>
                <a:ext uri="{FF2B5EF4-FFF2-40B4-BE49-F238E27FC236}">
                  <a16:creationId xmlns:a16="http://schemas.microsoft.com/office/drawing/2014/main" id="{4395AEE0-E387-4ED4-B524-53085F39772C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 dirty="0"/>
                <a:t>조선시대에 대구가 경상도의 중심도시가 된 까닭은</a:t>
              </a:r>
              <a:r>
                <a:rPr lang="en-US" altLang="ko-KR" sz="2800" b="1" dirty="0"/>
                <a:t>?</a:t>
              </a:r>
              <a:endParaRPr lang="ko-KR" altLang="en-US" sz="2800" dirty="0"/>
            </a:p>
          </p:txBody>
        </p:sp>
      </p:grpSp>
      <p:pic>
        <p:nvPicPr>
          <p:cNvPr id="10" name="그림 9">
            <a:extLst>
              <a:ext uri="{FF2B5EF4-FFF2-40B4-BE49-F238E27FC236}">
                <a16:creationId xmlns:a16="http://schemas.microsoft.com/office/drawing/2014/main" id="{CC7F4B6C-9489-45AE-ABE8-DD01D69A1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683" y="2057400"/>
            <a:ext cx="653610" cy="72902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71EE092D-EF23-4098-BE50-A538B7F5D4E5}"/>
              </a:ext>
            </a:extLst>
          </p:cNvPr>
          <p:cNvSpPr/>
          <p:nvPr/>
        </p:nvSpPr>
        <p:spPr>
          <a:xfrm>
            <a:off x="795293" y="2227691"/>
            <a:ext cx="83108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/>
              <a:t>일본인들이 대구로 몰려와 정착하게 된 과정을 정리해 보자.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73D0747C-6651-451F-9452-8779E53EA6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222" y="2859647"/>
            <a:ext cx="11253577" cy="3799386"/>
          </a:xfrm>
          <a:prstGeom prst="rect">
            <a:avLst/>
          </a:prstGeom>
        </p:spPr>
      </p:pic>
      <p:pic>
        <p:nvPicPr>
          <p:cNvPr id="13" name="Picture 1">
            <a:extLst>
              <a:ext uri="{FF2B5EF4-FFF2-40B4-BE49-F238E27FC236}">
                <a16:creationId xmlns:a16="http://schemas.microsoft.com/office/drawing/2014/main" id="{96D364A3-1D1B-4EF2-BC63-F62866B6CA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/>
          </a:blip>
          <a:srcRect r="75197"/>
          <a:stretch>
            <a:fillRect/>
          </a:stretch>
        </p:blipFill>
        <p:spPr>
          <a:xfrm>
            <a:off x="241868" y="1261546"/>
            <a:ext cx="1771248" cy="59914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C8409EF6-ADCD-4FF4-BB8F-6344EAD5643D}"/>
              </a:ext>
            </a:extLst>
          </p:cNvPr>
          <p:cNvSpPr/>
          <p:nvPr/>
        </p:nvSpPr>
        <p:spPr>
          <a:xfrm>
            <a:off x="1981200" y="1328357"/>
            <a:ext cx="4114800" cy="549904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rgbClr val="7030A0"/>
                </a:solidFill>
              </a:rPr>
              <a:t>대구로 몰려온 일본인들</a:t>
            </a:r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6658E3FD-299E-43ED-9332-80632E9AAD87}"/>
              </a:ext>
            </a:extLst>
          </p:cNvPr>
          <p:cNvSpPr/>
          <p:nvPr/>
        </p:nvSpPr>
        <p:spPr>
          <a:xfrm>
            <a:off x="649070" y="3750001"/>
            <a:ext cx="1789330" cy="66959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2800" b="1" dirty="0"/>
              <a:t>1893</a:t>
            </a:r>
            <a:r>
              <a:rPr lang="ko-KR" altLang="en-US" sz="2800" b="1" dirty="0"/>
              <a:t>년</a:t>
            </a: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F6D65018-7649-4B09-A0D5-00099E8E1385}"/>
              </a:ext>
            </a:extLst>
          </p:cNvPr>
          <p:cNvSpPr/>
          <p:nvPr/>
        </p:nvSpPr>
        <p:spPr>
          <a:xfrm>
            <a:off x="649070" y="4784330"/>
            <a:ext cx="1789330" cy="66959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2800" b="1" dirty="0"/>
              <a:t>1894</a:t>
            </a:r>
            <a:r>
              <a:rPr lang="ko-KR" altLang="en-US" sz="2800" b="1" dirty="0"/>
              <a:t>년</a:t>
            </a: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9488F4F1-4985-4ADF-ABD3-6E8AEFD717C4}"/>
              </a:ext>
            </a:extLst>
          </p:cNvPr>
          <p:cNvSpPr/>
          <p:nvPr/>
        </p:nvSpPr>
        <p:spPr>
          <a:xfrm>
            <a:off x="649070" y="5734721"/>
            <a:ext cx="1789330" cy="66959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2800" b="1" dirty="0"/>
              <a:t>1904</a:t>
            </a:r>
            <a:r>
              <a:rPr lang="ko-KR" altLang="en-US" sz="2800" b="1" dirty="0"/>
              <a:t>년</a:t>
            </a:r>
          </a:p>
        </p:txBody>
      </p:sp>
    </p:spTree>
    <p:extLst>
      <p:ext uri="{BB962C8B-B14F-4D97-AF65-F5344CB8AC3E}">
        <p14:creationId xmlns:p14="http://schemas.microsoft.com/office/powerpoint/2010/main" val="497697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>
            <a:extLst>
              <a:ext uri="{FF2B5EF4-FFF2-40B4-BE49-F238E27FC236}">
                <a16:creationId xmlns:a16="http://schemas.microsoft.com/office/drawing/2014/main" id="{007153C1-E52B-4A29-A1D6-E0A65AC435C0}"/>
              </a:ext>
            </a:extLst>
          </p:cNvPr>
          <p:cNvGrpSpPr/>
          <p:nvPr/>
        </p:nvGrpSpPr>
        <p:grpSpPr>
          <a:xfrm>
            <a:off x="22698" y="1993933"/>
            <a:ext cx="6346121" cy="4724400"/>
            <a:chOff x="207079" y="1828800"/>
            <a:chExt cx="5858117" cy="4054713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35124202-8A5C-4215-9485-0667FCDC38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7079" y="1828800"/>
              <a:ext cx="5858117" cy="4054713"/>
            </a:xfrm>
            <a:prstGeom prst="rect">
              <a:avLst/>
            </a:prstGeom>
          </p:spPr>
        </p:pic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D7230878-A708-4175-8E2A-BAAC30223C5C}"/>
                </a:ext>
              </a:extLst>
            </p:cNvPr>
            <p:cNvSpPr/>
            <p:nvPr/>
          </p:nvSpPr>
          <p:spPr>
            <a:xfrm rot="19435263">
              <a:off x="1871538" y="2646968"/>
              <a:ext cx="874322" cy="2859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b="1" dirty="0">
                  <a:solidFill>
                    <a:srgbClr val="00206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금호강</a:t>
              </a:r>
            </a:p>
          </p:txBody>
        </p:sp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B663A4F4-DA47-4CF7-B503-1C72097D6DC9}"/>
                </a:ext>
              </a:extLst>
            </p:cNvPr>
            <p:cNvSpPr/>
            <p:nvPr/>
          </p:nvSpPr>
          <p:spPr>
            <a:xfrm rot="1304459">
              <a:off x="410100" y="3941470"/>
              <a:ext cx="304800" cy="94858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>
                  <a:solidFill>
                    <a:srgbClr val="00206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낙동강</a:t>
              </a:r>
            </a:p>
          </p:txBody>
        </p:sp>
        <p:sp>
          <p:nvSpPr>
            <p:cNvPr id="8" name="사각형: 둥근 모서리 7">
              <a:extLst>
                <a:ext uri="{FF2B5EF4-FFF2-40B4-BE49-F238E27FC236}">
                  <a16:creationId xmlns:a16="http://schemas.microsoft.com/office/drawing/2014/main" id="{093DFE2B-3A6A-47AC-85A8-AC507637E2C1}"/>
                </a:ext>
              </a:extLst>
            </p:cNvPr>
            <p:cNvSpPr/>
            <p:nvPr/>
          </p:nvSpPr>
          <p:spPr>
            <a:xfrm>
              <a:off x="2736859" y="2456584"/>
              <a:ext cx="875001" cy="347925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sz="2000" b="1" dirty="0" err="1"/>
                <a:t>공북문</a:t>
              </a:r>
              <a:endParaRPr lang="ko-KR" altLang="en-US" sz="2000" b="1" dirty="0"/>
            </a:p>
          </p:txBody>
        </p:sp>
        <p:sp>
          <p:nvSpPr>
            <p:cNvPr id="9" name="타원 8">
              <a:extLst>
                <a:ext uri="{FF2B5EF4-FFF2-40B4-BE49-F238E27FC236}">
                  <a16:creationId xmlns:a16="http://schemas.microsoft.com/office/drawing/2014/main" id="{27818525-2A5D-45F0-BDC6-3AC0399E2252}"/>
                </a:ext>
              </a:extLst>
            </p:cNvPr>
            <p:cNvSpPr/>
            <p:nvPr/>
          </p:nvSpPr>
          <p:spPr>
            <a:xfrm>
              <a:off x="2983738" y="2811616"/>
              <a:ext cx="274308" cy="299337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1F95359A-077B-4ADE-9D02-BE9621A9A34C}"/>
                </a:ext>
              </a:extLst>
            </p:cNvPr>
            <p:cNvSpPr/>
            <p:nvPr/>
          </p:nvSpPr>
          <p:spPr>
            <a:xfrm>
              <a:off x="3651920" y="3405191"/>
              <a:ext cx="274308" cy="299337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3988416F-84C7-4796-933E-072699B5F5FA}"/>
                </a:ext>
              </a:extLst>
            </p:cNvPr>
            <p:cNvSpPr/>
            <p:nvPr/>
          </p:nvSpPr>
          <p:spPr>
            <a:xfrm>
              <a:off x="2342606" y="3544423"/>
              <a:ext cx="274308" cy="299337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타원 11">
              <a:extLst>
                <a:ext uri="{FF2B5EF4-FFF2-40B4-BE49-F238E27FC236}">
                  <a16:creationId xmlns:a16="http://schemas.microsoft.com/office/drawing/2014/main" id="{CB203AD6-EEF1-42B5-9CD0-66A821DCEC27}"/>
                </a:ext>
              </a:extLst>
            </p:cNvPr>
            <p:cNvSpPr/>
            <p:nvPr/>
          </p:nvSpPr>
          <p:spPr>
            <a:xfrm>
              <a:off x="2983738" y="4100040"/>
              <a:ext cx="274308" cy="299337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사각형: 둥근 모서리 12">
              <a:extLst>
                <a:ext uri="{FF2B5EF4-FFF2-40B4-BE49-F238E27FC236}">
                  <a16:creationId xmlns:a16="http://schemas.microsoft.com/office/drawing/2014/main" id="{2B029F68-EDC2-434B-827C-112B7EC5936E}"/>
                </a:ext>
              </a:extLst>
            </p:cNvPr>
            <p:cNvSpPr/>
            <p:nvPr/>
          </p:nvSpPr>
          <p:spPr>
            <a:xfrm>
              <a:off x="3966008" y="3380896"/>
              <a:ext cx="875001" cy="347925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sz="2000" b="1" dirty="0" err="1"/>
                <a:t>진동문</a:t>
              </a:r>
              <a:endParaRPr lang="ko-KR" altLang="en-US" sz="2000" b="1" dirty="0"/>
            </a:p>
          </p:txBody>
        </p:sp>
        <p:sp>
          <p:nvSpPr>
            <p:cNvPr id="14" name="사각형: 둥근 모서리 13">
              <a:extLst>
                <a:ext uri="{FF2B5EF4-FFF2-40B4-BE49-F238E27FC236}">
                  <a16:creationId xmlns:a16="http://schemas.microsoft.com/office/drawing/2014/main" id="{61D22ACE-2C7D-4A5C-A59B-035B2FD4EC6C}"/>
                </a:ext>
              </a:extLst>
            </p:cNvPr>
            <p:cNvSpPr/>
            <p:nvPr/>
          </p:nvSpPr>
          <p:spPr>
            <a:xfrm>
              <a:off x="1442443" y="3554858"/>
              <a:ext cx="875001" cy="347925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sz="2000" b="1" dirty="0" err="1"/>
                <a:t>달서문</a:t>
              </a:r>
              <a:endParaRPr lang="ko-KR" altLang="en-US" sz="2000" b="1" dirty="0"/>
            </a:p>
          </p:txBody>
        </p:sp>
        <p:sp>
          <p:nvSpPr>
            <p:cNvPr id="15" name="사각형: 둥근 모서리 14">
              <a:extLst>
                <a:ext uri="{FF2B5EF4-FFF2-40B4-BE49-F238E27FC236}">
                  <a16:creationId xmlns:a16="http://schemas.microsoft.com/office/drawing/2014/main" id="{962EC704-C85F-4650-90C6-34F02A58BD97}"/>
                </a:ext>
              </a:extLst>
            </p:cNvPr>
            <p:cNvSpPr/>
            <p:nvPr/>
          </p:nvSpPr>
          <p:spPr>
            <a:xfrm>
              <a:off x="2393533" y="4484922"/>
              <a:ext cx="1485208" cy="347925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sz="2000" b="1" dirty="0"/>
                <a:t>영남제일관</a:t>
              </a:r>
            </a:p>
          </p:txBody>
        </p:sp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C76F65A8-78DE-4526-BD07-0FE799F2F4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8098" y="1963741"/>
            <a:ext cx="5853231" cy="4784784"/>
          </a:xfrm>
          <a:prstGeom prst="rect">
            <a:avLst/>
          </a:prstGeom>
        </p:spPr>
      </p:pic>
      <p:grpSp>
        <p:nvGrpSpPr>
          <p:cNvPr id="18" name="Group 3">
            <a:extLst>
              <a:ext uri="{FF2B5EF4-FFF2-40B4-BE49-F238E27FC236}">
                <a16:creationId xmlns:a16="http://schemas.microsoft.com/office/drawing/2014/main" id="{A2FD923F-587B-4E71-8C75-867E89A981B2}"/>
              </a:ext>
            </a:extLst>
          </p:cNvPr>
          <p:cNvGrpSpPr>
            <a:grpSpLocks/>
          </p:cNvGrpSpPr>
          <p:nvPr/>
        </p:nvGrpSpPr>
        <p:grpSpPr bwMode="auto">
          <a:xfrm>
            <a:off x="104648" y="104145"/>
            <a:ext cx="9565217" cy="821267"/>
            <a:chOff x="663" y="1030"/>
            <a:chExt cx="6168" cy="912"/>
          </a:xfrm>
        </p:grpSpPr>
        <p:sp>
          <p:nvSpPr>
            <p:cNvPr id="19" name="AutoShape 4">
              <a:extLst>
                <a:ext uri="{FF2B5EF4-FFF2-40B4-BE49-F238E27FC236}">
                  <a16:creationId xmlns:a16="http://schemas.microsoft.com/office/drawing/2014/main" id="{9682B543-6E44-45DB-ADCF-5AAE31C0C3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D7037C4E-65C6-4CCE-8279-7775C97EAA6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1" name="Text Box 9">
              <a:extLst>
                <a:ext uri="{FF2B5EF4-FFF2-40B4-BE49-F238E27FC236}">
                  <a16:creationId xmlns:a16="http://schemas.microsoft.com/office/drawing/2014/main" id="{E5744550-3F2A-45B4-874C-E1D7876CD47D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 dirty="0"/>
                <a:t>조선시대에 대구가 경상도의 중심도시가 된 까닭은</a:t>
              </a:r>
              <a:r>
                <a:rPr lang="en-US" altLang="ko-KR" sz="2800" b="1" dirty="0"/>
                <a:t>?</a:t>
              </a:r>
              <a:endParaRPr lang="ko-KR" altLang="en-US" sz="2800" dirty="0"/>
            </a:p>
          </p:txBody>
        </p:sp>
      </p:grpSp>
      <p:pic>
        <p:nvPicPr>
          <p:cNvPr id="23" name="Picture 1">
            <a:extLst>
              <a:ext uri="{FF2B5EF4-FFF2-40B4-BE49-F238E27FC236}">
                <a16:creationId xmlns:a16="http://schemas.microsoft.com/office/drawing/2014/main" id="{B809EB2C-FCBB-4141-9B4E-A389008A4D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/>
          </a:blip>
          <a:srcRect r="75197"/>
          <a:stretch>
            <a:fillRect/>
          </a:stretch>
        </p:blipFill>
        <p:spPr>
          <a:xfrm>
            <a:off x="64265" y="1138837"/>
            <a:ext cx="1771248" cy="59914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F7F779B2-DA94-4D29-B358-FDDEE2443038}"/>
              </a:ext>
            </a:extLst>
          </p:cNvPr>
          <p:cNvSpPr/>
          <p:nvPr/>
        </p:nvSpPr>
        <p:spPr>
          <a:xfrm>
            <a:off x="1786129" y="1192223"/>
            <a:ext cx="9382645" cy="549904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800" b="1" spc="-210" dirty="0">
                <a:solidFill>
                  <a:srgbClr val="7030A0"/>
                </a:solidFill>
              </a:rPr>
              <a:t>일본인들이 대구로 몰려오면서 대구에는 어떤 변화가 있었을까</a:t>
            </a:r>
            <a:r>
              <a:rPr lang="en-US" altLang="ko-KR" sz="2800" b="1" spc="-210" dirty="0">
                <a:solidFill>
                  <a:srgbClr val="7030A0"/>
                </a:solidFill>
              </a:rPr>
              <a:t>?</a:t>
            </a:r>
            <a:endParaRPr lang="ko-KR" altLang="en-US" sz="2800" b="1" spc="-210" dirty="0">
              <a:solidFill>
                <a:srgbClr val="7030A0"/>
              </a:solidFill>
            </a:endParaRP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5DCBAA4D-A0C2-49D8-BB90-0D86B4E83D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68774" y="894490"/>
            <a:ext cx="1232155" cy="10913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67484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3">
            <a:extLst>
              <a:ext uri="{FF2B5EF4-FFF2-40B4-BE49-F238E27FC236}">
                <a16:creationId xmlns:a16="http://schemas.microsoft.com/office/drawing/2014/main" id="{A2FD923F-587B-4E71-8C75-867E89A981B2}"/>
              </a:ext>
            </a:extLst>
          </p:cNvPr>
          <p:cNvGrpSpPr>
            <a:grpSpLocks/>
          </p:cNvGrpSpPr>
          <p:nvPr/>
        </p:nvGrpSpPr>
        <p:grpSpPr bwMode="auto">
          <a:xfrm>
            <a:off x="104648" y="104145"/>
            <a:ext cx="9565217" cy="821267"/>
            <a:chOff x="663" y="1030"/>
            <a:chExt cx="6168" cy="912"/>
          </a:xfrm>
        </p:grpSpPr>
        <p:sp>
          <p:nvSpPr>
            <p:cNvPr id="19" name="AutoShape 4">
              <a:extLst>
                <a:ext uri="{FF2B5EF4-FFF2-40B4-BE49-F238E27FC236}">
                  <a16:creationId xmlns:a16="http://schemas.microsoft.com/office/drawing/2014/main" id="{9682B543-6E44-45DB-ADCF-5AAE31C0C3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D7037C4E-65C6-4CCE-8279-7775C97EAA6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1" name="Text Box 9">
              <a:extLst>
                <a:ext uri="{FF2B5EF4-FFF2-40B4-BE49-F238E27FC236}">
                  <a16:creationId xmlns:a16="http://schemas.microsoft.com/office/drawing/2014/main" id="{E5744550-3F2A-45B4-874C-E1D7876CD47D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 dirty="0"/>
                <a:t>조선시대에 대구가 경상도의 중심도시가 된 까닭은</a:t>
              </a:r>
              <a:r>
                <a:rPr lang="en-US" altLang="ko-KR" sz="2800" b="1" dirty="0"/>
                <a:t>?</a:t>
              </a:r>
              <a:endParaRPr lang="ko-KR" altLang="en-US" sz="2800" dirty="0"/>
            </a:p>
          </p:txBody>
        </p:sp>
      </p:grpSp>
      <p:pic>
        <p:nvPicPr>
          <p:cNvPr id="23" name="Picture 1">
            <a:extLst>
              <a:ext uri="{FF2B5EF4-FFF2-40B4-BE49-F238E27FC236}">
                <a16:creationId xmlns:a16="http://schemas.microsoft.com/office/drawing/2014/main" id="{B809EB2C-FCBB-4141-9B4E-A389008A4D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/>
          </a:blip>
          <a:srcRect r="75197"/>
          <a:stretch>
            <a:fillRect/>
          </a:stretch>
        </p:blipFill>
        <p:spPr>
          <a:xfrm>
            <a:off x="137074" y="1145002"/>
            <a:ext cx="1771248" cy="59914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F7F779B2-DA94-4D29-B358-FDDEE2443038}"/>
              </a:ext>
            </a:extLst>
          </p:cNvPr>
          <p:cNvSpPr/>
          <p:nvPr/>
        </p:nvSpPr>
        <p:spPr>
          <a:xfrm>
            <a:off x="1798299" y="1211502"/>
            <a:ext cx="10315594" cy="549904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rgbClr val="7030A0"/>
                </a:solidFill>
              </a:rPr>
              <a:t>일본인들이 대구로 몰려오면서 대구에는 어떤 변화가 있었을까</a:t>
            </a:r>
            <a:r>
              <a:rPr lang="en-US" altLang="ko-KR" sz="2800" b="1" dirty="0">
                <a:solidFill>
                  <a:srgbClr val="7030A0"/>
                </a:solidFill>
              </a:rPr>
              <a:t>?</a:t>
            </a:r>
            <a:endParaRPr lang="ko-KR" altLang="en-US" sz="2800" b="1" dirty="0">
              <a:solidFill>
                <a:srgbClr val="7030A0"/>
              </a:solidFill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175BF6AD-7122-4871-9D50-251682C480A3}"/>
              </a:ext>
            </a:extLst>
          </p:cNvPr>
          <p:cNvGrpSpPr/>
          <p:nvPr/>
        </p:nvGrpSpPr>
        <p:grpSpPr>
          <a:xfrm>
            <a:off x="3794534" y="2058719"/>
            <a:ext cx="8271741" cy="3631286"/>
            <a:chOff x="3794534" y="2058719"/>
            <a:chExt cx="8271741" cy="3631286"/>
          </a:xfrm>
        </p:grpSpPr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C76F65A8-78DE-4526-BD07-0FE799F2F4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073958" y="2063550"/>
              <a:ext cx="3992317" cy="3263560"/>
            </a:xfrm>
            <a:prstGeom prst="rect">
              <a:avLst/>
            </a:prstGeom>
          </p:spPr>
        </p:pic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424091DA-9F1F-4A0C-B7E4-82143622353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94534" y="2058719"/>
              <a:ext cx="4214192" cy="3230000"/>
            </a:xfrm>
            <a:prstGeom prst="rect">
              <a:avLst/>
            </a:prstGeom>
          </p:spPr>
        </p:pic>
        <p:pic>
          <p:nvPicPr>
            <p:cNvPr id="27" name="Picture 21" descr="123">
              <a:extLst>
                <a:ext uri="{FF2B5EF4-FFF2-40B4-BE49-F238E27FC236}">
                  <a16:creationId xmlns:a16="http://schemas.microsoft.com/office/drawing/2014/main" id="{40DBFB57-5CEE-4B94-922D-5C47E3C2AA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0032" y="4818884"/>
              <a:ext cx="787852" cy="8711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C162E7C4-B8CD-4C87-AFD7-F10E01A51589}"/>
              </a:ext>
            </a:extLst>
          </p:cNvPr>
          <p:cNvGrpSpPr/>
          <p:nvPr/>
        </p:nvGrpSpPr>
        <p:grpSpPr>
          <a:xfrm>
            <a:off x="195322" y="1842726"/>
            <a:ext cx="3565986" cy="1810483"/>
            <a:chOff x="195322" y="1842726"/>
            <a:chExt cx="3565986" cy="1810483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32F82854-ECE9-464E-9AD9-BF63C98ED72D}"/>
                </a:ext>
              </a:extLst>
            </p:cNvPr>
            <p:cNvSpPr/>
            <p:nvPr/>
          </p:nvSpPr>
          <p:spPr>
            <a:xfrm>
              <a:off x="715901" y="2056682"/>
              <a:ext cx="3045407" cy="1596527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ko-KR" altLang="en-US" sz="2200" b="1" dirty="0"/>
                <a:t>  (가), (나) 지도를 비교, 관찰해 보고 대구시가의 달라진 점을 4가지 이상 찾아 적어보자.</a:t>
              </a:r>
            </a:p>
          </p:txBody>
        </p:sp>
        <p:pic>
          <p:nvPicPr>
            <p:cNvPr id="31" name="Picture 32" descr="178">
              <a:extLst>
                <a:ext uri="{FF2B5EF4-FFF2-40B4-BE49-F238E27FC236}">
                  <a16:creationId xmlns:a16="http://schemas.microsoft.com/office/drawing/2014/main" id="{6FF7DC58-C5FE-42E1-B2F3-0E61D81ED3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322" y="1842726"/>
              <a:ext cx="647233" cy="6472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92BB0275-2F31-4540-B8BC-51480A9DDCD9}"/>
              </a:ext>
            </a:extLst>
          </p:cNvPr>
          <p:cNvGrpSpPr/>
          <p:nvPr/>
        </p:nvGrpSpPr>
        <p:grpSpPr>
          <a:xfrm>
            <a:off x="159519" y="3890727"/>
            <a:ext cx="3681413" cy="1324134"/>
            <a:chOff x="159519" y="3890727"/>
            <a:chExt cx="3681413" cy="1324134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3AD2D213-7401-4961-9BFE-66067F48E4E1}"/>
                </a:ext>
              </a:extLst>
            </p:cNvPr>
            <p:cNvSpPr/>
            <p:nvPr/>
          </p:nvSpPr>
          <p:spPr>
            <a:xfrm>
              <a:off x="795525" y="4003054"/>
              <a:ext cx="3045407" cy="1211807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ko-KR" altLang="en-US" sz="2200" b="1" dirty="0"/>
                <a:t> 대구역이 지금의 자리에 들어선 이유는 무엇일까</a:t>
              </a:r>
              <a:r>
                <a:rPr lang="en-US" altLang="ko-KR" sz="2200" b="1" dirty="0"/>
                <a:t>?</a:t>
              </a:r>
              <a:endParaRPr lang="ko-KR" altLang="en-US" sz="2200" b="1" dirty="0"/>
            </a:p>
          </p:txBody>
        </p:sp>
        <p:pic>
          <p:nvPicPr>
            <p:cNvPr id="32" name="Picture 32" descr="178">
              <a:extLst>
                <a:ext uri="{FF2B5EF4-FFF2-40B4-BE49-F238E27FC236}">
                  <a16:creationId xmlns:a16="http://schemas.microsoft.com/office/drawing/2014/main" id="{C32C3492-FBDB-457A-ABFD-DE145334CF1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519" y="3890727"/>
              <a:ext cx="647233" cy="6472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7CE7DD10-54B9-42FA-B067-6E2F18BE69D9}"/>
              </a:ext>
            </a:extLst>
          </p:cNvPr>
          <p:cNvGrpSpPr/>
          <p:nvPr/>
        </p:nvGrpSpPr>
        <p:grpSpPr>
          <a:xfrm>
            <a:off x="281933" y="5657466"/>
            <a:ext cx="11910067" cy="647233"/>
            <a:chOff x="281933" y="5657466"/>
            <a:chExt cx="11910067" cy="647233"/>
          </a:xfrm>
        </p:grpSpPr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106B8995-4530-41AB-8C31-1A6E05C0CBF4}"/>
                </a:ext>
              </a:extLst>
            </p:cNvPr>
            <p:cNvSpPr/>
            <p:nvPr/>
          </p:nvSpPr>
          <p:spPr>
            <a:xfrm>
              <a:off x="873632" y="5862334"/>
              <a:ext cx="11318368" cy="442365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ko-KR" altLang="en-US" sz="2200" b="1" dirty="0"/>
                <a:t> </a:t>
              </a:r>
              <a:r>
                <a:rPr lang="ko-KR" altLang="en-US" sz="2200" b="1" spc="-150" dirty="0"/>
                <a:t>일본인들이 대구로 몰려와 정착하는 과정에서 대구에는 어떤 변화가 있었는지 정리해 보자</a:t>
              </a:r>
              <a:r>
                <a:rPr lang="en-US" altLang="ko-KR" sz="2200" b="1" spc="-150" dirty="0"/>
                <a:t>.</a:t>
              </a:r>
              <a:endParaRPr lang="ko-KR" altLang="en-US" sz="2200" b="1" spc="-150" dirty="0"/>
            </a:p>
          </p:txBody>
        </p:sp>
        <p:pic>
          <p:nvPicPr>
            <p:cNvPr id="33" name="Picture 32" descr="178">
              <a:extLst>
                <a:ext uri="{FF2B5EF4-FFF2-40B4-BE49-F238E27FC236}">
                  <a16:creationId xmlns:a16="http://schemas.microsoft.com/office/drawing/2014/main" id="{FDF253A5-9C3F-4211-9CD4-2CE226B8B4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933" y="5657466"/>
              <a:ext cx="647233" cy="6472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2DD8BB5B-1787-47B2-83F5-8FA08644E672}"/>
              </a:ext>
            </a:extLst>
          </p:cNvPr>
          <p:cNvSpPr/>
          <p:nvPr/>
        </p:nvSpPr>
        <p:spPr>
          <a:xfrm>
            <a:off x="10151207" y="2122667"/>
            <a:ext cx="875001" cy="347925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/>
              <a:t>대구역</a:t>
            </a:r>
          </a:p>
        </p:txBody>
      </p:sp>
    </p:spTree>
    <p:extLst>
      <p:ext uri="{BB962C8B-B14F-4D97-AF65-F5344CB8AC3E}">
        <p14:creationId xmlns:p14="http://schemas.microsoft.com/office/powerpoint/2010/main" val="1824649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53162C-C6A9-46C6-A655-E518655E5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8505" y="-3122695"/>
            <a:ext cx="1511858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8" name="Picture 11">
            <a:extLst>
              <a:ext uri="{FF2B5EF4-FFF2-40B4-BE49-F238E27FC236}">
                <a16:creationId xmlns:a16="http://schemas.microsoft.com/office/drawing/2014/main" id="{4B2266C7-180D-49AB-AF1E-31B62A79D6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/>
          </a:blip>
          <a:srcRect l="6166" t="1566" r="11749" b="5225"/>
          <a:stretch>
            <a:fillRect/>
          </a:stretch>
        </p:blipFill>
        <p:spPr>
          <a:xfrm>
            <a:off x="115010" y="1425661"/>
            <a:ext cx="5589053" cy="43813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6" name="Picture 0">
            <a:extLst>
              <a:ext uri="{FF2B5EF4-FFF2-40B4-BE49-F238E27FC236}">
                <a16:creationId xmlns:a16="http://schemas.microsoft.com/office/drawing/2014/main" id="{ACC38FE8-8B36-4956-8310-7614A6B84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893852" y="427554"/>
            <a:ext cx="6136939" cy="62529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84D9FDA4-2EF3-451D-938E-4639C29E6C41}"/>
              </a:ext>
            </a:extLst>
          </p:cNvPr>
          <p:cNvSpPr/>
          <p:nvPr/>
        </p:nvSpPr>
        <p:spPr>
          <a:xfrm>
            <a:off x="8308249" y="2438400"/>
            <a:ext cx="858903" cy="360018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 err="1"/>
              <a:t>북성로</a:t>
            </a:r>
            <a:endParaRPr lang="ko-KR" altLang="en-US" sz="2000" b="1" dirty="0"/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70C84690-99CE-43D0-BC33-323E40C38E91}"/>
              </a:ext>
            </a:extLst>
          </p:cNvPr>
          <p:cNvSpPr/>
          <p:nvPr/>
        </p:nvSpPr>
        <p:spPr>
          <a:xfrm>
            <a:off x="10058400" y="2855199"/>
            <a:ext cx="228600" cy="95195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/>
              <a:t>동</a:t>
            </a:r>
            <a:endParaRPr lang="en-US" altLang="ko-KR" sz="2000" b="1" dirty="0"/>
          </a:p>
          <a:p>
            <a:pPr algn="ctr"/>
            <a:r>
              <a:rPr lang="ko-KR" altLang="en-US" sz="2000" b="1" dirty="0"/>
              <a:t>성</a:t>
            </a:r>
            <a:endParaRPr lang="en-US" altLang="ko-KR" sz="2000" b="1" dirty="0"/>
          </a:p>
          <a:p>
            <a:pPr algn="ctr"/>
            <a:r>
              <a:rPr lang="ko-KR" altLang="en-US" sz="2000" b="1" dirty="0"/>
              <a:t>로 </a:t>
            </a:r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6B0DEA53-5EB3-4B48-923D-F17AA8D84C0B}"/>
              </a:ext>
            </a:extLst>
          </p:cNvPr>
          <p:cNvSpPr/>
          <p:nvPr/>
        </p:nvSpPr>
        <p:spPr>
          <a:xfrm>
            <a:off x="7877066" y="2953023"/>
            <a:ext cx="228600" cy="951953"/>
          </a:xfrm>
          <a:prstGeom prst="roundRect">
            <a:avLst/>
          </a:prstGeom>
          <a:solidFill>
            <a:srgbClr val="FE02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 err="1"/>
              <a:t>서성</a:t>
            </a:r>
            <a:endParaRPr lang="en-US" altLang="ko-KR" sz="2000" b="1" dirty="0"/>
          </a:p>
          <a:p>
            <a:pPr algn="ctr"/>
            <a:r>
              <a:rPr lang="ko-KR" altLang="en-US" sz="2000" b="1" dirty="0"/>
              <a:t>로 </a:t>
            </a: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1C68F92D-ED01-4B27-81D1-0CBA8CDF7119}"/>
              </a:ext>
            </a:extLst>
          </p:cNvPr>
          <p:cNvSpPr/>
          <p:nvPr/>
        </p:nvSpPr>
        <p:spPr>
          <a:xfrm rot="1966152">
            <a:off x="8023662" y="4278110"/>
            <a:ext cx="858903" cy="360018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 err="1"/>
              <a:t>남성로</a:t>
            </a:r>
            <a:endParaRPr lang="ko-KR" altLang="en-US" sz="2000" b="1" dirty="0"/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C764F6C6-2CDA-4C8E-87AF-221A75F165AE}"/>
              </a:ext>
            </a:extLst>
          </p:cNvPr>
          <p:cNvSpPr/>
          <p:nvPr/>
        </p:nvSpPr>
        <p:spPr>
          <a:xfrm rot="543377">
            <a:off x="9574054" y="3166847"/>
            <a:ext cx="228600" cy="951953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 err="1"/>
              <a:t>중앙로</a:t>
            </a:r>
            <a:r>
              <a:rPr lang="ko-KR" altLang="en-US" sz="2000" b="1" dirty="0"/>
              <a:t> </a:t>
            </a: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BAC5523E-B6C4-496C-8288-E3395725BE1C}"/>
              </a:ext>
            </a:extLst>
          </p:cNvPr>
          <p:cNvSpPr/>
          <p:nvPr/>
        </p:nvSpPr>
        <p:spPr>
          <a:xfrm rot="20641274">
            <a:off x="8908224" y="3635117"/>
            <a:ext cx="220168" cy="59550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/>
              <a:t>종로</a:t>
            </a:r>
          </a:p>
        </p:txBody>
      </p:sp>
      <p:pic>
        <p:nvPicPr>
          <p:cNvPr id="29" name="Picture 1">
            <a:extLst>
              <a:ext uri="{FF2B5EF4-FFF2-40B4-BE49-F238E27FC236}">
                <a16:creationId xmlns:a16="http://schemas.microsoft.com/office/drawing/2014/main" id="{2354263C-E28D-484B-B5B6-2AAACCAE8C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/>
          </a:blip>
          <a:srcRect r="75197"/>
          <a:stretch>
            <a:fillRect/>
          </a:stretch>
        </p:blipFill>
        <p:spPr>
          <a:xfrm>
            <a:off x="-11545" y="21507"/>
            <a:ext cx="1771248" cy="59914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9E796353-ED3F-4172-A0CD-6A4362660C3C}"/>
              </a:ext>
            </a:extLst>
          </p:cNvPr>
          <p:cNvSpPr/>
          <p:nvPr/>
        </p:nvSpPr>
        <p:spPr>
          <a:xfrm>
            <a:off x="1664770" y="61740"/>
            <a:ext cx="10315594" cy="549904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rgbClr val="7030A0"/>
                </a:solidFill>
              </a:rPr>
              <a:t>일본인들이 대구로 몰려오면서 대구에는 어떤 변화가 있었을까</a:t>
            </a:r>
            <a:r>
              <a:rPr lang="en-US" altLang="ko-KR" sz="2800" b="1" dirty="0">
                <a:solidFill>
                  <a:srgbClr val="7030A0"/>
                </a:solidFill>
              </a:rPr>
              <a:t>?</a:t>
            </a:r>
            <a:endParaRPr lang="ko-KR" altLang="en-US" sz="2800" b="1" dirty="0">
              <a:solidFill>
                <a:srgbClr val="7030A0"/>
              </a:solidFill>
            </a:endParaRPr>
          </a:p>
        </p:txBody>
      </p:sp>
      <p:sp>
        <p:nvSpPr>
          <p:cNvPr id="2" name="타원 1">
            <a:extLst>
              <a:ext uri="{FF2B5EF4-FFF2-40B4-BE49-F238E27FC236}">
                <a16:creationId xmlns:a16="http://schemas.microsoft.com/office/drawing/2014/main" id="{8643C96B-D589-44A3-986E-7EC695672CFC}"/>
              </a:ext>
            </a:extLst>
          </p:cNvPr>
          <p:cNvSpPr/>
          <p:nvPr/>
        </p:nvSpPr>
        <p:spPr>
          <a:xfrm>
            <a:off x="8980511" y="3062295"/>
            <a:ext cx="582892" cy="573801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  <a:highlight>
                  <a:srgbClr val="FFFF00"/>
                </a:highlight>
              </a:rPr>
              <a:t>경상감영</a:t>
            </a:r>
          </a:p>
        </p:txBody>
      </p:sp>
      <p:pic>
        <p:nvPicPr>
          <p:cNvPr id="31" name="Picture 5">
            <a:extLst>
              <a:ext uri="{FF2B5EF4-FFF2-40B4-BE49-F238E27FC236}">
                <a16:creationId xmlns:a16="http://schemas.microsoft.com/office/drawing/2014/main" id="{755B611E-1B3B-42F9-8A72-F30FECBE9D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/>
          </a:blip>
          <a:srcRect b="1548"/>
          <a:stretch>
            <a:fillRect/>
          </a:stretch>
        </p:blipFill>
        <p:spPr>
          <a:xfrm>
            <a:off x="533290" y="574699"/>
            <a:ext cx="4865863" cy="28789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71B2FF3C-A43B-4AD9-8303-6E34297BB4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117" y="3331175"/>
            <a:ext cx="71628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028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3">
            <a:extLst>
              <a:ext uri="{FF2B5EF4-FFF2-40B4-BE49-F238E27FC236}">
                <a16:creationId xmlns:a16="http://schemas.microsoft.com/office/drawing/2014/main" id="{3020F8EB-D86B-40E5-8ED2-7D3FBCD178F1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9" name="AutoShape 4">
              <a:extLst>
                <a:ext uri="{FF2B5EF4-FFF2-40B4-BE49-F238E27FC236}">
                  <a16:creationId xmlns:a16="http://schemas.microsoft.com/office/drawing/2014/main" id="{8EBCB313-38FE-4825-8EF9-371001C5063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10" name="AutoShape 6">
              <a:extLst>
                <a:ext uri="{FF2B5EF4-FFF2-40B4-BE49-F238E27FC236}">
                  <a16:creationId xmlns:a16="http://schemas.microsoft.com/office/drawing/2014/main" id="{663AE69D-365A-4212-B373-DF900D38CA4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11" name="Text Box 9">
              <a:extLst>
                <a:ext uri="{FF2B5EF4-FFF2-40B4-BE49-F238E27FC236}">
                  <a16:creationId xmlns:a16="http://schemas.microsoft.com/office/drawing/2014/main" id="{F3F9EC5F-D52D-44FF-81BE-2339D54D086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 dirty="0"/>
                <a:t>조선시대에 대구가 경상도의 중심도시가 된 까닭은</a:t>
              </a:r>
              <a:r>
                <a:rPr lang="en-US" altLang="ko-KR" sz="2800" b="1" dirty="0"/>
                <a:t>?</a:t>
              </a:r>
              <a:endParaRPr lang="ko-KR" altLang="en-US" sz="2800" dirty="0"/>
            </a:p>
          </p:txBody>
        </p: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576116B8-D4C2-45DF-886E-7679D9E759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4620" y="1318098"/>
            <a:ext cx="9052999" cy="5235923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4EAA1715-0DA9-4907-8686-335D3980D88F}"/>
              </a:ext>
            </a:extLst>
          </p:cNvPr>
          <p:cNvSpPr/>
          <p:nvPr/>
        </p:nvSpPr>
        <p:spPr>
          <a:xfrm>
            <a:off x="276883" y="2057400"/>
            <a:ext cx="2423715" cy="3898952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rgbClr val="002060"/>
                </a:solidFill>
              </a:rPr>
              <a:t>          외국인이 </a:t>
            </a:r>
            <a:endParaRPr lang="en-US" altLang="ko-KR" sz="2400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rgbClr val="002060"/>
                </a:solidFill>
              </a:rPr>
              <a:t>기록한 </a:t>
            </a:r>
            <a:r>
              <a:rPr lang="ko-KR" altLang="en-US" sz="2400" b="1" dirty="0" err="1">
                <a:solidFill>
                  <a:srgbClr val="002060"/>
                </a:solidFill>
              </a:rPr>
              <a:t>대구읍성</a:t>
            </a:r>
            <a:r>
              <a:rPr lang="ko-KR" altLang="en-US" sz="2400" b="1" dirty="0">
                <a:solidFill>
                  <a:srgbClr val="002060"/>
                </a:solidFill>
              </a:rPr>
              <a:t> 풍경을 그린 그림의 빈 칸에 들어갈 </a:t>
            </a:r>
            <a:r>
              <a:rPr lang="ko-KR" altLang="en-US" sz="2400" b="1" spc="-150" dirty="0" err="1">
                <a:solidFill>
                  <a:srgbClr val="002060"/>
                </a:solidFill>
              </a:rPr>
              <a:t>읍성의</a:t>
            </a:r>
            <a:r>
              <a:rPr lang="ko-KR" altLang="en-US" sz="2400" b="1" spc="-150" dirty="0">
                <a:solidFill>
                  <a:srgbClr val="002060"/>
                </a:solidFill>
              </a:rPr>
              <a:t> 주요시설의 </a:t>
            </a:r>
            <a:r>
              <a:rPr lang="ko-KR" altLang="en-US" sz="2400" b="1" dirty="0">
                <a:solidFill>
                  <a:srgbClr val="002060"/>
                </a:solidFill>
              </a:rPr>
              <a:t>명칭을 적어보자. 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EA3C039F-F365-462F-8F0B-58D994C57B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 rot="652016">
            <a:off x="298409" y="1185225"/>
            <a:ext cx="950237" cy="15122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58D31A06-957F-4587-9755-0152A390327D}"/>
              </a:ext>
            </a:extLst>
          </p:cNvPr>
          <p:cNvSpPr/>
          <p:nvPr/>
        </p:nvSpPr>
        <p:spPr>
          <a:xfrm>
            <a:off x="6324600" y="2363840"/>
            <a:ext cx="947892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 err="1"/>
              <a:t>공북문</a:t>
            </a:r>
            <a:endParaRPr lang="ko-KR" altLang="en-US" sz="2000" b="1" dirty="0"/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679DFB87-03AD-4E87-B1D4-8099F6F4A48F}"/>
              </a:ext>
            </a:extLst>
          </p:cNvPr>
          <p:cNvSpPr/>
          <p:nvPr/>
        </p:nvSpPr>
        <p:spPr>
          <a:xfrm>
            <a:off x="10515600" y="2667000"/>
            <a:ext cx="947892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 err="1"/>
              <a:t>진동문</a:t>
            </a:r>
            <a:endParaRPr lang="ko-KR" altLang="en-US" sz="2000" b="1" dirty="0"/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CCE86D09-4FFE-40D4-B2BC-A7BB4CAE0C36}"/>
              </a:ext>
            </a:extLst>
          </p:cNvPr>
          <p:cNvSpPr/>
          <p:nvPr/>
        </p:nvSpPr>
        <p:spPr>
          <a:xfrm>
            <a:off x="3279427" y="2666999"/>
            <a:ext cx="947892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 err="1"/>
              <a:t>달서문</a:t>
            </a:r>
            <a:endParaRPr lang="ko-KR" altLang="en-US" sz="2000" b="1" dirty="0"/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60C26EFB-1D4A-45D8-A4F3-9B377E447D80}"/>
              </a:ext>
            </a:extLst>
          </p:cNvPr>
          <p:cNvSpPr/>
          <p:nvPr/>
        </p:nvSpPr>
        <p:spPr>
          <a:xfrm>
            <a:off x="9854560" y="4724400"/>
            <a:ext cx="1608932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/>
              <a:t>영남제일관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9C58B57B-20AE-491E-9631-C1F6398CE92E}"/>
              </a:ext>
            </a:extLst>
          </p:cNvPr>
          <p:cNvSpPr/>
          <p:nvPr/>
        </p:nvSpPr>
        <p:spPr>
          <a:xfrm>
            <a:off x="5850654" y="3733364"/>
            <a:ext cx="1159746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/>
              <a:t>경상감영</a:t>
            </a:r>
          </a:p>
        </p:txBody>
      </p:sp>
      <p:pic>
        <p:nvPicPr>
          <p:cNvPr id="33" name="그림 32">
            <a:extLst>
              <a:ext uri="{FF2B5EF4-FFF2-40B4-BE49-F238E27FC236}">
                <a16:creationId xmlns:a16="http://schemas.microsoft.com/office/drawing/2014/main" id="{4EBE7F40-28E8-4354-8564-878E772728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22803" y="861744"/>
            <a:ext cx="1524662" cy="13504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AutoShape 4" descr="https://cdn.welfarehello.com/naver-blog/production/dgjunggu/2024-10/223611207795/dgjunggu_223611207795_3.jpg?f=webp&amp;q=80&amp;w=800">
            <a:extLst>
              <a:ext uri="{FF2B5EF4-FFF2-40B4-BE49-F238E27FC236}">
                <a16:creationId xmlns:a16="http://schemas.microsoft.com/office/drawing/2014/main" id="{122AC44C-4B5E-4FA6-8C13-D5779F089E1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495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3">
            <a:extLst>
              <a:ext uri="{FF2B5EF4-FFF2-40B4-BE49-F238E27FC236}">
                <a16:creationId xmlns:a16="http://schemas.microsoft.com/office/drawing/2014/main" id="{3020F8EB-D86B-40E5-8ED2-7D3FBCD178F1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9" name="AutoShape 4">
              <a:extLst>
                <a:ext uri="{FF2B5EF4-FFF2-40B4-BE49-F238E27FC236}">
                  <a16:creationId xmlns:a16="http://schemas.microsoft.com/office/drawing/2014/main" id="{8EBCB313-38FE-4825-8EF9-371001C5063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10" name="AutoShape 6">
              <a:extLst>
                <a:ext uri="{FF2B5EF4-FFF2-40B4-BE49-F238E27FC236}">
                  <a16:creationId xmlns:a16="http://schemas.microsoft.com/office/drawing/2014/main" id="{663AE69D-365A-4212-B373-DF900D38CA4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11" name="Text Box 9">
              <a:extLst>
                <a:ext uri="{FF2B5EF4-FFF2-40B4-BE49-F238E27FC236}">
                  <a16:creationId xmlns:a16="http://schemas.microsoft.com/office/drawing/2014/main" id="{F3F9EC5F-D52D-44FF-81BE-2339D54D086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 dirty="0"/>
                <a:t>조선시대에 대구가 경상도의 중심도시가 된 까닭은</a:t>
              </a:r>
              <a:r>
                <a:rPr lang="en-US" altLang="ko-KR" sz="2800" b="1" dirty="0"/>
                <a:t>?</a:t>
              </a:r>
              <a:endParaRPr lang="ko-KR" altLang="en-US" sz="2800" dirty="0"/>
            </a:p>
          </p:txBody>
        </p:sp>
      </p:grpSp>
      <p:sp>
        <p:nvSpPr>
          <p:cNvPr id="17" name="Rectangle 3">
            <a:extLst>
              <a:ext uri="{FF2B5EF4-FFF2-40B4-BE49-F238E27FC236}">
                <a16:creationId xmlns:a16="http://schemas.microsoft.com/office/drawing/2014/main" id="{4E640ADA-4A17-49F1-B13C-25C46A9301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4792" y="1467621"/>
            <a:ext cx="106602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base"/>
            <a:r>
              <a:rPr lang="ko-KR" altLang="en-US" sz="2400" b="1" spc="-150" dirty="0">
                <a:highlight>
                  <a:srgbClr val="FFFF00"/>
                </a:highlight>
              </a:rPr>
              <a:t>역사적 상상력을 발휘하여 </a:t>
            </a:r>
            <a:r>
              <a:rPr lang="en-US" altLang="ko-KR" sz="2400" b="1" spc="-150" dirty="0">
                <a:highlight>
                  <a:srgbClr val="FFFF00"/>
                </a:highlight>
              </a:rPr>
              <a:t>1900</a:t>
            </a:r>
            <a:r>
              <a:rPr lang="ko-KR" altLang="en-US" sz="2400" b="1" spc="-150" dirty="0" err="1">
                <a:highlight>
                  <a:srgbClr val="FFFF00"/>
                </a:highlight>
              </a:rPr>
              <a:t>년대‘대구인의</a:t>
            </a:r>
            <a:r>
              <a:rPr lang="ko-KR" altLang="en-US" sz="2400" b="1" spc="-150" dirty="0">
                <a:highlight>
                  <a:srgbClr val="FFFF00"/>
                </a:highlight>
              </a:rPr>
              <a:t> 하루</a:t>
            </a:r>
            <a:r>
              <a:rPr lang="en-US" altLang="ko-KR" sz="2400" b="1" spc="-150" dirty="0">
                <a:highlight>
                  <a:srgbClr val="FFFF00"/>
                </a:highlight>
              </a:rPr>
              <a:t>(</a:t>
            </a:r>
            <a:r>
              <a:rPr lang="ko-KR" altLang="en-US" sz="2400" b="1" spc="-150" dirty="0">
                <a:highlight>
                  <a:srgbClr val="FFFF00"/>
                </a:highlight>
              </a:rPr>
              <a:t>가상 일기</a:t>
            </a:r>
            <a:r>
              <a:rPr lang="en-US" altLang="ko-KR" sz="2400" b="1" spc="-150" dirty="0">
                <a:highlight>
                  <a:srgbClr val="FFFF00"/>
                </a:highlight>
              </a:rPr>
              <a:t>)’</a:t>
            </a:r>
            <a:r>
              <a:rPr lang="ko-KR" altLang="en-US" sz="2400" b="1" spc="-150" dirty="0">
                <a:highlight>
                  <a:srgbClr val="FFFF00"/>
                </a:highlight>
              </a:rPr>
              <a:t>를 적어보자</a:t>
            </a:r>
            <a:r>
              <a:rPr lang="en-US" altLang="ko-KR" sz="2400" b="1" spc="-150" dirty="0">
                <a:highlight>
                  <a:srgbClr val="FFFF00"/>
                </a:highlight>
              </a:rPr>
              <a:t>.</a:t>
            </a:r>
            <a:endParaRPr lang="ko-KR" altLang="en-US" sz="2400" b="1" spc="-150" dirty="0">
              <a:highlight>
                <a:srgbClr val="FFFF00"/>
              </a:highlight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93965DF-30D8-4649-BBF9-6EC091711F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549" y="4361679"/>
            <a:ext cx="11254902" cy="2057400"/>
          </a:xfrm>
          <a:prstGeom prst="rect">
            <a:avLst/>
          </a:prstGeom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78B23582-16BB-44BB-B27B-2748253489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/>
          </a:blip>
          <a:srcRect t="39051" r="446"/>
          <a:stretch>
            <a:fillRect/>
          </a:stretch>
        </p:blipFill>
        <p:spPr>
          <a:xfrm>
            <a:off x="522420" y="2022969"/>
            <a:ext cx="11147160" cy="2101186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D495C20C-DC2E-4E5A-9DDF-E34F224F6C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21041" y="947273"/>
            <a:ext cx="1464186" cy="12968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0" name="_x343935960" descr="EMB000077141364">
            <a:extLst>
              <a:ext uri="{FF2B5EF4-FFF2-40B4-BE49-F238E27FC236}">
                <a16:creationId xmlns:a16="http://schemas.microsoft.com/office/drawing/2014/main" id="{9DFFCA96-07BB-4DB8-BEE1-BAEEC02A5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6" y="1168426"/>
            <a:ext cx="845884" cy="12968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97895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>
            <a:extLst>
              <a:ext uri="{FF2B5EF4-FFF2-40B4-BE49-F238E27FC236}">
                <a16:creationId xmlns:a16="http://schemas.microsoft.com/office/drawing/2014/main" id="{049482CD-CEDD-44F8-83B5-EDB5FF6532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>
              <a:ea typeface="굴림" panose="020B0600000101010101" pitchFamily="50" charset="-127"/>
            </a:endParaRPr>
          </a:p>
        </p:txBody>
      </p:sp>
      <p:sp>
        <p:nvSpPr>
          <p:cNvPr id="9" name="Rectangle 14">
            <a:extLst>
              <a:ext uri="{FF2B5EF4-FFF2-40B4-BE49-F238E27FC236}">
                <a16:creationId xmlns:a16="http://schemas.microsoft.com/office/drawing/2014/main" id="{6559469F-54D9-4C04-8646-379F9B7A2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>
              <a:ea typeface="굴림" panose="020B0600000101010101" pitchFamily="50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D8FE95B4-4258-4A1A-8748-9347E43D9146}"/>
              </a:ext>
            </a:extLst>
          </p:cNvPr>
          <p:cNvGrpSpPr/>
          <p:nvPr/>
        </p:nvGrpSpPr>
        <p:grpSpPr>
          <a:xfrm>
            <a:off x="0" y="1118158"/>
            <a:ext cx="12115800" cy="588650"/>
            <a:chOff x="0" y="-83870"/>
            <a:chExt cx="12115800" cy="588650"/>
          </a:xfrm>
        </p:grpSpPr>
        <p:pic>
          <p:nvPicPr>
            <p:cNvPr id="12" name="_x851838000" descr="EMB000023942ce2">
              <a:extLst>
                <a:ext uri="{FF2B5EF4-FFF2-40B4-BE49-F238E27FC236}">
                  <a16:creationId xmlns:a16="http://schemas.microsoft.com/office/drawing/2014/main" id="{E81FCCE4-8169-4BAE-A529-7AAC896152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749" t="39236" b="21506"/>
            <a:stretch>
              <a:fillRect/>
            </a:stretch>
          </p:blipFill>
          <p:spPr bwMode="auto">
            <a:xfrm>
              <a:off x="2327275" y="157163"/>
              <a:ext cx="9788525" cy="161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67BB9888-EB4D-4FA4-A882-FA7E192BFB1F}"/>
                </a:ext>
              </a:extLst>
            </p:cNvPr>
            <p:cNvGrpSpPr/>
            <p:nvPr/>
          </p:nvGrpSpPr>
          <p:grpSpPr>
            <a:xfrm>
              <a:off x="0" y="-83870"/>
              <a:ext cx="2827642" cy="588650"/>
              <a:chOff x="0" y="-83870"/>
              <a:chExt cx="2827642" cy="588650"/>
            </a:xfrm>
          </p:grpSpPr>
          <p:pic>
            <p:nvPicPr>
              <p:cNvPr id="14" name="_x851839152" descr="EMB000023942ce2">
                <a:extLst>
                  <a:ext uri="{FF2B5EF4-FFF2-40B4-BE49-F238E27FC236}">
                    <a16:creationId xmlns:a16="http://schemas.microsoft.com/office/drawing/2014/main" id="{5516DFF4-7864-42FB-A7A0-249A83D5819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1124" r="91263" b="19658"/>
              <a:stretch>
                <a:fillRect/>
              </a:stretch>
            </p:blipFill>
            <p:spPr bwMode="auto">
              <a:xfrm>
                <a:off x="0" y="161925"/>
                <a:ext cx="746125" cy="157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그림 14">
                <a:extLst>
                  <a:ext uri="{FF2B5EF4-FFF2-40B4-BE49-F238E27FC236}">
                    <a16:creationId xmlns:a16="http://schemas.microsoft.com/office/drawing/2014/main" id="{3B2D0422-FA5C-4B86-ADF8-F40447C991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46125" y="-83870"/>
                <a:ext cx="2081517" cy="588650"/>
              </a:xfrm>
              <a:prstGeom prst="rect">
                <a:avLst/>
              </a:prstGeom>
              <a:effectLst>
                <a:softEdge rad="31750"/>
              </a:effectLst>
            </p:spPr>
          </p:pic>
        </p:grpSp>
      </p:grpSp>
      <p:grpSp>
        <p:nvGrpSpPr>
          <p:cNvPr id="17" name="Group 3">
            <a:extLst>
              <a:ext uri="{FF2B5EF4-FFF2-40B4-BE49-F238E27FC236}">
                <a16:creationId xmlns:a16="http://schemas.microsoft.com/office/drawing/2014/main" id="{FC865BE5-C947-4F04-B200-D76BD8950794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18" name="AutoShape 4">
              <a:extLst>
                <a:ext uri="{FF2B5EF4-FFF2-40B4-BE49-F238E27FC236}">
                  <a16:creationId xmlns:a16="http://schemas.microsoft.com/office/drawing/2014/main" id="{DF817F0F-0C35-4F40-BF7B-C765D73A15B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19" name="AutoShape 6">
              <a:extLst>
                <a:ext uri="{FF2B5EF4-FFF2-40B4-BE49-F238E27FC236}">
                  <a16:creationId xmlns:a16="http://schemas.microsoft.com/office/drawing/2014/main" id="{E65A764D-08E4-4628-9326-A28AE611D5E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0" name="Text Box 9">
              <a:extLst>
                <a:ext uri="{FF2B5EF4-FFF2-40B4-BE49-F238E27FC236}">
                  <a16:creationId xmlns:a16="http://schemas.microsoft.com/office/drawing/2014/main" id="{D7CFE624-08D5-484B-A9C6-4CD0B2750ADD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 dirty="0"/>
                <a:t>조선시대에 대구가 경상도의 중심도시가 된 까닭은</a:t>
              </a:r>
              <a:r>
                <a:rPr lang="en-US" altLang="ko-KR" sz="2800" b="1" dirty="0"/>
                <a:t>?</a:t>
              </a:r>
              <a:endParaRPr lang="ko-KR" altLang="en-US" sz="2800" dirty="0"/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269B911A-20F9-4192-9743-1546957CA1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7953" y="2042882"/>
            <a:ext cx="7315200" cy="4703250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2BFDB106-A8B1-4A3C-9C2F-C5DEB6015CE1}"/>
              </a:ext>
            </a:extLst>
          </p:cNvPr>
          <p:cNvSpPr/>
          <p:nvPr/>
        </p:nvSpPr>
        <p:spPr>
          <a:xfrm>
            <a:off x="227806" y="1860073"/>
            <a:ext cx="4198938" cy="467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2100" b="1" kern="0" spc="-150" dirty="0">
                <a:solidFill>
                  <a:srgbClr val="002060"/>
                </a:solidFill>
                <a:latin typeface="맑은 고딕" panose="020B0503020000020004" pitchFamily="50" charset="-127"/>
              </a:rPr>
              <a:t>            대구군수 겸 경상북도 관찰사 대행이었던</a:t>
            </a:r>
            <a:r>
              <a:rPr lang="ko-KR" altLang="en-US" sz="2100" b="1" kern="0" spc="-150" dirty="0">
                <a:solidFill>
                  <a:srgbClr val="002060"/>
                </a:solidFill>
                <a:latin typeface="함초롬바탕" panose="02030604000101010101" pitchFamily="18" charset="-127"/>
              </a:rPr>
              <a:t> </a:t>
            </a:r>
            <a:r>
              <a:rPr lang="ko-KR" altLang="en-US" sz="2100" b="1" kern="0" spc="-150" dirty="0" err="1">
                <a:solidFill>
                  <a:srgbClr val="002060"/>
                </a:solidFill>
                <a:latin typeface="맑은 고딕" panose="020B0503020000020004" pitchFamily="50" charset="-127"/>
              </a:rPr>
              <a:t>박중양은</a:t>
            </a:r>
            <a:r>
              <a:rPr lang="ko-KR" altLang="en-US" sz="2100" b="1" kern="0" spc="-150" dirty="0">
                <a:solidFill>
                  <a:srgbClr val="00206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100" b="1" kern="0" spc="-150" dirty="0" err="1">
                <a:solidFill>
                  <a:srgbClr val="002060"/>
                </a:solidFill>
                <a:latin typeface="맑은 고딕" panose="020B0503020000020004" pitchFamily="50" charset="-127"/>
              </a:rPr>
              <a:t>읍성의</a:t>
            </a:r>
            <a:r>
              <a:rPr lang="ko-KR" altLang="en-US" sz="2100" b="1" kern="0" spc="-150" dirty="0">
                <a:solidFill>
                  <a:srgbClr val="002060"/>
                </a:solidFill>
                <a:latin typeface="맑은 고딕" panose="020B0503020000020004" pitchFamily="50" charset="-127"/>
              </a:rPr>
              <a:t> 성벽이 교류하는데 불편하고 상업발전에 지장을 준다고 정부의 허가도 받지 않고 철거해 버렸다</a:t>
            </a:r>
            <a:r>
              <a:rPr lang="en-US" altLang="ko-KR" sz="2100" b="1" kern="0" spc="-150" dirty="0">
                <a:solidFill>
                  <a:srgbClr val="002060"/>
                </a:solidFill>
                <a:latin typeface="맑은 고딕" panose="020B0503020000020004" pitchFamily="50" charset="-127"/>
              </a:rPr>
              <a:t>. ‘</a:t>
            </a:r>
            <a:r>
              <a:rPr lang="ko-KR" altLang="en-US" sz="2100" b="1" kern="0" spc="-150" dirty="0">
                <a:solidFill>
                  <a:srgbClr val="002060"/>
                </a:solidFill>
                <a:latin typeface="맑은 고딕" panose="020B0503020000020004" pitchFamily="50" charset="-127"/>
              </a:rPr>
              <a:t>역사 유적이라도 경제 발전에 저해된다면 철거해야 된다</a:t>
            </a:r>
            <a:r>
              <a:rPr lang="en-US" altLang="ko-KR" sz="2100" b="1" kern="0" spc="-150" dirty="0">
                <a:solidFill>
                  <a:srgbClr val="002060"/>
                </a:solidFill>
                <a:latin typeface="맑은 고딕" panose="020B0503020000020004" pitchFamily="50" charset="-127"/>
              </a:rPr>
              <a:t>. </a:t>
            </a:r>
            <a:r>
              <a:rPr lang="ko-KR" altLang="en-US" sz="2100" b="1" kern="0" spc="-150" dirty="0">
                <a:solidFill>
                  <a:srgbClr val="002060"/>
                </a:solidFill>
                <a:latin typeface="맑은 고딕" panose="020B0503020000020004" pitchFamily="50" charset="-127"/>
              </a:rPr>
              <a:t>아니면 손실이 있더라도 보존해야 한다</a:t>
            </a:r>
            <a:r>
              <a:rPr lang="en-US" altLang="ko-KR" sz="2100" b="1" kern="0" spc="-150" dirty="0">
                <a:solidFill>
                  <a:srgbClr val="002060"/>
                </a:solidFill>
                <a:latin typeface="맑은 고딕" panose="020B0503020000020004" pitchFamily="50" charset="-127"/>
              </a:rPr>
              <a:t>.’</a:t>
            </a:r>
            <a:r>
              <a:rPr lang="ko-KR" altLang="en-US" sz="2100" b="1" kern="0" spc="-150" dirty="0">
                <a:solidFill>
                  <a:srgbClr val="002060"/>
                </a:solidFill>
                <a:latin typeface="맑은 고딕" panose="020B0503020000020004" pitchFamily="50" charset="-127"/>
              </a:rPr>
              <a:t>라는 주장에 대해 자신의 의견을 적고 친구들과 토론해보자</a:t>
            </a:r>
            <a:r>
              <a:rPr lang="en-US" altLang="ko-KR" sz="2100" b="1" kern="0" spc="-150" dirty="0">
                <a:solidFill>
                  <a:srgbClr val="002060"/>
                </a:solidFill>
                <a:latin typeface="맑은 고딕" panose="020B0503020000020004" pitchFamily="50" charset="-127"/>
              </a:rPr>
              <a:t>.</a:t>
            </a:r>
            <a:endParaRPr lang="ko-KR" altLang="en-US" sz="2100" kern="0" spc="-150" dirty="0">
              <a:solidFill>
                <a:srgbClr val="002060"/>
              </a:solidFill>
              <a:effectLst/>
              <a:latin typeface="함초롬바탕" panose="02030604000101010101" pitchFamily="18" charset="-127"/>
            </a:endParaRPr>
          </a:p>
        </p:txBody>
      </p:sp>
      <p:pic>
        <p:nvPicPr>
          <p:cNvPr id="21" name="Picture 4">
            <a:extLst>
              <a:ext uri="{FF2B5EF4-FFF2-40B4-BE49-F238E27FC236}">
                <a16:creationId xmlns:a16="http://schemas.microsoft.com/office/drawing/2014/main" id="{2CEA611F-0FDA-4FBA-AB16-664B54E827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/>
          </a:blip>
          <a:srcRect l="10544" r="27469" b="30128"/>
          <a:stretch>
            <a:fillRect/>
          </a:stretch>
        </p:blipFill>
        <p:spPr>
          <a:xfrm rot="1171435">
            <a:off x="10831106" y="675849"/>
            <a:ext cx="926858" cy="102978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pic>
        <p:nvPicPr>
          <p:cNvPr id="22" name="Picture 22" descr="008">
            <a:extLst>
              <a:ext uri="{FF2B5EF4-FFF2-40B4-BE49-F238E27FC236}">
                <a16:creationId xmlns:a16="http://schemas.microsoft.com/office/drawing/2014/main" id="{BDA355A3-0249-4BB0-BEC7-F72EBEE22D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97" y="1745414"/>
            <a:ext cx="990600" cy="74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49FCBFA6-4EF4-4482-8522-C89748BDD9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09122" y="3514725"/>
            <a:ext cx="1276350" cy="174307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227360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>
            <a:extLst>
              <a:ext uri="{FF2B5EF4-FFF2-40B4-BE49-F238E27FC236}">
                <a16:creationId xmlns:a16="http://schemas.microsoft.com/office/drawing/2014/main" id="{049482CD-CEDD-44F8-83B5-EDB5FF6532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>
              <a:ea typeface="굴림" panose="020B0600000101010101" pitchFamily="50" charset="-127"/>
            </a:endParaRPr>
          </a:p>
        </p:txBody>
      </p:sp>
      <p:sp>
        <p:nvSpPr>
          <p:cNvPr id="9" name="Rectangle 14">
            <a:extLst>
              <a:ext uri="{FF2B5EF4-FFF2-40B4-BE49-F238E27FC236}">
                <a16:creationId xmlns:a16="http://schemas.microsoft.com/office/drawing/2014/main" id="{6559469F-54D9-4C04-8646-379F9B7A2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>
              <a:ea typeface="굴림" panose="020B0600000101010101" pitchFamily="50" charset="-127"/>
            </a:endParaRPr>
          </a:p>
        </p:txBody>
      </p:sp>
      <p:grpSp>
        <p:nvGrpSpPr>
          <p:cNvPr id="17" name="Group 3">
            <a:extLst>
              <a:ext uri="{FF2B5EF4-FFF2-40B4-BE49-F238E27FC236}">
                <a16:creationId xmlns:a16="http://schemas.microsoft.com/office/drawing/2014/main" id="{FC865BE5-C947-4F04-B200-D76BD8950794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18" name="AutoShape 4">
              <a:extLst>
                <a:ext uri="{FF2B5EF4-FFF2-40B4-BE49-F238E27FC236}">
                  <a16:creationId xmlns:a16="http://schemas.microsoft.com/office/drawing/2014/main" id="{DF817F0F-0C35-4F40-BF7B-C765D73A15B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19" name="AutoShape 6">
              <a:extLst>
                <a:ext uri="{FF2B5EF4-FFF2-40B4-BE49-F238E27FC236}">
                  <a16:creationId xmlns:a16="http://schemas.microsoft.com/office/drawing/2014/main" id="{E65A764D-08E4-4628-9326-A28AE611D5E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0" name="Text Box 9">
              <a:extLst>
                <a:ext uri="{FF2B5EF4-FFF2-40B4-BE49-F238E27FC236}">
                  <a16:creationId xmlns:a16="http://schemas.microsoft.com/office/drawing/2014/main" id="{D7CFE624-08D5-484B-A9C6-4CD0B2750ADD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 dirty="0"/>
                <a:t>조선시대에 대구가 경상도의 중심도시가 된 까닭은</a:t>
              </a:r>
              <a:r>
                <a:rPr lang="en-US" altLang="ko-KR" sz="2800" b="1" dirty="0"/>
                <a:t>?</a:t>
              </a:r>
              <a:endParaRPr lang="ko-KR" altLang="en-US" sz="2800" dirty="0"/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EA46C49E-34B8-4155-B847-0CAC06E1D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55" y="2124630"/>
            <a:ext cx="5878813" cy="4199152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4556C623-2CE1-4363-B726-B9774DCF81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145892"/>
            <a:ext cx="5857551" cy="4177890"/>
          </a:xfrm>
          <a:prstGeom prst="rect">
            <a:avLst/>
          </a:prstGeom>
        </p:spPr>
      </p:pic>
      <p:grpSp>
        <p:nvGrpSpPr>
          <p:cNvPr id="22" name="그룹 21">
            <a:extLst>
              <a:ext uri="{FF2B5EF4-FFF2-40B4-BE49-F238E27FC236}">
                <a16:creationId xmlns:a16="http://schemas.microsoft.com/office/drawing/2014/main" id="{407F5610-3FD4-4C1C-B365-6619ACD2C0EA}"/>
              </a:ext>
            </a:extLst>
          </p:cNvPr>
          <p:cNvGrpSpPr/>
          <p:nvPr/>
        </p:nvGrpSpPr>
        <p:grpSpPr>
          <a:xfrm>
            <a:off x="0" y="1118158"/>
            <a:ext cx="12115800" cy="588650"/>
            <a:chOff x="0" y="-83870"/>
            <a:chExt cx="12115800" cy="588650"/>
          </a:xfrm>
        </p:grpSpPr>
        <p:pic>
          <p:nvPicPr>
            <p:cNvPr id="23" name="_x851838000" descr="EMB000023942ce2">
              <a:extLst>
                <a:ext uri="{FF2B5EF4-FFF2-40B4-BE49-F238E27FC236}">
                  <a16:creationId xmlns:a16="http://schemas.microsoft.com/office/drawing/2014/main" id="{D279BB68-3FE1-4BA6-9D52-C9F0A44997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749" t="39236" b="21506"/>
            <a:stretch>
              <a:fillRect/>
            </a:stretch>
          </p:blipFill>
          <p:spPr bwMode="auto">
            <a:xfrm>
              <a:off x="2327275" y="157163"/>
              <a:ext cx="9788525" cy="161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6AFDF77B-543D-4EF1-BC03-B8B2EE137B25}"/>
                </a:ext>
              </a:extLst>
            </p:cNvPr>
            <p:cNvGrpSpPr/>
            <p:nvPr/>
          </p:nvGrpSpPr>
          <p:grpSpPr>
            <a:xfrm>
              <a:off x="0" y="-83870"/>
              <a:ext cx="2827642" cy="588650"/>
              <a:chOff x="0" y="-83870"/>
              <a:chExt cx="2827642" cy="588650"/>
            </a:xfrm>
          </p:grpSpPr>
          <p:pic>
            <p:nvPicPr>
              <p:cNvPr id="25" name="_x851839152" descr="EMB000023942ce2">
                <a:extLst>
                  <a:ext uri="{FF2B5EF4-FFF2-40B4-BE49-F238E27FC236}">
                    <a16:creationId xmlns:a16="http://schemas.microsoft.com/office/drawing/2014/main" id="{26ACC48B-B510-434B-93DB-7F39B701341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1124" r="91263" b="19658"/>
              <a:stretch>
                <a:fillRect/>
              </a:stretch>
            </p:blipFill>
            <p:spPr bwMode="auto">
              <a:xfrm>
                <a:off x="0" y="161925"/>
                <a:ext cx="746125" cy="157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6" name="그림 25">
                <a:extLst>
                  <a:ext uri="{FF2B5EF4-FFF2-40B4-BE49-F238E27FC236}">
                    <a16:creationId xmlns:a16="http://schemas.microsoft.com/office/drawing/2014/main" id="{1A0CF178-378A-4C95-B984-B1AD43EDEB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46125" y="-83870"/>
                <a:ext cx="2081517" cy="588650"/>
              </a:xfrm>
              <a:prstGeom prst="rect">
                <a:avLst/>
              </a:prstGeom>
              <a:effectLst>
                <a:softEdge rad="31750"/>
              </a:effectLst>
            </p:spPr>
          </p:pic>
        </p:grpSp>
      </p:grpSp>
      <p:sp>
        <p:nvSpPr>
          <p:cNvPr id="4" name="Rectangle 2">
            <a:extLst>
              <a:ext uri="{FF2B5EF4-FFF2-40B4-BE49-F238E27FC236}">
                <a16:creationId xmlns:a16="http://schemas.microsoft.com/office/drawing/2014/main" id="{B1382FD1-DCE4-4D6E-B82C-9C0577E0B0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4D655445-2C2E-41D0-A7C4-139F4A2A76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80402" y="813522"/>
            <a:ext cx="1232155" cy="10913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4">
            <a:extLst>
              <a:ext uri="{FF2B5EF4-FFF2-40B4-BE49-F238E27FC236}">
                <a16:creationId xmlns:a16="http://schemas.microsoft.com/office/drawing/2014/main" id="{A4CB9893-6F4D-4712-A1D4-F156BC599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5299" y="465903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1" name="_x281294728" descr="EMB00017a402ab0">
            <a:extLst>
              <a:ext uri="{FF2B5EF4-FFF2-40B4-BE49-F238E27FC236}">
                <a16:creationId xmlns:a16="http://schemas.microsoft.com/office/drawing/2014/main" id="{E639346B-A41C-40D0-B36B-2A14002E33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38" r="4955" b="5321"/>
          <a:stretch>
            <a:fillRect/>
          </a:stretch>
        </p:blipFill>
        <p:spPr bwMode="auto">
          <a:xfrm>
            <a:off x="5257801" y="5039797"/>
            <a:ext cx="1632060" cy="178289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5A13B85C-3200-4659-9F41-10FBBC9105D0}"/>
              </a:ext>
            </a:extLst>
          </p:cNvPr>
          <p:cNvSpPr/>
          <p:nvPr/>
        </p:nvSpPr>
        <p:spPr>
          <a:xfrm>
            <a:off x="4560455" y="1205906"/>
            <a:ext cx="4125608" cy="4643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경상감영의 정문 </a:t>
            </a:r>
            <a:r>
              <a:rPr lang="ko-KR" altLang="en-US" sz="2400" b="1" dirty="0" err="1"/>
              <a:t>관풍루</a:t>
            </a:r>
            <a:endParaRPr lang="ko-KR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5030276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3">
            <a:extLst>
              <a:ext uri="{FF2B5EF4-FFF2-40B4-BE49-F238E27FC236}">
                <a16:creationId xmlns:a16="http://schemas.microsoft.com/office/drawing/2014/main" id="{3020F8EB-D86B-40E5-8ED2-7D3FBCD178F1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443632" cy="1094122"/>
            <a:chOff x="663" y="1030"/>
            <a:chExt cx="6168" cy="1215"/>
          </a:xfrm>
        </p:grpSpPr>
        <p:sp>
          <p:nvSpPr>
            <p:cNvPr id="9" name="AutoShape 4">
              <a:extLst>
                <a:ext uri="{FF2B5EF4-FFF2-40B4-BE49-F238E27FC236}">
                  <a16:creationId xmlns:a16="http://schemas.microsoft.com/office/drawing/2014/main" id="{8EBCB313-38FE-4825-8EF9-371001C5063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10" name="AutoShape 6">
              <a:extLst>
                <a:ext uri="{FF2B5EF4-FFF2-40B4-BE49-F238E27FC236}">
                  <a16:creationId xmlns:a16="http://schemas.microsoft.com/office/drawing/2014/main" id="{663AE69D-365A-4212-B373-DF900D38CA4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11" name="Text Box 9">
              <a:extLst>
                <a:ext uri="{FF2B5EF4-FFF2-40B4-BE49-F238E27FC236}">
                  <a16:creationId xmlns:a16="http://schemas.microsoft.com/office/drawing/2014/main" id="{F3F9EC5F-D52D-44FF-81BE-2339D54D086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10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 dirty="0"/>
                <a:t>대구는 어떻게 대한민국 </a:t>
              </a:r>
              <a:r>
                <a:rPr lang="en-US" altLang="ko-KR" sz="2800" b="1" dirty="0"/>
                <a:t>3</a:t>
              </a:r>
              <a:r>
                <a:rPr lang="ko-KR" altLang="en-US" sz="2800" b="1" dirty="0"/>
                <a:t>대 도시로 성장할 수 있었을까</a:t>
              </a:r>
              <a:r>
                <a:rPr lang="en-US" altLang="ko-KR" sz="2800" b="1" dirty="0"/>
                <a:t>?</a:t>
              </a:r>
              <a:endParaRPr lang="ko-KR" altLang="en-US" sz="2800" b="1" dirty="0"/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6257F462-46C1-4283-931E-276A861AA6A9}"/>
              </a:ext>
            </a:extLst>
          </p:cNvPr>
          <p:cNvSpPr/>
          <p:nvPr/>
        </p:nvSpPr>
        <p:spPr>
          <a:xfrm>
            <a:off x="814101" y="1280119"/>
            <a:ext cx="11192130" cy="6023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2400" b="1" kern="0" spc="-6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2400" b="1" kern="0" spc="-60" dirty="0">
                <a:solidFill>
                  <a:srgbClr val="000000"/>
                </a:solidFill>
                <a:latin typeface="맑은 고딕" panose="020B0503020000020004" pitchFamily="50" charset="-127"/>
              </a:rPr>
              <a:t>1950</a:t>
            </a:r>
            <a:r>
              <a:rPr lang="ko-KR" altLang="en-US" sz="2400" b="1" kern="0" spc="-60" dirty="0">
                <a:solidFill>
                  <a:srgbClr val="000000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400" b="1" kern="0" spc="-60" dirty="0">
                <a:solidFill>
                  <a:srgbClr val="000000"/>
                </a:solidFill>
                <a:latin typeface="맑은 고딕" panose="020B0503020000020004" pitchFamily="50" charset="-127"/>
              </a:rPr>
              <a:t>6</a:t>
            </a:r>
            <a:r>
              <a:rPr lang="ko-KR" altLang="en-US" sz="2400" b="1" kern="0" spc="-60" dirty="0">
                <a:solidFill>
                  <a:srgbClr val="000000"/>
                </a:solidFill>
                <a:latin typeface="맑은 고딕" panose="020B0503020000020004" pitchFamily="50" charset="-127"/>
              </a:rPr>
              <a:t>월 </a:t>
            </a:r>
            <a:r>
              <a:rPr lang="en-US" altLang="ko-KR" sz="2400" b="1" kern="0" spc="-60" dirty="0">
                <a:solidFill>
                  <a:srgbClr val="000000"/>
                </a:solidFill>
                <a:latin typeface="맑은 고딕" panose="020B0503020000020004" pitchFamily="50" charset="-127"/>
              </a:rPr>
              <a:t>25</a:t>
            </a:r>
            <a:r>
              <a:rPr lang="ko-KR" altLang="en-US" sz="2400" b="1" kern="0" spc="-60" dirty="0">
                <a:solidFill>
                  <a:srgbClr val="000000"/>
                </a:solidFill>
                <a:latin typeface="맑은 고딕" panose="020B0503020000020004" pitchFamily="50" charset="-127"/>
              </a:rPr>
              <a:t>일에 발발한 한국전쟁이 대구에 끼친 영향을 정리해보자</a:t>
            </a:r>
            <a:r>
              <a:rPr lang="en-US" altLang="ko-KR" sz="2400" b="1" kern="0" spc="-6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  <a:endParaRPr lang="ko-KR" altLang="en-US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3D968FE1-3854-41CF-9267-D9150A9B17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940" y="1280119"/>
            <a:ext cx="653610" cy="72902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47AFD44-B8B7-433D-B060-B8F3E1A8FE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349" y="2142348"/>
            <a:ext cx="11012979" cy="2135738"/>
          </a:xfrm>
          <a:prstGeom prst="rect">
            <a:avLst/>
          </a:prstGeom>
        </p:spPr>
      </p:pic>
      <p:pic>
        <p:nvPicPr>
          <p:cNvPr id="12" name="Picture 1">
            <a:extLst>
              <a:ext uri="{FF2B5EF4-FFF2-40B4-BE49-F238E27FC236}">
                <a16:creationId xmlns:a16="http://schemas.microsoft.com/office/drawing/2014/main" id="{8C00FDD6-CC3B-46E9-A691-BF84FD6FC1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/>
          </a:blip>
          <a:srcRect t="3262" b="2322"/>
          <a:stretch>
            <a:fillRect/>
          </a:stretch>
        </p:blipFill>
        <p:spPr bwMode="auto">
          <a:xfrm>
            <a:off x="395979" y="4537972"/>
            <a:ext cx="11400041" cy="213573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80360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3">
            <a:extLst>
              <a:ext uri="{FF2B5EF4-FFF2-40B4-BE49-F238E27FC236}">
                <a16:creationId xmlns:a16="http://schemas.microsoft.com/office/drawing/2014/main" id="{3020F8EB-D86B-40E5-8ED2-7D3FBCD178F1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443632" cy="1094122"/>
            <a:chOff x="663" y="1030"/>
            <a:chExt cx="6168" cy="1215"/>
          </a:xfrm>
        </p:grpSpPr>
        <p:sp>
          <p:nvSpPr>
            <p:cNvPr id="9" name="AutoShape 4">
              <a:extLst>
                <a:ext uri="{FF2B5EF4-FFF2-40B4-BE49-F238E27FC236}">
                  <a16:creationId xmlns:a16="http://schemas.microsoft.com/office/drawing/2014/main" id="{8EBCB313-38FE-4825-8EF9-371001C5063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10" name="AutoShape 6">
              <a:extLst>
                <a:ext uri="{FF2B5EF4-FFF2-40B4-BE49-F238E27FC236}">
                  <a16:creationId xmlns:a16="http://schemas.microsoft.com/office/drawing/2014/main" id="{663AE69D-365A-4212-B373-DF900D38CA4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11" name="Text Box 9">
              <a:extLst>
                <a:ext uri="{FF2B5EF4-FFF2-40B4-BE49-F238E27FC236}">
                  <a16:creationId xmlns:a16="http://schemas.microsoft.com/office/drawing/2014/main" id="{F3F9EC5F-D52D-44FF-81BE-2339D54D086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10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 dirty="0"/>
                <a:t>대구는 어떻게 대한민국 </a:t>
              </a:r>
              <a:r>
                <a:rPr lang="en-US" altLang="ko-KR" sz="2800" b="1" dirty="0"/>
                <a:t>3</a:t>
              </a:r>
              <a:r>
                <a:rPr lang="ko-KR" altLang="en-US" sz="2800" b="1" dirty="0"/>
                <a:t>대 도시로 성장할 수 있었을까</a:t>
              </a:r>
              <a:r>
                <a:rPr lang="en-US" altLang="ko-KR" sz="2800" b="1" dirty="0"/>
                <a:t>?</a:t>
              </a:r>
              <a:endParaRPr lang="ko-KR" altLang="en-US" sz="2800" b="1" dirty="0"/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6257F462-46C1-4283-931E-276A861AA6A9}"/>
              </a:ext>
            </a:extLst>
          </p:cNvPr>
          <p:cNvSpPr/>
          <p:nvPr/>
        </p:nvSpPr>
        <p:spPr>
          <a:xfrm>
            <a:off x="814101" y="1280119"/>
            <a:ext cx="11192130" cy="10119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3800"/>
              </a:lnSpc>
            </a:pPr>
            <a:r>
              <a:rPr lang="ko-KR" altLang="en-US" sz="2400" b="1" kern="0" spc="-60" dirty="0">
                <a:solidFill>
                  <a:srgbClr val="000000"/>
                </a:solidFill>
                <a:latin typeface="맑은 고딕" panose="020B0503020000020004" pitchFamily="50" charset="-127"/>
              </a:rPr>
              <a:t> 대구가 대한민국 </a:t>
            </a:r>
            <a:r>
              <a:rPr lang="en-US" altLang="ko-KR" sz="2400" b="1" kern="0" spc="-60" dirty="0">
                <a:solidFill>
                  <a:srgbClr val="000000"/>
                </a:solidFill>
                <a:latin typeface="맑은 고딕" panose="020B0503020000020004" pitchFamily="50" charset="-127"/>
              </a:rPr>
              <a:t>3</a:t>
            </a:r>
            <a:r>
              <a:rPr lang="ko-KR" altLang="en-US" sz="2400" b="1" kern="0" spc="-60" dirty="0">
                <a:solidFill>
                  <a:srgbClr val="000000"/>
                </a:solidFill>
                <a:latin typeface="맑은 고딕" panose="020B0503020000020004" pitchFamily="50" charset="-127"/>
              </a:rPr>
              <a:t>대 도시로 성장한 과정을 정리한 것이다</a:t>
            </a:r>
            <a:r>
              <a:rPr lang="en-US" altLang="ko-KR" sz="2400" b="1" kern="0" spc="-60" dirty="0">
                <a:solidFill>
                  <a:srgbClr val="000000"/>
                </a:solidFill>
                <a:latin typeface="맑은 고딕" panose="020B0503020000020004" pitchFamily="50" charset="-127"/>
              </a:rPr>
              <a:t>. </a:t>
            </a:r>
            <a:r>
              <a:rPr lang="ko-KR" altLang="en-US" sz="2400" b="1" kern="0" spc="-60" dirty="0">
                <a:solidFill>
                  <a:srgbClr val="000000"/>
                </a:solidFill>
                <a:latin typeface="맑은 고딕" panose="020B0503020000020004" pitchFamily="50" charset="-127"/>
              </a:rPr>
              <a:t>괄호 안에 알맞은 단어를 초성에 맞게 적어보자</a:t>
            </a:r>
            <a:r>
              <a:rPr lang="en-US" altLang="ko-KR" sz="2400" b="1" kern="0" spc="-6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  <a:endParaRPr lang="ko-KR" altLang="en-US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E5AA9DE8-4D56-41E7-85E3-B50AFD375032}"/>
              </a:ext>
            </a:extLst>
          </p:cNvPr>
          <p:cNvSpPr/>
          <p:nvPr/>
        </p:nvSpPr>
        <p:spPr>
          <a:xfrm>
            <a:off x="326119" y="2381426"/>
            <a:ext cx="11539761" cy="42853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 tIns="144000" bIns="144000">
            <a:spAutoFit/>
          </a:bodyPr>
          <a:lstStyle/>
          <a:p>
            <a:pPr fontAlgn="base">
              <a:lnSpc>
                <a:spcPts val="3500"/>
              </a:lnSpc>
            </a:pPr>
            <a:r>
              <a:rPr lang="ko-KR" altLang="en-US" sz="2400" b="1" dirty="0" err="1">
                <a:solidFill>
                  <a:srgbClr val="7030A0"/>
                </a:solidFill>
              </a:rPr>
              <a:t>ㆍ</a:t>
            </a:r>
            <a:r>
              <a:rPr lang="en-US" altLang="ko-KR" sz="2400" b="1" dirty="0">
                <a:solidFill>
                  <a:srgbClr val="7030A0"/>
                </a:solidFill>
              </a:rPr>
              <a:t>1950</a:t>
            </a:r>
            <a:r>
              <a:rPr lang="ko-KR" altLang="en-US" sz="2400" b="1" dirty="0">
                <a:solidFill>
                  <a:srgbClr val="7030A0"/>
                </a:solidFill>
              </a:rPr>
              <a:t>년대를 지나며 대구는 전국 제</a:t>
            </a:r>
            <a:r>
              <a:rPr lang="en-US" altLang="ko-KR" sz="2400" b="1" dirty="0">
                <a:solidFill>
                  <a:srgbClr val="7030A0"/>
                </a:solidFill>
              </a:rPr>
              <a:t>1</a:t>
            </a:r>
            <a:r>
              <a:rPr lang="ko-KR" altLang="en-US" sz="2400" b="1" dirty="0">
                <a:solidFill>
                  <a:srgbClr val="7030A0"/>
                </a:solidFill>
              </a:rPr>
              <a:t>의 </a:t>
            </a:r>
            <a:r>
              <a:rPr lang="en-US" altLang="ko-KR" sz="2400" b="1" dirty="0">
                <a:solidFill>
                  <a:srgbClr val="7030A0"/>
                </a:solidFill>
              </a:rPr>
              <a:t>( </a:t>
            </a:r>
            <a:r>
              <a:rPr lang="ko-KR" altLang="en-US" sz="2400" dirty="0">
                <a:solidFill>
                  <a:srgbClr val="7030A0"/>
                </a:solidFill>
              </a:rPr>
              <a:t> </a:t>
            </a:r>
            <a:r>
              <a:rPr lang="ko-KR" altLang="en-US" sz="2400" dirty="0" err="1">
                <a:solidFill>
                  <a:srgbClr val="7030A0"/>
                </a:solidFill>
              </a:rPr>
              <a:t>ㅅㅇ</a:t>
            </a:r>
            <a:r>
              <a:rPr lang="ko-KR" altLang="en-US" sz="2400" b="1" dirty="0">
                <a:solidFill>
                  <a:srgbClr val="7030A0"/>
                </a:solidFill>
              </a:rPr>
              <a:t> </a:t>
            </a:r>
            <a:r>
              <a:rPr lang="en-US" altLang="ko-KR" sz="2400" b="1" dirty="0">
                <a:solidFill>
                  <a:srgbClr val="7030A0"/>
                </a:solidFill>
              </a:rPr>
              <a:t>)</a:t>
            </a:r>
            <a:r>
              <a:rPr lang="ko-KR" altLang="en-US" sz="2400" b="1" dirty="0">
                <a:solidFill>
                  <a:srgbClr val="7030A0"/>
                </a:solidFill>
              </a:rPr>
              <a:t>산업도시가 되었다</a:t>
            </a:r>
            <a:r>
              <a:rPr lang="en-US" altLang="ko-KR" sz="2400" b="1" dirty="0">
                <a:solidFill>
                  <a:srgbClr val="7030A0"/>
                </a:solidFill>
              </a:rPr>
              <a:t>.</a:t>
            </a:r>
            <a:endParaRPr lang="ko-KR" altLang="en-US" sz="2400" dirty="0">
              <a:solidFill>
                <a:srgbClr val="7030A0"/>
              </a:solidFill>
            </a:endParaRPr>
          </a:p>
          <a:p>
            <a:pPr fontAlgn="base">
              <a:lnSpc>
                <a:spcPts val="3500"/>
              </a:lnSpc>
            </a:pPr>
            <a:r>
              <a:rPr lang="ko-KR" altLang="en-US" sz="2400" b="1" dirty="0" err="1">
                <a:solidFill>
                  <a:srgbClr val="7030A0"/>
                </a:solidFill>
              </a:rPr>
              <a:t>ㆍ대구가</a:t>
            </a:r>
            <a:r>
              <a:rPr lang="ko-KR" altLang="en-US" sz="2400" b="1" dirty="0">
                <a:solidFill>
                  <a:srgbClr val="7030A0"/>
                </a:solidFill>
              </a:rPr>
              <a:t> 제</a:t>
            </a:r>
            <a:r>
              <a:rPr lang="en-US" altLang="ko-KR" sz="2400" b="1" dirty="0">
                <a:solidFill>
                  <a:srgbClr val="7030A0"/>
                </a:solidFill>
              </a:rPr>
              <a:t>3</a:t>
            </a:r>
            <a:r>
              <a:rPr lang="ko-KR" altLang="en-US" sz="2400" b="1" dirty="0">
                <a:solidFill>
                  <a:srgbClr val="7030A0"/>
                </a:solidFill>
              </a:rPr>
              <a:t>의 도시가 된 데는 행정중심도시</a:t>
            </a:r>
            <a:r>
              <a:rPr lang="en-US" altLang="ko-KR" sz="2400" b="1" dirty="0">
                <a:solidFill>
                  <a:srgbClr val="7030A0"/>
                </a:solidFill>
              </a:rPr>
              <a:t>, </a:t>
            </a:r>
            <a:r>
              <a:rPr lang="ko-KR" altLang="en-US" sz="2400" b="1" dirty="0">
                <a:solidFill>
                  <a:srgbClr val="7030A0"/>
                </a:solidFill>
              </a:rPr>
              <a:t>상업과 공업의 발달 외에 또 다른 요</a:t>
            </a:r>
            <a:endParaRPr lang="en-US" altLang="ko-KR" sz="2400" b="1" dirty="0">
              <a:solidFill>
                <a:srgbClr val="7030A0"/>
              </a:solidFill>
            </a:endParaRPr>
          </a:p>
          <a:p>
            <a:pPr fontAlgn="base">
              <a:lnSpc>
                <a:spcPts val="3500"/>
              </a:lnSpc>
            </a:pPr>
            <a:r>
              <a:rPr lang="en-US" altLang="ko-KR" sz="2400" b="1" dirty="0">
                <a:solidFill>
                  <a:srgbClr val="7030A0"/>
                </a:solidFill>
              </a:rPr>
              <a:t>   </a:t>
            </a:r>
            <a:r>
              <a:rPr lang="ko-KR" altLang="en-US" sz="2400" b="1" dirty="0">
                <a:solidFill>
                  <a:srgbClr val="7030A0"/>
                </a:solidFill>
              </a:rPr>
              <a:t>인이 있었다</a:t>
            </a:r>
            <a:r>
              <a:rPr lang="en-US" altLang="ko-KR" sz="2400" b="1" dirty="0">
                <a:solidFill>
                  <a:srgbClr val="7030A0"/>
                </a:solidFill>
              </a:rPr>
              <a:t>. (  </a:t>
            </a:r>
            <a:r>
              <a:rPr lang="ko-KR" altLang="en-US" sz="2400" dirty="0" err="1">
                <a:solidFill>
                  <a:srgbClr val="7030A0"/>
                </a:solidFill>
              </a:rPr>
              <a:t>ㄱㅇ</a:t>
            </a:r>
            <a:r>
              <a:rPr lang="ko-KR" altLang="en-US" sz="2400" dirty="0">
                <a:solidFill>
                  <a:srgbClr val="7030A0"/>
                </a:solidFill>
              </a:rPr>
              <a:t> </a:t>
            </a:r>
            <a:r>
              <a:rPr lang="ko-KR" altLang="en-US" sz="2400" b="1" dirty="0">
                <a:solidFill>
                  <a:srgbClr val="7030A0"/>
                </a:solidFill>
              </a:rPr>
              <a:t> </a:t>
            </a:r>
            <a:r>
              <a:rPr lang="en-US" altLang="ko-KR" sz="2400" b="1" dirty="0">
                <a:solidFill>
                  <a:srgbClr val="7030A0"/>
                </a:solidFill>
              </a:rPr>
              <a:t>)</a:t>
            </a:r>
            <a:r>
              <a:rPr lang="ko-KR" altLang="en-US" sz="2400" b="1" dirty="0">
                <a:solidFill>
                  <a:srgbClr val="7030A0"/>
                </a:solidFill>
              </a:rPr>
              <a:t>도시</a:t>
            </a:r>
            <a:r>
              <a:rPr lang="en-US" altLang="ko-KR" sz="2400" b="1" dirty="0">
                <a:solidFill>
                  <a:srgbClr val="7030A0"/>
                </a:solidFill>
              </a:rPr>
              <a:t>, (  </a:t>
            </a:r>
            <a:r>
              <a:rPr lang="ko-KR" altLang="en-US" sz="2400" dirty="0" err="1">
                <a:solidFill>
                  <a:srgbClr val="7030A0"/>
                </a:solidFill>
              </a:rPr>
              <a:t>ㅁㅎ</a:t>
            </a:r>
            <a:r>
              <a:rPr lang="ko-KR" altLang="en-US" sz="2400" b="1" dirty="0">
                <a:solidFill>
                  <a:srgbClr val="7030A0"/>
                </a:solidFill>
              </a:rPr>
              <a:t>  </a:t>
            </a:r>
            <a:r>
              <a:rPr lang="en-US" altLang="ko-KR" sz="2400" b="1" dirty="0">
                <a:solidFill>
                  <a:srgbClr val="7030A0"/>
                </a:solidFill>
              </a:rPr>
              <a:t>)</a:t>
            </a:r>
            <a:r>
              <a:rPr lang="ko-KR" altLang="en-US" sz="2400" b="1" dirty="0">
                <a:solidFill>
                  <a:srgbClr val="7030A0"/>
                </a:solidFill>
              </a:rPr>
              <a:t>도시로도 발전하였기 때문이다</a:t>
            </a:r>
            <a:r>
              <a:rPr lang="en-US" altLang="ko-KR" sz="2400" b="1" dirty="0">
                <a:solidFill>
                  <a:srgbClr val="7030A0"/>
                </a:solidFill>
              </a:rPr>
              <a:t>.</a:t>
            </a:r>
            <a:endParaRPr lang="ko-KR" altLang="en-US" sz="2400" dirty="0">
              <a:solidFill>
                <a:srgbClr val="7030A0"/>
              </a:solidFill>
            </a:endParaRPr>
          </a:p>
          <a:p>
            <a:pPr fontAlgn="base">
              <a:lnSpc>
                <a:spcPts val="3500"/>
              </a:lnSpc>
            </a:pPr>
            <a:r>
              <a:rPr lang="ko-KR" altLang="en-US" sz="2400" b="1" dirty="0" err="1">
                <a:solidFill>
                  <a:srgbClr val="7030A0"/>
                </a:solidFill>
              </a:rPr>
              <a:t>ㆍ</a:t>
            </a:r>
            <a:r>
              <a:rPr lang="en-US" altLang="ko-KR" sz="2400" b="1" dirty="0">
                <a:solidFill>
                  <a:srgbClr val="7030A0"/>
                </a:solidFill>
              </a:rPr>
              <a:t>1949</a:t>
            </a:r>
            <a:r>
              <a:rPr lang="ko-KR" altLang="en-US" sz="2400" b="1" dirty="0">
                <a:solidFill>
                  <a:srgbClr val="7030A0"/>
                </a:solidFill>
              </a:rPr>
              <a:t>년 대구는 </a:t>
            </a:r>
            <a:r>
              <a:rPr lang="en-US" altLang="ko-KR" sz="2400" b="1" dirty="0">
                <a:solidFill>
                  <a:srgbClr val="7030A0"/>
                </a:solidFill>
              </a:rPr>
              <a:t>(    </a:t>
            </a:r>
            <a:r>
              <a:rPr lang="ko-KR" altLang="en-US" sz="2400" dirty="0" err="1">
                <a:solidFill>
                  <a:srgbClr val="7030A0"/>
                </a:solidFill>
              </a:rPr>
              <a:t>ㅅ</a:t>
            </a:r>
            <a:r>
              <a:rPr lang="ko-KR" altLang="en-US" sz="2400" dirty="0">
                <a:solidFill>
                  <a:srgbClr val="7030A0"/>
                </a:solidFill>
              </a:rPr>
              <a:t>   </a:t>
            </a:r>
            <a:r>
              <a:rPr lang="ko-KR" altLang="en-US" sz="2400" b="1" dirty="0">
                <a:solidFill>
                  <a:srgbClr val="7030A0"/>
                </a:solidFill>
              </a:rPr>
              <a:t> </a:t>
            </a:r>
            <a:r>
              <a:rPr lang="en-US" altLang="ko-KR" sz="2400" b="1" dirty="0">
                <a:solidFill>
                  <a:srgbClr val="7030A0"/>
                </a:solidFill>
              </a:rPr>
              <a:t>)</a:t>
            </a:r>
            <a:r>
              <a:rPr lang="ko-KR" altLang="en-US" sz="2400" b="1" dirty="0">
                <a:solidFill>
                  <a:srgbClr val="7030A0"/>
                </a:solidFill>
              </a:rPr>
              <a:t>로 승격하였다</a:t>
            </a:r>
            <a:r>
              <a:rPr lang="en-US" altLang="ko-KR" sz="2400" b="1" dirty="0">
                <a:solidFill>
                  <a:srgbClr val="7030A0"/>
                </a:solidFill>
              </a:rPr>
              <a:t>.</a:t>
            </a:r>
            <a:endParaRPr lang="ko-KR" altLang="en-US" sz="2400" dirty="0">
              <a:solidFill>
                <a:srgbClr val="7030A0"/>
              </a:solidFill>
            </a:endParaRPr>
          </a:p>
          <a:p>
            <a:pPr fontAlgn="base">
              <a:lnSpc>
                <a:spcPts val="3500"/>
              </a:lnSpc>
            </a:pPr>
            <a:r>
              <a:rPr lang="ko-KR" altLang="en-US" sz="2400" b="1" dirty="0" err="1">
                <a:solidFill>
                  <a:srgbClr val="7030A0"/>
                </a:solidFill>
              </a:rPr>
              <a:t>ㆍ</a:t>
            </a:r>
            <a:r>
              <a:rPr lang="en-US" altLang="ko-KR" sz="2400" b="1" dirty="0">
                <a:solidFill>
                  <a:srgbClr val="7030A0"/>
                </a:solidFill>
              </a:rPr>
              <a:t>1981</a:t>
            </a:r>
            <a:r>
              <a:rPr lang="ko-KR" altLang="en-US" sz="2400" b="1" dirty="0">
                <a:solidFill>
                  <a:srgbClr val="7030A0"/>
                </a:solidFill>
              </a:rPr>
              <a:t>년 대구는 </a:t>
            </a:r>
            <a:r>
              <a:rPr lang="en-US" altLang="ko-KR" sz="2400" b="1" dirty="0">
                <a:solidFill>
                  <a:srgbClr val="7030A0"/>
                </a:solidFill>
              </a:rPr>
              <a:t>(  </a:t>
            </a:r>
            <a:r>
              <a:rPr lang="ko-KR" altLang="en-US" sz="2400" dirty="0" err="1">
                <a:solidFill>
                  <a:srgbClr val="7030A0"/>
                </a:solidFill>
              </a:rPr>
              <a:t>ㅈㅎㅅ</a:t>
            </a:r>
            <a:r>
              <a:rPr lang="ko-KR" altLang="en-US" sz="2400" dirty="0">
                <a:solidFill>
                  <a:srgbClr val="7030A0"/>
                </a:solidFill>
              </a:rPr>
              <a:t>  </a:t>
            </a:r>
            <a:r>
              <a:rPr lang="en-US" altLang="ko-KR" sz="2400" b="1" dirty="0">
                <a:solidFill>
                  <a:srgbClr val="7030A0"/>
                </a:solidFill>
              </a:rPr>
              <a:t>)</a:t>
            </a:r>
            <a:r>
              <a:rPr lang="ko-KR" altLang="en-US" sz="2400" b="1" dirty="0">
                <a:solidFill>
                  <a:srgbClr val="7030A0"/>
                </a:solidFill>
              </a:rPr>
              <a:t>로 승격하였다</a:t>
            </a:r>
            <a:r>
              <a:rPr lang="en-US" altLang="ko-KR" sz="2400" b="1" dirty="0">
                <a:solidFill>
                  <a:srgbClr val="7030A0"/>
                </a:solidFill>
              </a:rPr>
              <a:t>.</a:t>
            </a:r>
            <a:endParaRPr lang="ko-KR" altLang="en-US" sz="2400" dirty="0">
              <a:solidFill>
                <a:srgbClr val="7030A0"/>
              </a:solidFill>
            </a:endParaRPr>
          </a:p>
          <a:p>
            <a:pPr fontAlgn="base">
              <a:lnSpc>
                <a:spcPts val="3500"/>
              </a:lnSpc>
            </a:pPr>
            <a:r>
              <a:rPr lang="ko-KR" altLang="en-US" sz="2400" b="1" dirty="0" err="1">
                <a:solidFill>
                  <a:srgbClr val="7030A0"/>
                </a:solidFill>
              </a:rPr>
              <a:t>ㆍ</a:t>
            </a:r>
            <a:r>
              <a:rPr lang="en-US" altLang="ko-KR" sz="2400" b="1" dirty="0">
                <a:solidFill>
                  <a:srgbClr val="7030A0"/>
                </a:solidFill>
              </a:rPr>
              <a:t>1995</a:t>
            </a:r>
            <a:r>
              <a:rPr lang="ko-KR" altLang="en-US" sz="2400" b="1" dirty="0">
                <a:solidFill>
                  <a:srgbClr val="7030A0"/>
                </a:solidFill>
              </a:rPr>
              <a:t>년 대구직할시는 대구</a:t>
            </a:r>
            <a:r>
              <a:rPr lang="en-US" altLang="ko-KR" sz="2400" b="1" dirty="0">
                <a:solidFill>
                  <a:srgbClr val="7030A0"/>
                </a:solidFill>
              </a:rPr>
              <a:t>(  </a:t>
            </a:r>
            <a:r>
              <a:rPr lang="ko-KR" altLang="en-US" sz="2400" dirty="0" err="1">
                <a:solidFill>
                  <a:srgbClr val="7030A0"/>
                </a:solidFill>
              </a:rPr>
              <a:t>ㄱㅇㅅ</a:t>
            </a:r>
            <a:r>
              <a:rPr lang="ko-KR" altLang="en-US" sz="2400" dirty="0">
                <a:solidFill>
                  <a:srgbClr val="7030A0"/>
                </a:solidFill>
              </a:rPr>
              <a:t>  </a:t>
            </a:r>
            <a:r>
              <a:rPr lang="en-US" altLang="ko-KR" sz="2400" b="1" dirty="0">
                <a:solidFill>
                  <a:srgbClr val="7030A0"/>
                </a:solidFill>
              </a:rPr>
              <a:t>)</a:t>
            </a:r>
            <a:r>
              <a:rPr lang="ko-KR" altLang="en-US" sz="2400" b="1" dirty="0">
                <a:solidFill>
                  <a:srgbClr val="7030A0"/>
                </a:solidFill>
              </a:rPr>
              <a:t>로 이름이 바뀌었고 </a:t>
            </a:r>
            <a:r>
              <a:rPr lang="en-US" altLang="ko-KR" sz="2400" b="1" dirty="0">
                <a:solidFill>
                  <a:srgbClr val="7030A0"/>
                </a:solidFill>
              </a:rPr>
              <a:t>( </a:t>
            </a:r>
            <a:r>
              <a:rPr lang="ko-KR" altLang="en-US" sz="2400" b="1" dirty="0">
                <a:solidFill>
                  <a:srgbClr val="7030A0"/>
                </a:solidFill>
              </a:rPr>
              <a:t> </a:t>
            </a:r>
            <a:r>
              <a:rPr lang="ko-KR" altLang="en-US" sz="2400" dirty="0" err="1">
                <a:solidFill>
                  <a:srgbClr val="7030A0"/>
                </a:solidFill>
              </a:rPr>
              <a:t>ㄷㅅㄱ</a:t>
            </a:r>
            <a:r>
              <a:rPr lang="ko-KR" altLang="en-US" sz="2400" dirty="0">
                <a:solidFill>
                  <a:srgbClr val="7030A0"/>
                </a:solidFill>
              </a:rPr>
              <a:t>  </a:t>
            </a:r>
            <a:r>
              <a:rPr lang="en-US" altLang="ko-KR" sz="2400" b="1" dirty="0">
                <a:solidFill>
                  <a:srgbClr val="7030A0"/>
                </a:solidFill>
              </a:rPr>
              <a:t>)</a:t>
            </a:r>
            <a:r>
              <a:rPr lang="ko-KR" altLang="en-US" sz="2400" b="1" dirty="0">
                <a:solidFill>
                  <a:srgbClr val="7030A0"/>
                </a:solidFill>
              </a:rPr>
              <a:t>지역이</a:t>
            </a:r>
            <a:endParaRPr lang="en-US" altLang="ko-KR" sz="2400" b="1" dirty="0">
              <a:solidFill>
                <a:srgbClr val="7030A0"/>
              </a:solidFill>
            </a:endParaRPr>
          </a:p>
          <a:p>
            <a:pPr fontAlgn="base">
              <a:lnSpc>
                <a:spcPts val="3500"/>
              </a:lnSpc>
            </a:pPr>
            <a:r>
              <a:rPr lang="en-US" altLang="ko-KR" sz="2400" b="1" dirty="0">
                <a:solidFill>
                  <a:srgbClr val="7030A0"/>
                </a:solidFill>
              </a:rPr>
              <a:t>   </a:t>
            </a:r>
            <a:r>
              <a:rPr lang="ko-KR" altLang="en-US" sz="2400" b="1" dirty="0">
                <a:solidFill>
                  <a:srgbClr val="7030A0"/>
                </a:solidFill>
              </a:rPr>
              <a:t>대구로 편입되었다</a:t>
            </a:r>
            <a:r>
              <a:rPr lang="en-US" altLang="ko-KR" sz="2400" b="1" dirty="0">
                <a:solidFill>
                  <a:srgbClr val="7030A0"/>
                </a:solidFill>
              </a:rPr>
              <a:t>.</a:t>
            </a:r>
            <a:endParaRPr lang="ko-KR" altLang="en-US" sz="2400" dirty="0">
              <a:solidFill>
                <a:srgbClr val="7030A0"/>
              </a:solidFill>
            </a:endParaRPr>
          </a:p>
          <a:p>
            <a:pPr fontAlgn="base">
              <a:lnSpc>
                <a:spcPts val="3500"/>
              </a:lnSpc>
            </a:pPr>
            <a:r>
              <a:rPr lang="ko-KR" altLang="en-US" sz="2400" b="1" dirty="0" err="1">
                <a:solidFill>
                  <a:srgbClr val="7030A0"/>
                </a:solidFill>
              </a:rPr>
              <a:t>ㆍ</a:t>
            </a:r>
            <a:r>
              <a:rPr lang="en-US" altLang="ko-KR" sz="2400" b="1" dirty="0">
                <a:solidFill>
                  <a:srgbClr val="7030A0"/>
                </a:solidFill>
              </a:rPr>
              <a:t>2023</a:t>
            </a:r>
            <a:r>
              <a:rPr lang="ko-KR" altLang="en-US" sz="2400" b="1" dirty="0">
                <a:solidFill>
                  <a:srgbClr val="7030A0"/>
                </a:solidFill>
              </a:rPr>
              <a:t>년 </a:t>
            </a:r>
            <a:r>
              <a:rPr lang="en-US" altLang="ko-KR" sz="2400" b="1" dirty="0">
                <a:solidFill>
                  <a:srgbClr val="7030A0"/>
                </a:solidFill>
              </a:rPr>
              <a:t>7</a:t>
            </a:r>
            <a:r>
              <a:rPr lang="ko-KR" altLang="en-US" sz="2400" b="1" dirty="0">
                <a:solidFill>
                  <a:srgbClr val="7030A0"/>
                </a:solidFill>
              </a:rPr>
              <a:t>월 </a:t>
            </a:r>
            <a:r>
              <a:rPr lang="en-US" altLang="ko-KR" sz="2400" b="1" dirty="0">
                <a:solidFill>
                  <a:srgbClr val="7030A0"/>
                </a:solidFill>
              </a:rPr>
              <a:t>1</a:t>
            </a:r>
            <a:r>
              <a:rPr lang="ko-KR" altLang="en-US" sz="2400" b="1" dirty="0">
                <a:solidFill>
                  <a:srgbClr val="7030A0"/>
                </a:solidFill>
              </a:rPr>
              <a:t>일부터 </a:t>
            </a:r>
            <a:r>
              <a:rPr lang="en-US" altLang="ko-KR" sz="2400" b="1" dirty="0">
                <a:solidFill>
                  <a:srgbClr val="7030A0"/>
                </a:solidFill>
              </a:rPr>
              <a:t>(  </a:t>
            </a:r>
            <a:r>
              <a:rPr lang="ko-KR" altLang="en-US" sz="2400" dirty="0" err="1">
                <a:solidFill>
                  <a:srgbClr val="7030A0"/>
                </a:solidFill>
              </a:rPr>
              <a:t>ㄱㅇㄱ</a:t>
            </a:r>
            <a:r>
              <a:rPr lang="ko-KR" altLang="en-US" sz="2400" dirty="0">
                <a:solidFill>
                  <a:srgbClr val="7030A0"/>
                </a:solidFill>
              </a:rPr>
              <a:t>  </a:t>
            </a:r>
            <a:r>
              <a:rPr lang="en-US" altLang="ko-KR" sz="2400" b="1" dirty="0">
                <a:solidFill>
                  <a:srgbClr val="7030A0"/>
                </a:solidFill>
              </a:rPr>
              <a:t>)</a:t>
            </a:r>
            <a:r>
              <a:rPr lang="ko-KR" altLang="en-US" sz="2400" b="1" dirty="0">
                <a:solidFill>
                  <a:srgbClr val="7030A0"/>
                </a:solidFill>
              </a:rPr>
              <a:t>이 대구광역시에 편입되었다</a:t>
            </a:r>
            <a:r>
              <a:rPr lang="en-US" altLang="ko-KR" sz="2400" b="1" dirty="0">
                <a:solidFill>
                  <a:srgbClr val="7030A0"/>
                </a:solidFill>
              </a:rPr>
              <a:t>.</a:t>
            </a:r>
            <a:endParaRPr lang="ko-KR" altLang="en-US" sz="2400" dirty="0">
              <a:solidFill>
                <a:srgbClr val="7030A0"/>
              </a:solidFill>
            </a:endParaRPr>
          </a:p>
          <a:p>
            <a:pPr fontAlgn="base">
              <a:lnSpc>
                <a:spcPts val="3500"/>
              </a:lnSpc>
            </a:pPr>
            <a:r>
              <a:rPr lang="ko-KR" altLang="en-US" sz="2400" b="1" dirty="0" err="1">
                <a:solidFill>
                  <a:srgbClr val="7030A0"/>
                </a:solidFill>
              </a:rPr>
              <a:t>ㆍ대구</a:t>
            </a:r>
            <a:r>
              <a:rPr lang="ko-KR" altLang="en-US" sz="2400" b="1" dirty="0">
                <a:solidFill>
                  <a:srgbClr val="7030A0"/>
                </a:solidFill>
              </a:rPr>
              <a:t> 캐릭터의 이름은 </a:t>
            </a:r>
            <a:r>
              <a:rPr lang="en-US" altLang="ko-KR" sz="2400" b="1" dirty="0">
                <a:solidFill>
                  <a:srgbClr val="7030A0"/>
                </a:solidFill>
              </a:rPr>
              <a:t>(  </a:t>
            </a:r>
            <a:r>
              <a:rPr lang="ko-KR" altLang="en-US" sz="2400" dirty="0" err="1">
                <a:solidFill>
                  <a:srgbClr val="7030A0"/>
                </a:solidFill>
              </a:rPr>
              <a:t>ㅍㅅㅇ</a:t>
            </a:r>
            <a:r>
              <a:rPr lang="ko-KR" altLang="en-US" sz="2400" dirty="0">
                <a:solidFill>
                  <a:srgbClr val="7030A0"/>
                </a:solidFill>
              </a:rPr>
              <a:t>  </a:t>
            </a:r>
            <a:r>
              <a:rPr lang="en-US" altLang="ko-KR" sz="2400" b="1" dirty="0">
                <a:solidFill>
                  <a:srgbClr val="7030A0"/>
                </a:solidFill>
              </a:rPr>
              <a:t>)</a:t>
            </a:r>
            <a:r>
              <a:rPr lang="ko-KR" altLang="en-US" sz="2400" b="1" dirty="0">
                <a:solidFill>
                  <a:srgbClr val="7030A0"/>
                </a:solidFill>
              </a:rPr>
              <a:t>이고 시정 슬로건은 </a:t>
            </a:r>
            <a:r>
              <a:rPr lang="en-US" altLang="ko-KR" sz="2400" b="1" dirty="0">
                <a:solidFill>
                  <a:srgbClr val="7030A0"/>
                </a:solidFill>
              </a:rPr>
              <a:t>(  </a:t>
            </a:r>
            <a:r>
              <a:rPr lang="ko-KR" altLang="en-US" sz="2400" dirty="0" err="1">
                <a:solidFill>
                  <a:srgbClr val="7030A0"/>
                </a:solidFill>
              </a:rPr>
              <a:t>ㅍㅇㅍㄷㄱ</a:t>
            </a:r>
            <a:r>
              <a:rPr lang="ko-KR" altLang="en-US" sz="2400" dirty="0">
                <a:solidFill>
                  <a:srgbClr val="7030A0"/>
                </a:solidFill>
              </a:rPr>
              <a:t>  </a:t>
            </a:r>
            <a:r>
              <a:rPr lang="en-US" altLang="ko-KR" sz="2400" b="1" dirty="0">
                <a:solidFill>
                  <a:srgbClr val="7030A0"/>
                </a:solidFill>
              </a:rPr>
              <a:t>)</a:t>
            </a:r>
            <a:r>
              <a:rPr lang="ko-KR" altLang="en-US" sz="2400" b="1" dirty="0">
                <a:solidFill>
                  <a:srgbClr val="7030A0"/>
                </a:solidFill>
              </a:rPr>
              <a:t>이다</a:t>
            </a:r>
            <a:r>
              <a:rPr lang="en-US" altLang="ko-KR" sz="2400" b="1" dirty="0">
                <a:solidFill>
                  <a:srgbClr val="7030A0"/>
                </a:solidFill>
              </a:rPr>
              <a:t>.</a:t>
            </a:r>
            <a:endParaRPr lang="ko-KR" altLang="en-US" sz="3200" dirty="0">
              <a:solidFill>
                <a:srgbClr val="7030A0"/>
              </a:solidFill>
            </a:endParaRP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345FD2E4-A636-43B4-B73A-5465F209AA11}"/>
              </a:ext>
            </a:extLst>
          </p:cNvPr>
          <p:cNvSpPr/>
          <p:nvPr/>
        </p:nvSpPr>
        <p:spPr>
          <a:xfrm>
            <a:off x="6235018" y="2551948"/>
            <a:ext cx="831503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상업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56597715-8EAF-4FEF-9FA3-8FF52D340A89}"/>
              </a:ext>
            </a:extLst>
          </p:cNvPr>
          <p:cNvSpPr/>
          <p:nvPr/>
        </p:nvSpPr>
        <p:spPr>
          <a:xfrm>
            <a:off x="4820176" y="3405345"/>
            <a:ext cx="831503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문화</a:t>
            </a:r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A6E6BB62-9D99-4C2C-9091-74840DDC0091}"/>
              </a:ext>
            </a:extLst>
          </p:cNvPr>
          <p:cNvSpPr/>
          <p:nvPr/>
        </p:nvSpPr>
        <p:spPr>
          <a:xfrm>
            <a:off x="2743200" y="3412272"/>
            <a:ext cx="831503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공업</a:t>
            </a: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13FF416B-0111-4633-9599-963DE74F2643}"/>
              </a:ext>
            </a:extLst>
          </p:cNvPr>
          <p:cNvSpPr/>
          <p:nvPr/>
        </p:nvSpPr>
        <p:spPr>
          <a:xfrm>
            <a:off x="3081387" y="3875223"/>
            <a:ext cx="986631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대구시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0064D4AD-1D8C-4D23-A53E-B3D95B14DC54}"/>
              </a:ext>
            </a:extLst>
          </p:cNvPr>
          <p:cNvSpPr/>
          <p:nvPr/>
        </p:nvSpPr>
        <p:spPr>
          <a:xfrm>
            <a:off x="3125782" y="4321383"/>
            <a:ext cx="986631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직할시</a:t>
            </a:r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8562FABF-6A4F-4B26-A742-1D35D34F327B}"/>
              </a:ext>
            </a:extLst>
          </p:cNvPr>
          <p:cNvSpPr/>
          <p:nvPr/>
        </p:nvSpPr>
        <p:spPr>
          <a:xfrm>
            <a:off x="4725792" y="4757567"/>
            <a:ext cx="986631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광역시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DEF77491-6105-4294-865F-B34B8AA5A9EB}"/>
              </a:ext>
            </a:extLst>
          </p:cNvPr>
          <p:cNvSpPr/>
          <p:nvPr/>
        </p:nvSpPr>
        <p:spPr>
          <a:xfrm>
            <a:off x="8991600" y="4726772"/>
            <a:ext cx="986631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달성군</a:t>
            </a:r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50C3D8D0-EA82-4797-9669-78F90DD4E047}"/>
              </a:ext>
            </a:extLst>
          </p:cNvPr>
          <p:cNvSpPr/>
          <p:nvPr/>
        </p:nvSpPr>
        <p:spPr>
          <a:xfrm>
            <a:off x="3845090" y="5619313"/>
            <a:ext cx="986631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군위군</a:t>
            </a:r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A1D263C2-467D-4226-8C08-E5291BF941C6}"/>
              </a:ext>
            </a:extLst>
          </p:cNvPr>
          <p:cNvSpPr/>
          <p:nvPr/>
        </p:nvSpPr>
        <p:spPr>
          <a:xfrm>
            <a:off x="4068018" y="6109789"/>
            <a:ext cx="986631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패션이</a:t>
            </a: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638F470A-250C-49B8-8F30-5BAB1F2CC71A}"/>
              </a:ext>
            </a:extLst>
          </p:cNvPr>
          <p:cNvSpPr/>
          <p:nvPr/>
        </p:nvSpPr>
        <p:spPr>
          <a:xfrm>
            <a:off x="8374242" y="6109788"/>
            <a:ext cx="1636316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파워풀대구</a:t>
            </a:r>
            <a:endParaRPr lang="ko-KR" altLang="en-US" sz="2400" b="1" dirty="0"/>
          </a:p>
        </p:txBody>
      </p:sp>
      <p:pic>
        <p:nvPicPr>
          <p:cNvPr id="23" name="Picture 36" descr="182">
            <a:extLst>
              <a:ext uri="{FF2B5EF4-FFF2-40B4-BE49-F238E27FC236}">
                <a16:creationId xmlns:a16="http://schemas.microsoft.com/office/drawing/2014/main" id="{8180B589-4345-47BC-A5C1-199382430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244765">
            <a:off x="72309" y="1270447"/>
            <a:ext cx="842244" cy="770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10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>
            <a:extLst>
              <a:ext uri="{FF2B5EF4-FFF2-40B4-BE49-F238E27FC236}">
                <a16:creationId xmlns:a16="http://schemas.microsoft.com/office/drawing/2014/main" id="{049482CD-CEDD-44F8-83B5-EDB5FF6532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>
              <a:ea typeface="굴림" panose="020B0600000101010101" pitchFamily="50" charset="-127"/>
            </a:endParaRPr>
          </a:p>
        </p:txBody>
      </p:sp>
      <p:sp>
        <p:nvSpPr>
          <p:cNvPr id="9" name="Rectangle 14">
            <a:extLst>
              <a:ext uri="{FF2B5EF4-FFF2-40B4-BE49-F238E27FC236}">
                <a16:creationId xmlns:a16="http://schemas.microsoft.com/office/drawing/2014/main" id="{6559469F-54D9-4C04-8646-379F9B7A2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>
              <a:ea typeface="굴림" panose="020B0600000101010101" pitchFamily="50" charset="-127"/>
            </a:endParaRP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407F5610-3FD4-4C1C-B365-6619ACD2C0EA}"/>
              </a:ext>
            </a:extLst>
          </p:cNvPr>
          <p:cNvGrpSpPr/>
          <p:nvPr/>
        </p:nvGrpSpPr>
        <p:grpSpPr>
          <a:xfrm>
            <a:off x="0" y="1118158"/>
            <a:ext cx="12115800" cy="588650"/>
            <a:chOff x="0" y="-83870"/>
            <a:chExt cx="12115800" cy="588650"/>
          </a:xfrm>
        </p:grpSpPr>
        <p:pic>
          <p:nvPicPr>
            <p:cNvPr id="23" name="_x851838000" descr="EMB000023942ce2">
              <a:extLst>
                <a:ext uri="{FF2B5EF4-FFF2-40B4-BE49-F238E27FC236}">
                  <a16:creationId xmlns:a16="http://schemas.microsoft.com/office/drawing/2014/main" id="{D279BB68-3FE1-4BA6-9D52-C9F0A44997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749" t="39236" b="21506"/>
            <a:stretch>
              <a:fillRect/>
            </a:stretch>
          </p:blipFill>
          <p:spPr bwMode="auto">
            <a:xfrm>
              <a:off x="2327275" y="157163"/>
              <a:ext cx="9788525" cy="161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6AFDF77B-543D-4EF1-BC03-B8B2EE137B25}"/>
                </a:ext>
              </a:extLst>
            </p:cNvPr>
            <p:cNvGrpSpPr/>
            <p:nvPr/>
          </p:nvGrpSpPr>
          <p:grpSpPr>
            <a:xfrm>
              <a:off x="0" y="-83870"/>
              <a:ext cx="2827642" cy="588650"/>
              <a:chOff x="0" y="-83870"/>
              <a:chExt cx="2827642" cy="588650"/>
            </a:xfrm>
          </p:grpSpPr>
          <p:pic>
            <p:nvPicPr>
              <p:cNvPr id="25" name="_x851839152" descr="EMB000023942ce2">
                <a:extLst>
                  <a:ext uri="{FF2B5EF4-FFF2-40B4-BE49-F238E27FC236}">
                    <a16:creationId xmlns:a16="http://schemas.microsoft.com/office/drawing/2014/main" id="{26ACC48B-B510-434B-93DB-7F39B701341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1124" r="91263" b="19658"/>
              <a:stretch>
                <a:fillRect/>
              </a:stretch>
            </p:blipFill>
            <p:spPr bwMode="auto">
              <a:xfrm>
                <a:off x="0" y="161925"/>
                <a:ext cx="746125" cy="157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6" name="그림 25">
                <a:extLst>
                  <a:ext uri="{FF2B5EF4-FFF2-40B4-BE49-F238E27FC236}">
                    <a16:creationId xmlns:a16="http://schemas.microsoft.com/office/drawing/2014/main" id="{1A0CF178-378A-4C95-B984-B1AD43EDEB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46125" y="-83870"/>
                <a:ext cx="2081517" cy="588650"/>
              </a:xfrm>
              <a:prstGeom prst="rect">
                <a:avLst/>
              </a:prstGeom>
              <a:effectLst>
                <a:softEdge rad="31750"/>
              </a:effectLst>
            </p:spPr>
          </p:pic>
        </p:grpSp>
      </p:grpSp>
      <p:sp>
        <p:nvSpPr>
          <p:cNvPr id="4" name="Rectangle 2">
            <a:extLst>
              <a:ext uri="{FF2B5EF4-FFF2-40B4-BE49-F238E27FC236}">
                <a16:creationId xmlns:a16="http://schemas.microsoft.com/office/drawing/2014/main" id="{B1382FD1-DCE4-4D6E-B82C-9C0577E0B0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4D655445-2C2E-41D0-A7C4-139F4A2A76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80402" y="813522"/>
            <a:ext cx="1232155" cy="1091337"/>
          </a:xfrm>
          <a:prstGeom prst="rect">
            <a:avLst/>
          </a:prstGeom>
          <a:effectLst>
            <a:softEdge rad="127000"/>
          </a:effectLst>
        </p:spPr>
      </p:pic>
      <p:grpSp>
        <p:nvGrpSpPr>
          <p:cNvPr id="21" name="Group 3">
            <a:extLst>
              <a:ext uri="{FF2B5EF4-FFF2-40B4-BE49-F238E27FC236}">
                <a16:creationId xmlns:a16="http://schemas.microsoft.com/office/drawing/2014/main" id="{61F991F5-078B-47BE-85A9-EF26212EC771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443632" cy="1094122"/>
            <a:chOff x="663" y="1030"/>
            <a:chExt cx="6168" cy="1215"/>
          </a:xfrm>
        </p:grpSpPr>
        <p:sp>
          <p:nvSpPr>
            <p:cNvPr id="27" name="AutoShape 4">
              <a:extLst>
                <a:ext uri="{FF2B5EF4-FFF2-40B4-BE49-F238E27FC236}">
                  <a16:creationId xmlns:a16="http://schemas.microsoft.com/office/drawing/2014/main" id="{95DB1F03-9DC0-4DBD-9B3F-5FAF5105F63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29" name="AutoShape 6">
              <a:extLst>
                <a:ext uri="{FF2B5EF4-FFF2-40B4-BE49-F238E27FC236}">
                  <a16:creationId xmlns:a16="http://schemas.microsoft.com/office/drawing/2014/main" id="{06245EA6-22A9-4E0B-8387-DC7C747C4F5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30" name="Text Box 9">
              <a:extLst>
                <a:ext uri="{FF2B5EF4-FFF2-40B4-BE49-F238E27FC236}">
                  <a16:creationId xmlns:a16="http://schemas.microsoft.com/office/drawing/2014/main" id="{D1C05C3F-D013-4EB3-A2F6-7A14046171F2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10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 dirty="0"/>
                <a:t>대구는 어떻게 대한민국 </a:t>
              </a:r>
              <a:r>
                <a:rPr lang="en-US" altLang="ko-KR" sz="2800" b="1" dirty="0"/>
                <a:t>3</a:t>
              </a:r>
              <a:r>
                <a:rPr lang="ko-KR" altLang="en-US" sz="2800" b="1" dirty="0"/>
                <a:t>대 도시로 성장할 수 있었을까</a:t>
              </a:r>
              <a:r>
                <a:rPr lang="en-US" altLang="ko-KR" sz="2800" b="1" dirty="0"/>
                <a:t>?</a:t>
              </a:r>
              <a:endParaRPr lang="ko-KR" altLang="en-US" sz="2800" b="1" dirty="0"/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AB4845D3-C547-46F9-AA5B-574FD5CD19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351" y="1764303"/>
            <a:ext cx="1880040" cy="56627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C1AB54FC-1A13-4F3C-BB02-B4E419C50115}"/>
              </a:ext>
            </a:extLst>
          </p:cNvPr>
          <p:cNvSpPr/>
          <p:nvPr/>
        </p:nvSpPr>
        <p:spPr>
          <a:xfrm>
            <a:off x="2327274" y="1730415"/>
            <a:ext cx="94837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solidFill>
                  <a:srgbClr val="002060"/>
                </a:solidFill>
              </a:rPr>
              <a:t>‘</a:t>
            </a:r>
            <a:r>
              <a:rPr lang="ko-KR" altLang="en-US" sz="2400" b="1" dirty="0">
                <a:solidFill>
                  <a:srgbClr val="002060"/>
                </a:solidFill>
              </a:rPr>
              <a:t>한눈에 쏙 들어오는 대구의 20</a:t>
            </a:r>
            <a:r>
              <a:rPr lang="en-US" altLang="ko-KR" sz="2400" b="1" dirty="0">
                <a:solidFill>
                  <a:srgbClr val="002060"/>
                </a:solidFill>
              </a:rPr>
              <a:t>~</a:t>
            </a:r>
            <a:r>
              <a:rPr lang="ko-KR" altLang="en-US" sz="2400" b="1" dirty="0">
                <a:solidFill>
                  <a:srgbClr val="002060"/>
                </a:solidFill>
              </a:rPr>
              <a:t>21세기 대구의 변화</a:t>
            </a:r>
            <a:r>
              <a:rPr lang="en-US" altLang="ko-KR" sz="2400" b="1" dirty="0">
                <a:solidFill>
                  <a:srgbClr val="002060"/>
                </a:solidFill>
              </a:rPr>
              <a:t>’</a:t>
            </a:r>
            <a:r>
              <a:rPr lang="ko-KR" altLang="en-US" sz="2400" b="1" dirty="0">
                <a:solidFill>
                  <a:srgbClr val="002060"/>
                </a:solidFill>
              </a:rPr>
              <a:t> 연표(26</a:t>
            </a:r>
            <a:r>
              <a:rPr lang="en-US" altLang="ko-KR" sz="2400" b="1" dirty="0">
                <a:solidFill>
                  <a:srgbClr val="002060"/>
                </a:solidFill>
              </a:rPr>
              <a:t>~</a:t>
            </a:r>
            <a:r>
              <a:rPr lang="ko-KR" altLang="en-US" sz="2400" b="1" dirty="0">
                <a:solidFill>
                  <a:srgbClr val="002060"/>
                </a:solidFill>
              </a:rPr>
              <a:t>27</a:t>
            </a:r>
            <a:r>
              <a:rPr lang="en-US" altLang="ko-KR" sz="2400" b="1" dirty="0">
                <a:solidFill>
                  <a:srgbClr val="002060"/>
                </a:solidFill>
              </a:rPr>
              <a:t>p)</a:t>
            </a:r>
            <a:r>
              <a:rPr lang="ko-KR" altLang="en-US" sz="2400" b="1" dirty="0">
                <a:solidFill>
                  <a:srgbClr val="002060"/>
                </a:solidFill>
              </a:rPr>
              <a:t> 를 보고 대구의 발전에 가장 크게 영향을 끼친 사건 3개를 선정하여 해시태그를 달고 포토스토리를 만들어 보자.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A7DD1F27-E10F-479C-A0CA-9E3362068A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662" y="3055395"/>
            <a:ext cx="5893172" cy="3718171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E3D69207-4D88-4E6C-A912-979FDE4296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41601" y="1349416"/>
            <a:ext cx="12909485" cy="223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5" name="_x291456336" descr="DRW000052401919">
            <a:extLst>
              <a:ext uri="{FF2B5EF4-FFF2-40B4-BE49-F238E27FC236}">
                <a16:creationId xmlns:a16="http://schemas.microsoft.com/office/drawing/2014/main" id="{B748DD9C-530F-4ED0-8936-60783BB02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840" y="3057016"/>
            <a:ext cx="5718498" cy="3672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85792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">
            <a:extLst>
              <a:ext uri="{FF2B5EF4-FFF2-40B4-BE49-F238E27FC236}">
                <a16:creationId xmlns:a16="http://schemas.microsoft.com/office/drawing/2014/main" id="{6A65C8DC-A103-4455-92DD-ED23040C234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F084EC81-3C5F-4A37-AB02-3155218001E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7" name="AutoShape 6">
              <a:extLst>
                <a:ext uri="{FF2B5EF4-FFF2-40B4-BE49-F238E27FC236}">
                  <a16:creationId xmlns:a16="http://schemas.microsoft.com/office/drawing/2014/main" id="{939A23DC-2B91-4F9A-984C-7EE4A3234C3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4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8" name="Text Box 9">
              <a:extLst>
                <a:ext uri="{FF2B5EF4-FFF2-40B4-BE49-F238E27FC236}">
                  <a16:creationId xmlns:a16="http://schemas.microsoft.com/office/drawing/2014/main" id="{AD6AA9EE-9033-4E1A-91C1-D2DC8B67E9B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/>
                <a:t>대구의 정다운 이웃</a:t>
              </a:r>
              <a:r>
                <a:rPr lang="en-US" altLang="ko-KR" sz="2800" b="1" dirty="0"/>
                <a:t>, </a:t>
              </a:r>
              <a:r>
                <a:rPr lang="ko-KR" altLang="en-US" sz="2800" b="1" dirty="0"/>
                <a:t>경상북도의 역사</a:t>
              </a:r>
            </a:p>
          </p:txBody>
        </p:sp>
      </p:grpSp>
      <p:sp>
        <p:nvSpPr>
          <p:cNvPr id="9" name="직사각형 8">
            <a:extLst>
              <a:ext uri="{FF2B5EF4-FFF2-40B4-BE49-F238E27FC236}">
                <a16:creationId xmlns:a16="http://schemas.microsoft.com/office/drawing/2014/main" id="{DA98C7F9-5586-46B6-8DC2-E821666CD1C0}"/>
              </a:ext>
            </a:extLst>
          </p:cNvPr>
          <p:cNvSpPr/>
          <p:nvPr/>
        </p:nvSpPr>
        <p:spPr>
          <a:xfrm>
            <a:off x="684738" y="1413799"/>
            <a:ext cx="105912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/>
              <a:t> ‘</a:t>
            </a:r>
            <a:r>
              <a:rPr lang="ko-KR" altLang="en-US" sz="2400" b="1" dirty="0" err="1"/>
              <a:t>경상북도’에</a:t>
            </a:r>
            <a:r>
              <a:rPr lang="ko-KR" altLang="en-US" sz="2400" b="1" dirty="0"/>
              <a:t> 대해서 알고 있는 것이나 생각나는 것들을 큰 원안에 적어보자.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DC996505-A796-4A10-8DA3-8FCE34FECD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550" y="2132337"/>
            <a:ext cx="10749210" cy="4457716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1424407C-3F2F-4B21-9A64-5A4FFE531D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48168" y="1352602"/>
            <a:ext cx="651991" cy="58405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3342658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">
            <a:extLst>
              <a:ext uri="{FF2B5EF4-FFF2-40B4-BE49-F238E27FC236}">
                <a16:creationId xmlns:a16="http://schemas.microsoft.com/office/drawing/2014/main" id="{6A65C8DC-A103-4455-92DD-ED23040C234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F084EC81-3C5F-4A37-AB02-3155218001E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7" name="AutoShape 6">
              <a:extLst>
                <a:ext uri="{FF2B5EF4-FFF2-40B4-BE49-F238E27FC236}">
                  <a16:creationId xmlns:a16="http://schemas.microsoft.com/office/drawing/2014/main" id="{939A23DC-2B91-4F9A-984C-7EE4A3234C3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4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8" name="Text Box 9">
              <a:extLst>
                <a:ext uri="{FF2B5EF4-FFF2-40B4-BE49-F238E27FC236}">
                  <a16:creationId xmlns:a16="http://schemas.microsoft.com/office/drawing/2014/main" id="{AD6AA9EE-9033-4E1A-91C1-D2DC8B67E9B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/>
                <a:t>대구의 정다운 이웃</a:t>
              </a:r>
              <a:r>
                <a:rPr lang="en-US" altLang="ko-KR" sz="2800" b="1" dirty="0"/>
                <a:t>, </a:t>
              </a:r>
              <a:r>
                <a:rPr lang="ko-KR" altLang="en-US" sz="2800" b="1" dirty="0"/>
                <a:t>경상북도의 역사</a:t>
              </a:r>
            </a:p>
          </p:txBody>
        </p:sp>
      </p:grpSp>
      <p:sp>
        <p:nvSpPr>
          <p:cNvPr id="9" name="직사각형 8">
            <a:extLst>
              <a:ext uri="{FF2B5EF4-FFF2-40B4-BE49-F238E27FC236}">
                <a16:creationId xmlns:a16="http://schemas.microsoft.com/office/drawing/2014/main" id="{DA98C7F9-5586-46B6-8DC2-E821666CD1C0}"/>
              </a:ext>
            </a:extLst>
          </p:cNvPr>
          <p:cNvSpPr/>
          <p:nvPr/>
        </p:nvSpPr>
        <p:spPr>
          <a:xfrm>
            <a:off x="684738" y="1413799"/>
            <a:ext cx="105912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/>
              <a:t> 친구들이 경상북도에 대해 이야기하고 있다</a:t>
            </a:r>
            <a:r>
              <a:rPr lang="en-US" altLang="ko-KR" sz="2400" b="1" dirty="0"/>
              <a:t>. </a:t>
            </a:r>
            <a:r>
              <a:rPr lang="ko-KR" altLang="en-US" sz="2400" b="1" dirty="0"/>
              <a:t>빈칸에 알맞은 말을 써 보자</a:t>
            </a:r>
            <a:r>
              <a:rPr lang="en-US" altLang="ko-KR" sz="2400" b="1" dirty="0"/>
              <a:t>.</a:t>
            </a:r>
            <a:endParaRPr lang="ko-KR" altLang="en-US" sz="2400" b="1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65CC5D30-7969-48FB-8D29-F857895289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940" y="1280119"/>
            <a:ext cx="653610" cy="72902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CB4FD0A3-4C63-4112-9324-1D84D7CDDD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141" y="2118535"/>
            <a:ext cx="11319318" cy="2429174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1D83C089-6A61-4F4B-97F5-CC2F19EDFD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551" y="4729999"/>
            <a:ext cx="5707249" cy="192903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2FCBAF0B-7BD1-461E-BE39-7209DFB794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2202" y="4729999"/>
            <a:ext cx="5707247" cy="1967254"/>
          </a:xfrm>
          <a:prstGeom prst="rect">
            <a:avLst/>
          </a:prstGeom>
        </p:spPr>
      </p:pic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FDC468AB-AF95-4416-8D03-06DA50E26EA6}"/>
              </a:ext>
            </a:extLst>
          </p:cNvPr>
          <p:cNvSpPr/>
          <p:nvPr/>
        </p:nvSpPr>
        <p:spPr>
          <a:xfrm>
            <a:off x="3048000" y="2269029"/>
            <a:ext cx="1600200" cy="385805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경상남도</a:t>
            </a: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1065F2DC-2440-4BC0-BEAF-F8A304455DF9}"/>
              </a:ext>
            </a:extLst>
          </p:cNvPr>
          <p:cNvSpPr/>
          <p:nvPr/>
        </p:nvSpPr>
        <p:spPr>
          <a:xfrm>
            <a:off x="5068569" y="2269028"/>
            <a:ext cx="1600200" cy="385805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경상북도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9162E92-9B80-42B0-867E-ADBC1A61F61E}"/>
              </a:ext>
            </a:extLst>
          </p:cNvPr>
          <p:cNvSpPr/>
          <p:nvPr/>
        </p:nvSpPr>
        <p:spPr>
          <a:xfrm>
            <a:off x="5330757" y="2619929"/>
            <a:ext cx="1982142" cy="385805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경상진주도</a:t>
            </a:r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2D1D04FA-3748-45D1-8562-0B64B7F0E292}"/>
              </a:ext>
            </a:extLst>
          </p:cNvPr>
          <p:cNvSpPr/>
          <p:nvPr/>
        </p:nvSpPr>
        <p:spPr>
          <a:xfrm>
            <a:off x="10750897" y="3005734"/>
            <a:ext cx="831503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조령</a:t>
            </a:r>
            <a:endParaRPr lang="ko-KR" altLang="en-US" sz="2400" b="1" dirty="0"/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BB42C074-8E57-4F19-9AC1-D667509E58AF}"/>
              </a:ext>
            </a:extLst>
          </p:cNvPr>
          <p:cNvSpPr/>
          <p:nvPr/>
        </p:nvSpPr>
        <p:spPr>
          <a:xfrm>
            <a:off x="3886200" y="4922499"/>
            <a:ext cx="831503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경주</a:t>
            </a: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125895E2-4F5F-41E0-8D7C-209EAAF71DCC}"/>
              </a:ext>
            </a:extLst>
          </p:cNvPr>
          <p:cNvSpPr/>
          <p:nvPr/>
        </p:nvSpPr>
        <p:spPr>
          <a:xfrm>
            <a:off x="4870105" y="4949743"/>
            <a:ext cx="831503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상주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3853503-2152-4862-AA28-91EE572177FA}"/>
              </a:ext>
            </a:extLst>
          </p:cNvPr>
          <p:cNvSpPr/>
          <p:nvPr/>
        </p:nvSpPr>
        <p:spPr>
          <a:xfrm>
            <a:off x="4717703" y="5425151"/>
            <a:ext cx="463897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2400" b="1" dirty="0"/>
              <a:t>13</a:t>
            </a:r>
            <a:endParaRPr lang="ko-KR" altLang="en-US" sz="2400" b="1" dirty="0"/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056DDF95-0C86-42F6-AC61-5B65642612DA}"/>
              </a:ext>
            </a:extLst>
          </p:cNvPr>
          <p:cNvSpPr/>
          <p:nvPr/>
        </p:nvSpPr>
        <p:spPr>
          <a:xfrm>
            <a:off x="2133600" y="5943600"/>
            <a:ext cx="1339770" cy="385805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경상남도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6E5040B1-653D-4180-B6C0-615CE191D243}"/>
              </a:ext>
            </a:extLst>
          </p:cNvPr>
          <p:cNvSpPr/>
          <p:nvPr/>
        </p:nvSpPr>
        <p:spPr>
          <a:xfrm>
            <a:off x="3582418" y="5953246"/>
            <a:ext cx="1339770" cy="385805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경상북도</a:t>
            </a: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D247AA46-7E49-4F30-8F29-2FA823DB12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79" y="1206911"/>
            <a:ext cx="6095063" cy="5422814"/>
          </a:xfrm>
          <a:prstGeom prst="rect">
            <a:avLst/>
          </a:prstGeom>
        </p:spPr>
      </p:pic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6BDC6A1C-B4BC-45A7-9A20-545671C4F1CB}"/>
              </a:ext>
            </a:extLst>
          </p:cNvPr>
          <p:cNvSpPr/>
          <p:nvPr/>
        </p:nvSpPr>
        <p:spPr>
          <a:xfrm>
            <a:off x="4913747" y="5136420"/>
            <a:ext cx="1104123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사로국</a:t>
            </a:r>
            <a:endParaRPr lang="ko-KR" altLang="en-US" sz="2400" b="1" dirty="0"/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245C4FA6-122F-42C3-8CC7-984C9DFA3CBE}"/>
              </a:ext>
            </a:extLst>
          </p:cNvPr>
          <p:cNvSpPr/>
          <p:nvPr/>
        </p:nvSpPr>
        <p:spPr>
          <a:xfrm>
            <a:off x="2378314" y="5880038"/>
            <a:ext cx="1104123" cy="4475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이서국</a:t>
            </a:r>
            <a:endParaRPr lang="ko-KR" altLang="en-US" sz="2400" b="1" dirty="0"/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D01A3BC6-78AF-4A7B-9ADF-C59C1B527DDF}"/>
              </a:ext>
            </a:extLst>
          </p:cNvPr>
          <p:cNvSpPr/>
          <p:nvPr/>
        </p:nvSpPr>
        <p:spPr>
          <a:xfrm>
            <a:off x="3734387" y="5724024"/>
            <a:ext cx="1104123" cy="4475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압독국</a:t>
            </a:r>
            <a:endParaRPr lang="ko-KR" altLang="en-US" sz="2400" b="1" dirty="0"/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449E5748-96BC-4C88-841A-0891B94C4086}"/>
              </a:ext>
            </a:extLst>
          </p:cNvPr>
          <p:cNvSpPr/>
          <p:nvPr/>
        </p:nvSpPr>
        <p:spPr>
          <a:xfrm>
            <a:off x="197728" y="3852826"/>
            <a:ext cx="1104123" cy="4475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조문국</a:t>
            </a:r>
            <a:endParaRPr lang="ko-KR" altLang="en-US" sz="2400" b="1" dirty="0"/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90A7B7D9-71D7-497F-A5DD-0D60A179A017}"/>
              </a:ext>
            </a:extLst>
          </p:cNvPr>
          <p:cNvSpPr/>
          <p:nvPr/>
        </p:nvSpPr>
        <p:spPr>
          <a:xfrm>
            <a:off x="197729" y="3082884"/>
            <a:ext cx="1104123" cy="4475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사벌국</a:t>
            </a:r>
            <a:endParaRPr lang="ko-KR" altLang="en-US" sz="2400" b="1" dirty="0"/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17C1714C-8CFE-42AD-AC31-BE5FA07A87F9}"/>
              </a:ext>
            </a:extLst>
          </p:cNvPr>
          <p:cNvSpPr/>
          <p:nvPr/>
        </p:nvSpPr>
        <p:spPr>
          <a:xfrm>
            <a:off x="10313118" y="5273891"/>
            <a:ext cx="794755" cy="30030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b="1" dirty="0" err="1"/>
              <a:t>사로국</a:t>
            </a:r>
            <a:endParaRPr lang="ko-KR" altLang="en-US" b="1" dirty="0"/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3E35F072-9DD0-4115-AD63-56DCEAB17F67}"/>
              </a:ext>
            </a:extLst>
          </p:cNvPr>
          <p:cNvSpPr/>
          <p:nvPr/>
        </p:nvSpPr>
        <p:spPr>
          <a:xfrm>
            <a:off x="6404892" y="5608570"/>
            <a:ext cx="794755" cy="30030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b="1" dirty="0" err="1"/>
              <a:t>이서국</a:t>
            </a:r>
            <a:endParaRPr lang="ko-KR" altLang="en-US" b="1" dirty="0"/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690C2F67-0BC0-4735-A83F-A21B727E19D3}"/>
              </a:ext>
            </a:extLst>
          </p:cNvPr>
          <p:cNvSpPr/>
          <p:nvPr/>
        </p:nvSpPr>
        <p:spPr>
          <a:xfrm>
            <a:off x="7433372" y="5608570"/>
            <a:ext cx="794755" cy="30030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b="1" dirty="0" err="1"/>
              <a:t>압독국</a:t>
            </a:r>
            <a:endParaRPr lang="ko-KR" altLang="en-US" b="1" dirty="0"/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03E78DC2-0F15-4006-AD71-4326B482B4B2}"/>
              </a:ext>
            </a:extLst>
          </p:cNvPr>
          <p:cNvSpPr/>
          <p:nvPr/>
        </p:nvSpPr>
        <p:spPr>
          <a:xfrm>
            <a:off x="8448907" y="5595587"/>
            <a:ext cx="794755" cy="30030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b="1" dirty="0" err="1"/>
              <a:t>조문국</a:t>
            </a:r>
            <a:endParaRPr lang="ko-KR" altLang="en-US" b="1" dirty="0"/>
          </a:p>
        </p:txBody>
      </p:sp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F87F9B90-F9E1-46AD-BD12-2787C71E795A}"/>
              </a:ext>
            </a:extLst>
          </p:cNvPr>
          <p:cNvSpPr/>
          <p:nvPr/>
        </p:nvSpPr>
        <p:spPr>
          <a:xfrm>
            <a:off x="9476352" y="5583864"/>
            <a:ext cx="794755" cy="30030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b="1" dirty="0" err="1"/>
              <a:t>사벌국</a:t>
            </a:r>
            <a:endParaRPr lang="ko-KR" altLang="en-US" b="1" dirty="0"/>
          </a:p>
        </p:txBody>
      </p: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12280557-67F5-497D-B24A-AAA71A8E1673}"/>
              </a:ext>
            </a:extLst>
          </p:cNvPr>
          <p:cNvGrpSpPr/>
          <p:nvPr/>
        </p:nvGrpSpPr>
        <p:grpSpPr>
          <a:xfrm>
            <a:off x="4761345" y="4790780"/>
            <a:ext cx="2551554" cy="1450534"/>
            <a:chOff x="4761345" y="4790780"/>
            <a:chExt cx="2551554" cy="1450534"/>
          </a:xfrm>
        </p:grpSpPr>
        <p:sp>
          <p:nvSpPr>
            <p:cNvPr id="34" name="사각형: 둥근 모서리 33">
              <a:extLst>
                <a:ext uri="{FF2B5EF4-FFF2-40B4-BE49-F238E27FC236}">
                  <a16:creationId xmlns:a16="http://schemas.microsoft.com/office/drawing/2014/main" id="{B19DBFA8-DF1F-41C2-A0F5-7A8D2AC83A6B}"/>
                </a:ext>
              </a:extLst>
            </p:cNvPr>
            <p:cNvSpPr/>
            <p:nvPr/>
          </p:nvSpPr>
          <p:spPr>
            <a:xfrm>
              <a:off x="6518144" y="5941011"/>
              <a:ext cx="794755" cy="300303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b="1" dirty="0" err="1"/>
                <a:t>사로국</a:t>
              </a:r>
              <a:endParaRPr lang="ko-KR" altLang="en-US" b="1" dirty="0"/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8CC3CC8A-D9CF-4D0A-BCCE-3D5FC69F31E4}"/>
                </a:ext>
              </a:extLst>
            </p:cNvPr>
            <p:cNvSpPr/>
            <p:nvPr/>
          </p:nvSpPr>
          <p:spPr>
            <a:xfrm>
              <a:off x="4761345" y="4790780"/>
              <a:ext cx="1479235" cy="1039760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17786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8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">
            <a:extLst>
              <a:ext uri="{FF2B5EF4-FFF2-40B4-BE49-F238E27FC236}">
                <a16:creationId xmlns:a16="http://schemas.microsoft.com/office/drawing/2014/main" id="{6A65C8DC-A103-4455-92DD-ED23040C234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F084EC81-3C5F-4A37-AB02-3155218001E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7" name="AutoShape 6">
              <a:extLst>
                <a:ext uri="{FF2B5EF4-FFF2-40B4-BE49-F238E27FC236}">
                  <a16:creationId xmlns:a16="http://schemas.microsoft.com/office/drawing/2014/main" id="{939A23DC-2B91-4F9A-984C-7EE4A3234C3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4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8" name="Text Box 9">
              <a:extLst>
                <a:ext uri="{FF2B5EF4-FFF2-40B4-BE49-F238E27FC236}">
                  <a16:creationId xmlns:a16="http://schemas.microsoft.com/office/drawing/2014/main" id="{AD6AA9EE-9033-4E1A-91C1-D2DC8B67E9B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/>
                <a:t>대구의 정다운 이웃</a:t>
              </a:r>
              <a:r>
                <a:rPr lang="en-US" altLang="ko-KR" sz="2800" b="1" dirty="0"/>
                <a:t>, </a:t>
              </a:r>
              <a:r>
                <a:rPr lang="ko-KR" altLang="en-US" sz="2800" b="1" dirty="0"/>
                <a:t>경상북도의 역사</a:t>
              </a:r>
            </a:p>
          </p:txBody>
        </p:sp>
      </p:grpSp>
      <p:sp>
        <p:nvSpPr>
          <p:cNvPr id="9" name="직사각형 8">
            <a:extLst>
              <a:ext uri="{FF2B5EF4-FFF2-40B4-BE49-F238E27FC236}">
                <a16:creationId xmlns:a16="http://schemas.microsoft.com/office/drawing/2014/main" id="{DA98C7F9-5586-46B6-8DC2-E821666CD1C0}"/>
              </a:ext>
            </a:extLst>
          </p:cNvPr>
          <p:cNvSpPr/>
          <p:nvPr/>
        </p:nvSpPr>
        <p:spPr>
          <a:xfrm>
            <a:off x="684738" y="1413799"/>
            <a:ext cx="105912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/>
              <a:t> 친구들이 경상북도에 대해 이야기하고 있다</a:t>
            </a:r>
            <a:r>
              <a:rPr lang="en-US" altLang="ko-KR" sz="2400" b="1" dirty="0"/>
              <a:t>. </a:t>
            </a:r>
            <a:r>
              <a:rPr lang="ko-KR" altLang="en-US" sz="2400" b="1" dirty="0"/>
              <a:t>빈칸에 알맞은 말을 써 보자</a:t>
            </a:r>
            <a:r>
              <a:rPr lang="en-US" altLang="ko-KR" sz="2400" b="1" dirty="0"/>
              <a:t>.</a:t>
            </a:r>
            <a:endParaRPr lang="ko-KR" altLang="en-US" sz="2400" b="1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65CC5D30-7969-48FB-8D29-F857895289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940" y="1280119"/>
            <a:ext cx="653610" cy="72902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6357FD36-B35F-42CE-9C12-E491310880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31" y="1887167"/>
            <a:ext cx="6784469" cy="2926158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BD89DFF2-CF82-404B-A70F-7F6A721DED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448" y="4857249"/>
            <a:ext cx="6813652" cy="1829346"/>
          </a:xfrm>
          <a:prstGeom prst="rect">
            <a:avLst/>
          </a:prstGeom>
        </p:spPr>
      </p:pic>
      <p:pic>
        <p:nvPicPr>
          <p:cNvPr id="16" name="Picture 6">
            <a:extLst>
              <a:ext uri="{FF2B5EF4-FFF2-40B4-BE49-F238E27FC236}">
                <a16:creationId xmlns:a16="http://schemas.microsoft.com/office/drawing/2014/main" id="{BC3FE0F9-C938-4655-8380-867DD00F20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/>
          </a:blip>
          <a:srcRect t="6117" r="4280" b="5520"/>
          <a:stretch>
            <a:fillRect/>
          </a:stretch>
        </p:blipFill>
        <p:spPr>
          <a:xfrm>
            <a:off x="7125791" y="1909511"/>
            <a:ext cx="5000012" cy="4724827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C92F106C-0C64-4534-8994-A62F25F342D7}"/>
              </a:ext>
            </a:extLst>
          </p:cNvPr>
          <p:cNvGrpSpPr/>
          <p:nvPr/>
        </p:nvGrpSpPr>
        <p:grpSpPr>
          <a:xfrm>
            <a:off x="9102974" y="2971800"/>
            <a:ext cx="860048" cy="842718"/>
            <a:chOff x="9102974" y="2971800"/>
            <a:chExt cx="860048" cy="842718"/>
          </a:xfrm>
        </p:grpSpPr>
        <p:sp>
          <p:nvSpPr>
            <p:cNvPr id="28" name="타원 27">
              <a:extLst>
                <a:ext uri="{FF2B5EF4-FFF2-40B4-BE49-F238E27FC236}">
                  <a16:creationId xmlns:a16="http://schemas.microsoft.com/office/drawing/2014/main" id="{4C7D5E2D-9B35-47E0-AA07-F69A389C979C}"/>
                </a:ext>
              </a:extLst>
            </p:cNvPr>
            <p:cNvSpPr/>
            <p:nvPr/>
          </p:nvSpPr>
          <p:spPr>
            <a:xfrm>
              <a:off x="9102974" y="3285171"/>
              <a:ext cx="685800" cy="529347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9" name="그림 28">
              <a:extLst>
                <a:ext uri="{FF2B5EF4-FFF2-40B4-BE49-F238E27FC236}">
                  <a16:creationId xmlns:a16="http://schemas.microsoft.com/office/drawing/2014/main" id="{FB7BB0E9-2B93-4167-83C3-A444CD75348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277222" y="2971800"/>
              <a:ext cx="685800" cy="49530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D9877B24-45D3-4D90-90FE-0C9C543C5148}"/>
              </a:ext>
            </a:extLst>
          </p:cNvPr>
          <p:cNvGrpSpPr/>
          <p:nvPr/>
        </p:nvGrpSpPr>
        <p:grpSpPr>
          <a:xfrm>
            <a:off x="10148558" y="5115428"/>
            <a:ext cx="860048" cy="842718"/>
            <a:chOff x="10148558" y="5115428"/>
            <a:chExt cx="860048" cy="842718"/>
          </a:xfrm>
        </p:grpSpPr>
        <p:sp>
          <p:nvSpPr>
            <p:cNvPr id="30" name="타원 29">
              <a:extLst>
                <a:ext uri="{FF2B5EF4-FFF2-40B4-BE49-F238E27FC236}">
                  <a16:creationId xmlns:a16="http://schemas.microsoft.com/office/drawing/2014/main" id="{C02F1780-514A-44CD-84CD-55F74C89D43A}"/>
                </a:ext>
              </a:extLst>
            </p:cNvPr>
            <p:cNvSpPr/>
            <p:nvPr/>
          </p:nvSpPr>
          <p:spPr>
            <a:xfrm>
              <a:off x="10148558" y="5428799"/>
              <a:ext cx="685800" cy="529347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31" name="그림 30">
              <a:extLst>
                <a:ext uri="{FF2B5EF4-FFF2-40B4-BE49-F238E27FC236}">
                  <a16:creationId xmlns:a16="http://schemas.microsoft.com/office/drawing/2014/main" id="{783C1756-6E39-4794-A794-F0063D4B7C0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322806" y="5115428"/>
              <a:ext cx="685800" cy="49530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8005E26E-446C-4FDF-940A-43E05D00A53C}"/>
              </a:ext>
            </a:extLst>
          </p:cNvPr>
          <p:cNvGrpSpPr/>
          <p:nvPr/>
        </p:nvGrpSpPr>
        <p:grpSpPr>
          <a:xfrm>
            <a:off x="7510111" y="3497094"/>
            <a:ext cx="860048" cy="842718"/>
            <a:chOff x="7510111" y="3497094"/>
            <a:chExt cx="860048" cy="842718"/>
          </a:xfrm>
        </p:grpSpPr>
        <p:sp>
          <p:nvSpPr>
            <p:cNvPr id="32" name="타원 31">
              <a:extLst>
                <a:ext uri="{FF2B5EF4-FFF2-40B4-BE49-F238E27FC236}">
                  <a16:creationId xmlns:a16="http://schemas.microsoft.com/office/drawing/2014/main" id="{E9483E82-DF1F-4F42-9068-7DBCEA5B98DC}"/>
                </a:ext>
              </a:extLst>
            </p:cNvPr>
            <p:cNvSpPr/>
            <p:nvPr/>
          </p:nvSpPr>
          <p:spPr>
            <a:xfrm>
              <a:off x="7510111" y="3810465"/>
              <a:ext cx="685800" cy="529347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33" name="그림 32">
              <a:extLst>
                <a:ext uri="{FF2B5EF4-FFF2-40B4-BE49-F238E27FC236}">
                  <a16:creationId xmlns:a16="http://schemas.microsoft.com/office/drawing/2014/main" id="{99F941B4-D4C0-436F-9AD1-FF39D5AF2E2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684359" y="3497094"/>
              <a:ext cx="685800" cy="49530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E168977E-151F-43CF-B201-D2FDC18CD12E}"/>
              </a:ext>
            </a:extLst>
          </p:cNvPr>
          <p:cNvGrpSpPr/>
          <p:nvPr/>
        </p:nvGrpSpPr>
        <p:grpSpPr>
          <a:xfrm>
            <a:off x="8707589" y="5025536"/>
            <a:ext cx="821791" cy="882747"/>
            <a:chOff x="8707589" y="5025536"/>
            <a:chExt cx="821791" cy="882747"/>
          </a:xfrm>
        </p:grpSpPr>
        <p:sp>
          <p:nvSpPr>
            <p:cNvPr id="34" name="타원 33">
              <a:extLst>
                <a:ext uri="{FF2B5EF4-FFF2-40B4-BE49-F238E27FC236}">
                  <a16:creationId xmlns:a16="http://schemas.microsoft.com/office/drawing/2014/main" id="{ED22F50A-82C2-4F07-B55E-E7CBDFCE39A2}"/>
                </a:ext>
              </a:extLst>
            </p:cNvPr>
            <p:cNvSpPr/>
            <p:nvPr/>
          </p:nvSpPr>
          <p:spPr>
            <a:xfrm>
              <a:off x="8707589" y="5408465"/>
              <a:ext cx="636091" cy="499818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sz="1600" b="1" dirty="0">
                  <a:solidFill>
                    <a:schemeClr val="tx1"/>
                  </a:solidFill>
                  <a:highlight>
                    <a:srgbClr val="00FF00"/>
                  </a:highlight>
                </a:rPr>
                <a:t>대구</a:t>
              </a:r>
            </a:p>
          </p:txBody>
        </p:sp>
        <p:pic>
          <p:nvPicPr>
            <p:cNvPr id="35" name="그림 34">
              <a:extLst>
                <a:ext uri="{FF2B5EF4-FFF2-40B4-BE49-F238E27FC236}">
                  <a16:creationId xmlns:a16="http://schemas.microsoft.com/office/drawing/2014/main" id="{B8FD70F0-DF03-4542-B265-31F8543EB81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881837" y="5025536"/>
              <a:ext cx="647543" cy="46767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</p:grp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FFCF0387-FFF7-4BE4-BE5B-737D3EF490B9}"/>
              </a:ext>
            </a:extLst>
          </p:cNvPr>
          <p:cNvSpPr/>
          <p:nvPr/>
        </p:nvSpPr>
        <p:spPr>
          <a:xfrm>
            <a:off x="2234765" y="2566411"/>
            <a:ext cx="660835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경주</a:t>
            </a: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68AF3BF8-5882-4E65-A9C1-A9771E47978B}"/>
              </a:ext>
            </a:extLst>
          </p:cNvPr>
          <p:cNvSpPr/>
          <p:nvPr/>
        </p:nvSpPr>
        <p:spPr>
          <a:xfrm>
            <a:off x="5765582" y="2555733"/>
            <a:ext cx="660835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상주</a:t>
            </a: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29ABC954-DD23-4DDC-8BC7-145BD7CCAA82}"/>
              </a:ext>
            </a:extLst>
          </p:cNvPr>
          <p:cNvSpPr/>
          <p:nvPr/>
        </p:nvSpPr>
        <p:spPr>
          <a:xfrm>
            <a:off x="1295400" y="3111783"/>
            <a:ext cx="660835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대구</a:t>
            </a: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81CC7CAF-948C-4C62-9951-E039D54B5E32}"/>
              </a:ext>
            </a:extLst>
          </p:cNvPr>
          <p:cNvSpPr/>
          <p:nvPr/>
        </p:nvSpPr>
        <p:spPr>
          <a:xfrm>
            <a:off x="4038600" y="3669749"/>
            <a:ext cx="660835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안동</a:t>
            </a: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3C1C6EC3-B93A-4A07-A794-4238AEE67DC3}"/>
              </a:ext>
            </a:extLst>
          </p:cNvPr>
          <p:cNvSpPr/>
          <p:nvPr/>
        </p:nvSpPr>
        <p:spPr>
          <a:xfrm>
            <a:off x="2517902" y="5241506"/>
            <a:ext cx="660835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고창</a:t>
            </a: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02D5772D-275D-43C9-9C30-C6B38C45FA28}"/>
              </a:ext>
            </a:extLst>
          </p:cNvPr>
          <p:cNvSpPr/>
          <p:nvPr/>
        </p:nvSpPr>
        <p:spPr>
          <a:xfrm>
            <a:off x="3048000" y="6114065"/>
            <a:ext cx="660835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동쪽</a:t>
            </a: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9E882FBB-580F-44BB-BEEA-56DDEC8B8EE0}"/>
              </a:ext>
            </a:extLst>
          </p:cNvPr>
          <p:cNvSpPr/>
          <p:nvPr/>
        </p:nvSpPr>
        <p:spPr>
          <a:xfrm>
            <a:off x="5098109" y="6114064"/>
            <a:ext cx="660835" cy="40538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안동</a:t>
            </a:r>
          </a:p>
        </p:txBody>
      </p:sp>
    </p:spTree>
    <p:extLst>
      <p:ext uri="{BB962C8B-B14F-4D97-AF65-F5344CB8AC3E}">
        <p14:creationId xmlns:p14="http://schemas.microsoft.com/office/powerpoint/2010/main" val="1860854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3">
            <a:extLst>
              <a:ext uri="{FF2B5EF4-FFF2-40B4-BE49-F238E27FC236}">
                <a16:creationId xmlns:a16="http://schemas.microsoft.com/office/drawing/2014/main" id="{3020F8EB-D86B-40E5-8ED2-7D3FBCD178F1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9" name="AutoShape 4">
              <a:extLst>
                <a:ext uri="{FF2B5EF4-FFF2-40B4-BE49-F238E27FC236}">
                  <a16:creationId xmlns:a16="http://schemas.microsoft.com/office/drawing/2014/main" id="{8EBCB313-38FE-4825-8EF9-371001C5063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10" name="AutoShape 6">
              <a:extLst>
                <a:ext uri="{FF2B5EF4-FFF2-40B4-BE49-F238E27FC236}">
                  <a16:creationId xmlns:a16="http://schemas.microsoft.com/office/drawing/2014/main" id="{663AE69D-365A-4212-B373-DF900D38CA4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4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11" name="Text Box 9">
              <a:extLst>
                <a:ext uri="{FF2B5EF4-FFF2-40B4-BE49-F238E27FC236}">
                  <a16:creationId xmlns:a16="http://schemas.microsoft.com/office/drawing/2014/main" id="{F3F9EC5F-D52D-44FF-81BE-2339D54D086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800" b="1"/>
                <a:t>대구의 정다운 이웃</a:t>
              </a:r>
              <a:r>
                <a:rPr lang="en-US" altLang="ko-KR" sz="2800" b="1" dirty="0"/>
                <a:t>, </a:t>
              </a:r>
              <a:r>
                <a:rPr lang="ko-KR" altLang="en-US" sz="2800" b="1" dirty="0"/>
                <a:t>경상북도의 역사</a:t>
              </a:r>
            </a:p>
          </p:txBody>
        </p: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1E302A67-FE26-4938-9655-668773173132}"/>
              </a:ext>
            </a:extLst>
          </p:cNvPr>
          <p:cNvSpPr/>
          <p:nvPr/>
        </p:nvSpPr>
        <p:spPr>
          <a:xfrm>
            <a:off x="801778" y="1328620"/>
            <a:ext cx="105518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400" b="1" dirty="0"/>
              <a:t>경상북도를 인재의 고장이라고 한다</a:t>
            </a:r>
            <a:r>
              <a:rPr lang="en-US" altLang="ko-KR" sz="2400" b="1" dirty="0"/>
              <a:t>. </a:t>
            </a:r>
            <a:r>
              <a:rPr lang="ko-KR" altLang="en-US" sz="2400" b="1" dirty="0"/>
              <a:t>각 인물과 활동을 바르게 연결해 보자</a:t>
            </a:r>
            <a:r>
              <a:rPr lang="en-US" altLang="ko-KR" sz="2400" b="1" dirty="0"/>
              <a:t>.</a:t>
            </a:r>
            <a:endParaRPr lang="ko-KR" altLang="en-US" sz="2400" b="1" dirty="0"/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C2DEDB5E-46BA-4D19-89E8-28DA8B5D7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68" y="1118259"/>
            <a:ext cx="653610" cy="72902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5CA14506-7BE6-43D4-9F06-A4057CA11E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80963" y="-520292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41" name="_x286451224" descr="EMB00017a402aac">
            <a:extLst>
              <a:ext uri="{FF2B5EF4-FFF2-40B4-BE49-F238E27FC236}">
                <a16:creationId xmlns:a16="http://schemas.microsoft.com/office/drawing/2014/main" id="{5A04FDF4-21FB-44F6-9540-6E0940511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7" b="4031"/>
          <a:stretch>
            <a:fillRect/>
          </a:stretch>
        </p:blipFill>
        <p:spPr bwMode="auto">
          <a:xfrm>
            <a:off x="1905000" y="1847287"/>
            <a:ext cx="1368728" cy="4827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E411C81E-330F-4358-88AE-2EFD763F8FE3}"/>
              </a:ext>
            </a:extLst>
          </p:cNvPr>
          <p:cNvSpPr/>
          <p:nvPr/>
        </p:nvSpPr>
        <p:spPr>
          <a:xfrm>
            <a:off x="649070" y="2300402"/>
            <a:ext cx="1104123" cy="4475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이상룡</a:t>
            </a:r>
            <a:endParaRPr lang="ko-KR" altLang="en-US" sz="2400" b="1" dirty="0"/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1E896EA1-E549-4D92-9734-7809A03FC6CC}"/>
              </a:ext>
            </a:extLst>
          </p:cNvPr>
          <p:cNvSpPr/>
          <p:nvPr/>
        </p:nvSpPr>
        <p:spPr>
          <a:xfrm>
            <a:off x="649070" y="3484684"/>
            <a:ext cx="1104123" cy="4475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정몽주</a:t>
            </a: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9C806400-F791-4FE3-BB3C-2637E6FBE34C}"/>
              </a:ext>
            </a:extLst>
          </p:cNvPr>
          <p:cNvSpPr/>
          <p:nvPr/>
        </p:nvSpPr>
        <p:spPr>
          <a:xfrm>
            <a:off x="649069" y="4761655"/>
            <a:ext cx="1104123" cy="4475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/>
              <a:t>최제우</a:t>
            </a:r>
            <a:endParaRPr lang="ko-KR" altLang="en-US" sz="2400" b="1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1D16D3E1-3791-4305-80C3-8B2C3EFFD808}"/>
              </a:ext>
            </a:extLst>
          </p:cNvPr>
          <p:cNvSpPr/>
          <p:nvPr/>
        </p:nvSpPr>
        <p:spPr>
          <a:xfrm>
            <a:off x="649068" y="5945937"/>
            <a:ext cx="1104123" cy="4475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이 황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48BD11A3-BC31-4EBC-98B5-1802A8F528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810717"/>
            <a:ext cx="7239000" cy="4863750"/>
          </a:xfrm>
          <a:prstGeom prst="rect">
            <a:avLst/>
          </a:prstGeom>
        </p:spPr>
      </p:pic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A90AC86A-1CC6-4C9D-8E91-6DC0C87BA6E7}"/>
              </a:ext>
            </a:extLst>
          </p:cNvPr>
          <p:cNvCxnSpPr>
            <a:cxnSpLocks/>
          </p:cNvCxnSpPr>
          <p:nvPr/>
        </p:nvCxnSpPr>
        <p:spPr>
          <a:xfrm flipH="1" flipV="1">
            <a:off x="3163101" y="2373766"/>
            <a:ext cx="1731232" cy="1436234"/>
          </a:xfrm>
          <a:prstGeom prst="straightConnector1">
            <a:avLst/>
          </a:prstGeom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화살표 연결선 24">
            <a:extLst>
              <a:ext uri="{FF2B5EF4-FFF2-40B4-BE49-F238E27FC236}">
                <a16:creationId xmlns:a16="http://schemas.microsoft.com/office/drawing/2014/main" id="{D82032F4-49A6-47F3-84C5-FDE3A9FFA85A}"/>
              </a:ext>
            </a:extLst>
          </p:cNvPr>
          <p:cNvCxnSpPr>
            <a:cxnSpLocks/>
          </p:cNvCxnSpPr>
          <p:nvPr/>
        </p:nvCxnSpPr>
        <p:spPr>
          <a:xfrm flipH="1" flipV="1">
            <a:off x="3163101" y="3708461"/>
            <a:ext cx="1731232" cy="2461253"/>
          </a:xfrm>
          <a:prstGeom prst="straightConnector1">
            <a:avLst/>
          </a:prstGeom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D79C1BB2-3AD9-40F4-9F92-05B61BD5461F}"/>
              </a:ext>
            </a:extLst>
          </p:cNvPr>
          <p:cNvCxnSpPr>
            <a:cxnSpLocks/>
          </p:cNvCxnSpPr>
          <p:nvPr/>
        </p:nvCxnSpPr>
        <p:spPr>
          <a:xfrm flipH="1">
            <a:off x="3163101" y="2411946"/>
            <a:ext cx="1731232" cy="2573911"/>
          </a:xfrm>
          <a:prstGeom prst="straightConnector1">
            <a:avLst/>
          </a:prstGeom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화살표 연결선 28">
            <a:extLst>
              <a:ext uri="{FF2B5EF4-FFF2-40B4-BE49-F238E27FC236}">
                <a16:creationId xmlns:a16="http://schemas.microsoft.com/office/drawing/2014/main" id="{42E417CE-531D-4229-B0F4-C7EA7C3A9D9D}"/>
              </a:ext>
            </a:extLst>
          </p:cNvPr>
          <p:cNvCxnSpPr>
            <a:cxnSpLocks/>
          </p:cNvCxnSpPr>
          <p:nvPr/>
        </p:nvCxnSpPr>
        <p:spPr>
          <a:xfrm flipH="1">
            <a:off x="3163101" y="5106515"/>
            <a:ext cx="1731232" cy="1003312"/>
          </a:xfrm>
          <a:prstGeom prst="straightConnector1">
            <a:avLst/>
          </a:prstGeom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8549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3">
            <a:extLst>
              <a:ext uri="{FF2B5EF4-FFF2-40B4-BE49-F238E27FC236}">
                <a16:creationId xmlns:a16="http://schemas.microsoft.com/office/drawing/2014/main" id="{4E1CBEF3-5960-47C1-BA1A-37A290B64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pic>
        <p:nvPicPr>
          <p:cNvPr id="70659" name="_x851838000" descr="EMB000023942ce2">
            <a:extLst>
              <a:ext uri="{FF2B5EF4-FFF2-40B4-BE49-F238E27FC236}">
                <a16:creationId xmlns:a16="http://schemas.microsoft.com/office/drawing/2014/main" id="{E2F7FDDF-CA46-4BB3-A736-4FC00946F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0" name="_x851839152" descr="EMB000023942ce2">
            <a:extLst>
              <a:ext uri="{FF2B5EF4-FFF2-40B4-BE49-F238E27FC236}">
                <a16:creationId xmlns:a16="http://schemas.microsoft.com/office/drawing/2014/main" id="{579D2168-E086-4932-852C-BE0AA3DA2F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1" name="Rectangle 6">
            <a:extLst>
              <a:ext uri="{FF2B5EF4-FFF2-40B4-BE49-F238E27FC236}">
                <a16:creationId xmlns:a16="http://schemas.microsoft.com/office/drawing/2014/main" id="{DE7BD685-2B63-440D-B3DA-E71C8680ED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1" y="3181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grpSp>
        <p:nvGrpSpPr>
          <p:cNvPr id="70662" name="그룹 16">
            <a:extLst>
              <a:ext uri="{FF2B5EF4-FFF2-40B4-BE49-F238E27FC236}">
                <a16:creationId xmlns:a16="http://schemas.microsoft.com/office/drawing/2014/main" id="{3683C493-B561-4760-8215-824C8125B0C5}"/>
              </a:ext>
            </a:extLst>
          </p:cNvPr>
          <p:cNvGrpSpPr>
            <a:grpSpLocks/>
          </p:cNvGrpSpPr>
          <p:nvPr/>
        </p:nvGrpSpPr>
        <p:grpSpPr bwMode="auto">
          <a:xfrm>
            <a:off x="715433" y="146051"/>
            <a:ext cx="3490384" cy="791633"/>
            <a:chOff x="71438" y="642938"/>
            <a:chExt cx="9067800" cy="809625"/>
          </a:xfrm>
        </p:grpSpPr>
        <p:pic>
          <p:nvPicPr>
            <p:cNvPr id="70679" name="Picture 5" descr="C:\Users\Administrator\Desktop\따오기\223.jpg">
              <a:extLst>
                <a:ext uri="{FF2B5EF4-FFF2-40B4-BE49-F238E27FC236}">
                  <a16:creationId xmlns:a16="http://schemas.microsoft.com/office/drawing/2014/main" id="{C942C622-EF9E-4639-BBD3-6D77DA0BD64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10">
              <a:extLst>
                <a:ext uri="{FF2B5EF4-FFF2-40B4-BE49-F238E27FC236}">
                  <a16:creationId xmlns:a16="http://schemas.microsoft.com/office/drawing/2014/main" id="{D1BD3DE2-07A3-4D6F-9EBE-DA1F43B0AD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5817" y="677574"/>
              <a:ext cx="7759042" cy="5980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200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활동하기</a:t>
              </a:r>
              <a:endParaRPr lang="ko-KR" altLang="en-US" sz="2133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수평선B" pitchFamily="18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70674" name="Rectangle 2">
            <a:extLst>
              <a:ext uri="{FF2B5EF4-FFF2-40B4-BE49-F238E27FC236}">
                <a16:creationId xmlns:a16="http://schemas.microsoft.com/office/drawing/2014/main" id="{96A83F15-E86C-4B3D-A17B-971E0C8568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7967" y="3776807"/>
            <a:ext cx="347133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sp>
        <p:nvSpPr>
          <p:cNvPr id="70678" name="Rectangle 3">
            <a:extLst>
              <a:ext uri="{FF2B5EF4-FFF2-40B4-BE49-F238E27FC236}">
                <a16:creationId xmlns:a16="http://schemas.microsoft.com/office/drawing/2014/main" id="{4BD6885D-5122-42A5-BEAE-982361AE5F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3784" y="213582"/>
            <a:ext cx="6172200" cy="52322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fontAlgn="base" latinLnBrk="0"/>
            <a:r>
              <a:rPr lang="ko-KR" altLang="en-US" sz="2800" b="1" dirty="0" err="1"/>
              <a:t>대구ㆍ경북</a:t>
            </a:r>
            <a:r>
              <a:rPr lang="ko-KR" altLang="en-US" sz="2800" b="1" dirty="0"/>
              <a:t> 동영상 만들기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8CEC3B71-3C50-4586-8E42-76BAC2F123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7967" y="1070702"/>
            <a:ext cx="5486400" cy="5581492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0D6CE396-78C0-4E7C-8FC4-0817CD501B1F}"/>
              </a:ext>
            </a:extLst>
          </p:cNvPr>
          <p:cNvSpPr/>
          <p:nvPr/>
        </p:nvSpPr>
        <p:spPr>
          <a:xfrm>
            <a:off x="838200" y="1467020"/>
            <a:ext cx="5048251" cy="3923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3200" kern="0" spc="-40" dirty="0">
                <a:solidFill>
                  <a:srgbClr val="000000"/>
                </a:solidFill>
                <a:latin typeface="맑은 고딕" panose="020B0503020000020004" pitchFamily="50" charset="-127"/>
              </a:rPr>
              <a:t>대구와 경상북도를 소개하는 동영상을 만들려고 한다</a:t>
            </a:r>
            <a:r>
              <a:rPr lang="en-US" altLang="ko-KR" sz="3200" kern="0" spc="-40" dirty="0">
                <a:solidFill>
                  <a:srgbClr val="000000"/>
                </a:solidFill>
                <a:latin typeface="맑은 고딕" panose="020B0503020000020004" pitchFamily="50" charset="-127"/>
              </a:rPr>
              <a:t>. </a:t>
            </a:r>
            <a:r>
              <a:rPr lang="ko-KR" altLang="en-US" sz="3200" kern="0" spc="-40" dirty="0">
                <a:solidFill>
                  <a:srgbClr val="000000"/>
                </a:solidFill>
                <a:latin typeface="맑은 고딕" panose="020B0503020000020004" pitchFamily="50" charset="-127"/>
              </a:rPr>
              <a:t>내 동영상의 제목과 내용을 소개하는</a:t>
            </a:r>
            <a:r>
              <a:rPr lang="ko-KR" altLang="en-US" sz="32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</a:t>
            </a:r>
            <a:r>
              <a:rPr lang="ko-KR" altLang="en-US" sz="32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계획서를 만들어보자</a:t>
            </a:r>
            <a:r>
              <a:rPr lang="en-US" altLang="ko-KR" sz="32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 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4" name="이등변 삼각형 3">
            <a:extLst>
              <a:ext uri="{FF2B5EF4-FFF2-40B4-BE49-F238E27FC236}">
                <a16:creationId xmlns:a16="http://schemas.microsoft.com/office/drawing/2014/main" id="{B7F8543D-2629-4077-B474-F2C0FBAED1B4}"/>
              </a:ext>
            </a:extLst>
          </p:cNvPr>
          <p:cNvSpPr/>
          <p:nvPr/>
        </p:nvSpPr>
        <p:spPr>
          <a:xfrm rot="5400000">
            <a:off x="364303" y="1776229"/>
            <a:ext cx="422152" cy="374893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610" name="그룹 3">
            <a:extLst>
              <a:ext uri="{FF2B5EF4-FFF2-40B4-BE49-F238E27FC236}">
                <a16:creationId xmlns:a16="http://schemas.microsoft.com/office/drawing/2014/main" id="{6E878718-DCD5-40C4-A902-8CC04AA56F36}"/>
              </a:ext>
            </a:extLst>
          </p:cNvPr>
          <p:cNvGrpSpPr>
            <a:grpSpLocks/>
          </p:cNvGrpSpPr>
          <p:nvPr/>
        </p:nvGrpSpPr>
        <p:grpSpPr bwMode="auto">
          <a:xfrm>
            <a:off x="0" y="65618"/>
            <a:ext cx="12192000" cy="800100"/>
            <a:chOff x="0" y="49892"/>
            <a:chExt cx="9143999" cy="600075"/>
          </a:xfrm>
        </p:grpSpPr>
        <p:grpSp>
          <p:nvGrpSpPr>
            <p:cNvPr id="68620" name="그룹 4">
              <a:extLst>
                <a:ext uri="{FF2B5EF4-FFF2-40B4-BE49-F238E27FC236}">
                  <a16:creationId xmlns:a16="http://schemas.microsoft.com/office/drawing/2014/main" id="{1F7796CC-1782-4D3A-AC45-13C068D5BE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77293"/>
              <a:ext cx="9143999" cy="179907"/>
              <a:chOff x="0" y="277293"/>
              <a:chExt cx="9143999" cy="179907"/>
            </a:xfrm>
          </p:grpSpPr>
          <p:pic>
            <p:nvPicPr>
              <p:cNvPr id="68625" name="_x851838000" descr="EMB000023942ce2">
                <a:extLst>
                  <a:ext uri="{FF2B5EF4-FFF2-40B4-BE49-F238E27FC236}">
                    <a16:creationId xmlns:a16="http://schemas.microsoft.com/office/drawing/2014/main" id="{6FF56573-3633-41E9-B917-B66E7EB06A0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749" t="39236" b="21506"/>
              <a:stretch>
                <a:fillRect/>
              </a:stretch>
            </p:blipFill>
            <p:spPr bwMode="auto">
              <a:xfrm>
                <a:off x="1953550" y="277293"/>
                <a:ext cx="7190449" cy="1772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8626" name="_x851839152" descr="EMB000023942ce2">
                <a:extLst>
                  <a:ext uri="{FF2B5EF4-FFF2-40B4-BE49-F238E27FC236}">
                    <a16:creationId xmlns:a16="http://schemas.microsoft.com/office/drawing/2014/main" id="{F4414FD9-F623-42EC-B639-7FC67EF28FD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1124" r="91263" b="19658"/>
              <a:stretch>
                <a:fillRect/>
              </a:stretch>
            </p:blipFill>
            <p:spPr bwMode="auto">
              <a:xfrm>
                <a:off x="0" y="300770"/>
                <a:ext cx="746125" cy="1564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6FFBDB2D-DBBF-440E-9193-F7F512B03C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4360" y="49892"/>
              <a:ext cx="4198620" cy="600075"/>
            </a:xfrm>
            <a:prstGeom prst="rect">
              <a:avLst/>
            </a:prstGeom>
            <a:effectLst>
              <a:softEdge rad="127000"/>
            </a:effectLst>
          </p:spPr>
        </p:pic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AF53162C-C6A9-46C6-A655-E518655E5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8505" y="-3122695"/>
            <a:ext cx="1511858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E1DEB42-8175-43D7-B740-0A16D472A4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8216" y="135802"/>
            <a:ext cx="3010983" cy="643812"/>
          </a:xfrm>
          <a:prstGeom prst="rect">
            <a:avLst/>
          </a:prstGeom>
        </p:spPr>
      </p:pic>
      <p:sp>
        <p:nvSpPr>
          <p:cNvPr id="22" name="AutoShape 7">
            <a:extLst>
              <a:ext uri="{FF2B5EF4-FFF2-40B4-BE49-F238E27FC236}">
                <a16:creationId xmlns:a16="http://schemas.microsoft.com/office/drawing/2014/main" id="{6A8E573E-A369-48F1-B181-21BF2A899878}"/>
              </a:ext>
            </a:extLst>
          </p:cNvPr>
          <p:cNvSpPr>
            <a:spLocks noChangeArrowheads="1"/>
          </p:cNvSpPr>
          <p:nvPr/>
        </p:nvSpPr>
        <p:spPr bwMode="gray">
          <a:xfrm>
            <a:off x="7315200" y="126233"/>
            <a:ext cx="2971800" cy="704849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3200" b="1" dirty="0">
                <a:solidFill>
                  <a:schemeClr val="bg1"/>
                </a:solidFill>
              </a:rPr>
              <a:t>경상감영</a:t>
            </a:r>
            <a:endParaRPr lang="en-US" altLang="ko-KR" sz="4800" b="1" kern="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/>
              <a:sym typeface="Arial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01530232-1C18-402B-892B-AFE2D53A24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848846"/>
            <a:ext cx="5444628" cy="4234713"/>
          </a:xfrm>
          <a:prstGeom prst="rect">
            <a:avLst/>
          </a:prstGeom>
        </p:spPr>
      </p:pic>
      <p:pic>
        <p:nvPicPr>
          <p:cNvPr id="29700" name="Picture 4" descr="뷰어 이미지">
            <a:extLst>
              <a:ext uri="{FF2B5EF4-FFF2-40B4-BE49-F238E27FC236}">
                <a16:creationId xmlns:a16="http://schemas.microsoft.com/office/drawing/2014/main" id="{5D7649D8-8F4D-4D28-9C60-2561EE6C6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4464" y="1848846"/>
            <a:ext cx="5848739" cy="4386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53162C-C6A9-46C6-A655-E518655E5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8505" y="-3122695"/>
            <a:ext cx="1511858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0F4F4D36-E6B4-445E-B89B-D9FA4C45CD76}"/>
              </a:ext>
            </a:extLst>
          </p:cNvPr>
          <p:cNvSpPr/>
          <p:nvPr/>
        </p:nvSpPr>
        <p:spPr>
          <a:xfrm>
            <a:off x="2514600" y="1276920"/>
            <a:ext cx="6508613" cy="5538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err="1"/>
              <a:t>관풍루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경상감영 정문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F8658EE-9B0B-4822-8D89-507E19CC23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-966495"/>
            <a:ext cx="7029738" cy="181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8EC3C420-2192-4ABA-A130-3AAEA9B941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851" y="2100853"/>
            <a:ext cx="5267325" cy="3762375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2E2CD870-6A4F-46FC-8352-972AD3EECD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0" y="2087334"/>
            <a:ext cx="5248275" cy="374332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01C988C-311D-4738-9F8B-9CD7A359F8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024" y="2124107"/>
            <a:ext cx="5589364" cy="3678674"/>
          </a:xfrm>
          <a:prstGeom prst="rect">
            <a:avLst/>
          </a:prstGeom>
        </p:spPr>
      </p:pic>
      <p:pic>
        <p:nvPicPr>
          <p:cNvPr id="18" name="_x281294728" descr="EMB00017a402ab0">
            <a:extLst>
              <a:ext uri="{FF2B5EF4-FFF2-40B4-BE49-F238E27FC236}">
                <a16:creationId xmlns:a16="http://schemas.microsoft.com/office/drawing/2014/main" id="{D282CFDF-8E90-441C-96DD-7FC08C6BE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38" r="4955" b="5321"/>
          <a:stretch>
            <a:fillRect/>
          </a:stretch>
        </p:blipFill>
        <p:spPr bwMode="auto">
          <a:xfrm>
            <a:off x="5159338" y="5022813"/>
            <a:ext cx="1632060" cy="178289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F82E09F0-06F5-42E4-B14C-DB053900AF15}"/>
              </a:ext>
            </a:extLst>
          </p:cNvPr>
          <p:cNvGrpSpPr/>
          <p:nvPr/>
        </p:nvGrpSpPr>
        <p:grpSpPr>
          <a:xfrm>
            <a:off x="29308" y="0"/>
            <a:ext cx="12192000" cy="920556"/>
            <a:chOff x="228600" y="1174944"/>
            <a:chExt cx="12192000" cy="920556"/>
          </a:xfrm>
        </p:grpSpPr>
        <p:grpSp>
          <p:nvGrpSpPr>
            <p:cNvPr id="17" name="그룹 3">
              <a:extLst>
                <a:ext uri="{FF2B5EF4-FFF2-40B4-BE49-F238E27FC236}">
                  <a16:creationId xmlns:a16="http://schemas.microsoft.com/office/drawing/2014/main" id="{6BECA6FF-27A2-4048-AB89-29AEDBC33FB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8600" y="1295400"/>
              <a:ext cx="12192000" cy="800100"/>
              <a:chOff x="0" y="49892"/>
              <a:chExt cx="9143999" cy="600075"/>
            </a:xfrm>
          </p:grpSpPr>
          <p:grpSp>
            <p:nvGrpSpPr>
              <p:cNvPr id="21" name="그룹 4">
                <a:extLst>
                  <a:ext uri="{FF2B5EF4-FFF2-40B4-BE49-F238E27FC236}">
                    <a16:creationId xmlns:a16="http://schemas.microsoft.com/office/drawing/2014/main" id="{37AC5EB3-7BA8-4874-8A82-C9B5236BCE0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277293"/>
                <a:ext cx="9143999" cy="179907"/>
                <a:chOff x="0" y="277293"/>
                <a:chExt cx="9143999" cy="179907"/>
              </a:xfrm>
            </p:grpSpPr>
            <p:pic>
              <p:nvPicPr>
                <p:cNvPr id="24" name="_x851838000" descr="EMB000023942ce2">
                  <a:extLst>
                    <a:ext uri="{FF2B5EF4-FFF2-40B4-BE49-F238E27FC236}">
                      <a16:creationId xmlns:a16="http://schemas.microsoft.com/office/drawing/2014/main" id="{A78FB7F7-F0EF-4CA3-8430-4A5F26E90FA7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8749" t="39236" b="21506"/>
                <a:stretch>
                  <a:fillRect/>
                </a:stretch>
              </p:blipFill>
              <p:spPr bwMode="auto">
                <a:xfrm>
                  <a:off x="1953550" y="277293"/>
                  <a:ext cx="7190449" cy="17724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5" name="_x851839152" descr="EMB000023942ce2">
                  <a:extLst>
                    <a:ext uri="{FF2B5EF4-FFF2-40B4-BE49-F238E27FC236}">
                      <a16:creationId xmlns:a16="http://schemas.microsoft.com/office/drawing/2014/main" id="{A0DB849D-6C24-4C63-B0FD-B87DE3ABB0CB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41124" r="91263" b="19658"/>
                <a:stretch>
                  <a:fillRect/>
                </a:stretch>
              </p:blipFill>
              <p:spPr bwMode="auto">
                <a:xfrm>
                  <a:off x="0" y="300770"/>
                  <a:ext cx="746125" cy="1564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3" name="그림 22">
                <a:extLst>
                  <a:ext uri="{FF2B5EF4-FFF2-40B4-BE49-F238E27FC236}">
                    <a16:creationId xmlns:a16="http://schemas.microsoft.com/office/drawing/2014/main" id="{A9BA58D4-507F-413C-B2FD-0E720C8B70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94360" y="49892"/>
                <a:ext cx="4198620" cy="600075"/>
              </a:xfrm>
              <a:prstGeom prst="rect">
                <a:avLst/>
              </a:prstGeom>
              <a:effectLst>
                <a:softEdge rad="127000"/>
              </a:effectLst>
            </p:spPr>
          </p:pic>
        </p:grp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C9D83C95-9D6A-48F3-AB94-63DB62C4152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314669" y="1174944"/>
              <a:ext cx="3010982" cy="847314"/>
            </a:xfrm>
            <a:prstGeom prst="rect">
              <a:avLst/>
            </a:prstGeom>
          </p:spPr>
        </p:pic>
      </p:grpSp>
      <p:sp>
        <p:nvSpPr>
          <p:cNvPr id="26" name="AutoShape 7">
            <a:extLst>
              <a:ext uri="{FF2B5EF4-FFF2-40B4-BE49-F238E27FC236}">
                <a16:creationId xmlns:a16="http://schemas.microsoft.com/office/drawing/2014/main" id="{2B61A9BE-C645-4CFE-98A9-1D5676655654}"/>
              </a:ext>
            </a:extLst>
          </p:cNvPr>
          <p:cNvSpPr>
            <a:spLocks noChangeArrowheads="1"/>
          </p:cNvSpPr>
          <p:nvPr/>
        </p:nvSpPr>
        <p:spPr bwMode="gray">
          <a:xfrm>
            <a:off x="8072058" y="155257"/>
            <a:ext cx="2971800" cy="704849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3200" b="1" dirty="0">
                <a:solidFill>
                  <a:schemeClr val="bg1"/>
                </a:solidFill>
              </a:rPr>
              <a:t>경상감영</a:t>
            </a:r>
            <a:endParaRPr lang="en-US" altLang="ko-KR" sz="4800" b="1" kern="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/>
              <a:sym typeface="Arial"/>
            </a:endParaRPr>
          </a:p>
        </p:txBody>
      </p:sp>
      <p:sp>
        <p:nvSpPr>
          <p:cNvPr id="4" name="실행 단추: 동영상 3">
            <a:hlinkClick r:id="rId9" highlightClick="1"/>
            <a:extLst>
              <a:ext uri="{FF2B5EF4-FFF2-40B4-BE49-F238E27FC236}">
                <a16:creationId xmlns:a16="http://schemas.microsoft.com/office/drawing/2014/main" id="{28EEF62F-4DAF-4205-8131-4CC0146E2745}"/>
              </a:ext>
            </a:extLst>
          </p:cNvPr>
          <p:cNvSpPr/>
          <p:nvPr/>
        </p:nvSpPr>
        <p:spPr>
          <a:xfrm>
            <a:off x="7696200" y="1371601"/>
            <a:ext cx="685800" cy="381000"/>
          </a:xfrm>
          <a:prstGeom prst="actionButtonMovi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39372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610" name="그룹 3">
            <a:extLst>
              <a:ext uri="{FF2B5EF4-FFF2-40B4-BE49-F238E27FC236}">
                <a16:creationId xmlns:a16="http://schemas.microsoft.com/office/drawing/2014/main" id="{6E878718-DCD5-40C4-A902-8CC04AA56F36}"/>
              </a:ext>
            </a:extLst>
          </p:cNvPr>
          <p:cNvGrpSpPr>
            <a:grpSpLocks/>
          </p:cNvGrpSpPr>
          <p:nvPr/>
        </p:nvGrpSpPr>
        <p:grpSpPr bwMode="auto">
          <a:xfrm>
            <a:off x="0" y="65618"/>
            <a:ext cx="12192000" cy="800100"/>
            <a:chOff x="0" y="49892"/>
            <a:chExt cx="9143999" cy="600075"/>
          </a:xfrm>
        </p:grpSpPr>
        <p:grpSp>
          <p:nvGrpSpPr>
            <p:cNvPr id="68620" name="그룹 4">
              <a:extLst>
                <a:ext uri="{FF2B5EF4-FFF2-40B4-BE49-F238E27FC236}">
                  <a16:creationId xmlns:a16="http://schemas.microsoft.com/office/drawing/2014/main" id="{1F7796CC-1782-4D3A-AC45-13C068D5BE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77293"/>
              <a:ext cx="9143999" cy="179907"/>
              <a:chOff x="0" y="277293"/>
              <a:chExt cx="9143999" cy="179907"/>
            </a:xfrm>
          </p:grpSpPr>
          <p:pic>
            <p:nvPicPr>
              <p:cNvPr id="68625" name="_x851838000" descr="EMB000023942ce2">
                <a:extLst>
                  <a:ext uri="{FF2B5EF4-FFF2-40B4-BE49-F238E27FC236}">
                    <a16:creationId xmlns:a16="http://schemas.microsoft.com/office/drawing/2014/main" id="{6FF56573-3633-41E9-B917-B66E7EB06A0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749" t="39236" b="21506"/>
              <a:stretch>
                <a:fillRect/>
              </a:stretch>
            </p:blipFill>
            <p:spPr bwMode="auto">
              <a:xfrm>
                <a:off x="1953550" y="277293"/>
                <a:ext cx="7190449" cy="1772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8626" name="_x851839152" descr="EMB000023942ce2">
                <a:extLst>
                  <a:ext uri="{FF2B5EF4-FFF2-40B4-BE49-F238E27FC236}">
                    <a16:creationId xmlns:a16="http://schemas.microsoft.com/office/drawing/2014/main" id="{F4414FD9-F623-42EC-B639-7FC67EF28FD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1124" r="91263" b="19658"/>
              <a:stretch>
                <a:fillRect/>
              </a:stretch>
            </p:blipFill>
            <p:spPr bwMode="auto">
              <a:xfrm>
                <a:off x="0" y="300770"/>
                <a:ext cx="746125" cy="1564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6FFBDB2D-DBBF-440E-9193-F7F512B03C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4360" y="49892"/>
              <a:ext cx="4198620" cy="600075"/>
            </a:xfrm>
            <a:prstGeom prst="rect">
              <a:avLst/>
            </a:prstGeom>
            <a:effectLst>
              <a:softEdge rad="127000"/>
            </a:effectLst>
          </p:spPr>
        </p:pic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AF53162C-C6A9-46C6-A655-E518655E5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8505" y="-3122695"/>
            <a:ext cx="1511858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E1DEB42-8175-43D7-B740-0A16D472A4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8216" y="135802"/>
            <a:ext cx="3010983" cy="643812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0F4F4D36-E6B4-445E-B89B-D9FA4C45CD76}"/>
              </a:ext>
            </a:extLst>
          </p:cNvPr>
          <p:cNvSpPr/>
          <p:nvPr/>
        </p:nvSpPr>
        <p:spPr>
          <a:xfrm>
            <a:off x="2895400" y="1185736"/>
            <a:ext cx="6508613" cy="5538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/>
              <a:t>선화당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관찰사 집무실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F8658EE-9B0B-4822-8D89-507E19CC23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-966495"/>
            <a:ext cx="7029738" cy="181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5D0A5D1A-FC6A-4F1C-92EB-0905285DECA5}"/>
              </a:ext>
            </a:extLst>
          </p:cNvPr>
          <p:cNvSpPr/>
          <p:nvPr/>
        </p:nvSpPr>
        <p:spPr>
          <a:xfrm>
            <a:off x="7264142" y="5830659"/>
            <a:ext cx="4713348" cy="553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>
                <a:solidFill>
                  <a:srgbClr val="7030A0"/>
                </a:solidFill>
              </a:rPr>
              <a:t>1905</a:t>
            </a:r>
            <a:r>
              <a:rPr lang="ko-KR" altLang="en-US" sz="2000" b="1" dirty="0">
                <a:solidFill>
                  <a:srgbClr val="7030A0"/>
                </a:solidFill>
              </a:rPr>
              <a:t>년 일제의 침략으로 </a:t>
            </a:r>
            <a:endParaRPr lang="en-US" altLang="ko-KR" sz="2000" b="1" dirty="0">
              <a:solidFill>
                <a:srgbClr val="7030A0"/>
              </a:solidFill>
            </a:endParaRPr>
          </a:p>
          <a:p>
            <a:pPr algn="ctr"/>
            <a:r>
              <a:rPr lang="ko-KR" altLang="en-US" sz="2000" b="1" dirty="0">
                <a:solidFill>
                  <a:srgbClr val="7030A0"/>
                </a:solidFill>
              </a:rPr>
              <a:t>일제 통치기관이 된 선화당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8813D84-9430-46A8-87B7-505C692CD779}"/>
              </a:ext>
            </a:extLst>
          </p:cNvPr>
          <p:cNvSpPr/>
          <p:nvPr/>
        </p:nvSpPr>
        <p:spPr>
          <a:xfrm>
            <a:off x="685800" y="5761400"/>
            <a:ext cx="4713348" cy="553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rgbClr val="7030A0"/>
                </a:solidFill>
              </a:rPr>
              <a:t>조선시대 선화당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C66F19F9-3C18-4BB2-AD44-C66D02A74B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37" y="-2255847"/>
            <a:ext cx="80534" cy="140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FABFC5EB-6A63-4F3F-AE33-92A897B41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9707" y="1257772"/>
            <a:ext cx="12859459" cy="471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6869" name="_x547708424" descr="EMB000171cc0e59">
            <a:extLst>
              <a:ext uri="{FF2B5EF4-FFF2-40B4-BE49-F238E27FC236}">
                <a16:creationId xmlns:a16="http://schemas.microsoft.com/office/drawing/2014/main" id="{40CAA187-14F7-4086-90A0-EE3E4DEA0C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65"/>
          <a:stretch>
            <a:fillRect/>
          </a:stretch>
        </p:blipFill>
        <p:spPr bwMode="auto">
          <a:xfrm>
            <a:off x="6240352" y="1953444"/>
            <a:ext cx="5828055" cy="3777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s://www.yeongnam.com/mnt/file/202201/2022011401000271600010965.jpg">
            <a:extLst>
              <a:ext uri="{FF2B5EF4-FFF2-40B4-BE49-F238E27FC236}">
                <a16:creationId xmlns:a16="http://schemas.microsoft.com/office/drawing/2014/main" id="{BF1A65B5-E467-4B6B-B00F-E4AB31D3EE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72" y="1970098"/>
            <a:ext cx="5979535" cy="361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_x281294728" descr="EMB00017a402ab0">
            <a:extLst>
              <a:ext uri="{FF2B5EF4-FFF2-40B4-BE49-F238E27FC236}">
                <a16:creationId xmlns:a16="http://schemas.microsoft.com/office/drawing/2014/main" id="{25F42E59-111F-4BAE-A076-B88C5ED804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38" r="4955" b="5321"/>
          <a:stretch>
            <a:fillRect/>
          </a:stretch>
        </p:blipFill>
        <p:spPr bwMode="auto">
          <a:xfrm>
            <a:off x="5257801" y="5039797"/>
            <a:ext cx="1632060" cy="178289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AutoShape 7">
            <a:extLst>
              <a:ext uri="{FF2B5EF4-FFF2-40B4-BE49-F238E27FC236}">
                <a16:creationId xmlns:a16="http://schemas.microsoft.com/office/drawing/2014/main" id="{6BCF1D73-2C8F-4749-BFF3-03E2271812D3}"/>
              </a:ext>
            </a:extLst>
          </p:cNvPr>
          <p:cNvSpPr>
            <a:spLocks noChangeArrowheads="1"/>
          </p:cNvSpPr>
          <p:nvPr/>
        </p:nvSpPr>
        <p:spPr bwMode="gray">
          <a:xfrm>
            <a:off x="7805420" y="165176"/>
            <a:ext cx="2971800" cy="704849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3200" b="1" dirty="0">
                <a:solidFill>
                  <a:schemeClr val="bg1"/>
                </a:solidFill>
              </a:rPr>
              <a:t>경상감영</a:t>
            </a:r>
            <a:endParaRPr lang="en-US" altLang="ko-KR" sz="4800" b="1" kern="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7114015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610" name="그룹 3">
            <a:extLst>
              <a:ext uri="{FF2B5EF4-FFF2-40B4-BE49-F238E27FC236}">
                <a16:creationId xmlns:a16="http://schemas.microsoft.com/office/drawing/2014/main" id="{6E878718-DCD5-40C4-A902-8CC04AA56F36}"/>
              </a:ext>
            </a:extLst>
          </p:cNvPr>
          <p:cNvGrpSpPr>
            <a:grpSpLocks/>
          </p:cNvGrpSpPr>
          <p:nvPr/>
        </p:nvGrpSpPr>
        <p:grpSpPr bwMode="auto">
          <a:xfrm>
            <a:off x="0" y="65618"/>
            <a:ext cx="12192000" cy="800100"/>
            <a:chOff x="0" y="49892"/>
            <a:chExt cx="9143999" cy="600075"/>
          </a:xfrm>
        </p:grpSpPr>
        <p:grpSp>
          <p:nvGrpSpPr>
            <p:cNvPr id="68620" name="그룹 4">
              <a:extLst>
                <a:ext uri="{FF2B5EF4-FFF2-40B4-BE49-F238E27FC236}">
                  <a16:creationId xmlns:a16="http://schemas.microsoft.com/office/drawing/2014/main" id="{1F7796CC-1782-4D3A-AC45-13C068D5BE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77293"/>
              <a:ext cx="9143999" cy="179907"/>
              <a:chOff x="0" y="277293"/>
              <a:chExt cx="9143999" cy="179907"/>
            </a:xfrm>
          </p:grpSpPr>
          <p:pic>
            <p:nvPicPr>
              <p:cNvPr id="68625" name="_x851838000" descr="EMB000023942ce2">
                <a:extLst>
                  <a:ext uri="{FF2B5EF4-FFF2-40B4-BE49-F238E27FC236}">
                    <a16:creationId xmlns:a16="http://schemas.microsoft.com/office/drawing/2014/main" id="{6FF56573-3633-41E9-B917-B66E7EB06A0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749" t="39236" b="21506"/>
              <a:stretch>
                <a:fillRect/>
              </a:stretch>
            </p:blipFill>
            <p:spPr bwMode="auto">
              <a:xfrm>
                <a:off x="1953550" y="277293"/>
                <a:ext cx="7190449" cy="1772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8626" name="_x851839152" descr="EMB000023942ce2">
                <a:extLst>
                  <a:ext uri="{FF2B5EF4-FFF2-40B4-BE49-F238E27FC236}">
                    <a16:creationId xmlns:a16="http://schemas.microsoft.com/office/drawing/2014/main" id="{F4414FD9-F623-42EC-B639-7FC67EF28FD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1124" r="91263" b="19658"/>
              <a:stretch>
                <a:fillRect/>
              </a:stretch>
            </p:blipFill>
            <p:spPr bwMode="auto">
              <a:xfrm>
                <a:off x="0" y="300770"/>
                <a:ext cx="746125" cy="1564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6FFBDB2D-DBBF-440E-9193-F7F512B03C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4360" y="49892"/>
              <a:ext cx="4198620" cy="600075"/>
            </a:xfrm>
            <a:prstGeom prst="rect">
              <a:avLst/>
            </a:prstGeom>
            <a:effectLst>
              <a:softEdge rad="127000"/>
            </a:effectLst>
          </p:spPr>
        </p:pic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AF53162C-C6A9-46C6-A655-E518655E5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8505" y="-3122695"/>
            <a:ext cx="1511858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E1DEB42-8175-43D7-B740-0A16D472A4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8216" y="135802"/>
            <a:ext cx="3010983" cy="643812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5F8658EE-9B0B-4822-8D89-507E19CC23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-966495"/>
            <a:ext cx="7029738" cy="181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A53E54B-AEB6-4498-9905-028D037E459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29" y="1964522"/>
            <a:ext cx="5846967" cy="366801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57B5D2B5-B909-46F8-A57D-B72FE39695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480" y="3500542"/>
            <a:ext cx="6446520" cy="329184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BF37385A-D348-4360-863B-25EF1D350C3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419" y="137350"/>
            <a:ext cx="5857502" cy="3291650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2E52C159-DB43-4CED-9AD6-0DBC0FD58A8B}"/>
              </a:ext>
            </a:extLst>
          </p:cNvPr>
          <p:cNvSpPr/>
          <p:nvPr/>
        </p:nvSpPr>
        <p:spPr>
          <a:xfrm>
            <a:off x="647581" y="5902411"/>
            <a:ext cx="4713348" cy="553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rgbClr val="7030A0"/>
                </a:solidFill>
              </a:rPr>
              <a:t>일제강점기 경북도청으로 사용된 </a:t>
            </a:r>
            <a:endParaRPr lang="en-US" altLang="ko-KR" sz="2000" b="1" dirty="0">
              <a:solidFill>
                <a:srgbClr val="7030A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rgbClr val="7030A0"/>
                </a:solidFill>
              </a:rPr>
              <a:t>경상감영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73C7928A-447D-4E93-A46C-2ACD6C38C1BB}"/>
              </a:ext>
            </a:extLst>
          </p:cNvPr>
          <p:cNvSpPr/>
          <p:nvPr/>
        </p:nvSpPr>
        <p:spPr>
          <a:xfrm>
            <a:off x="6176529" y="6299222"/>
            <a:ext cx="5854392" cy="553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>
                <a:solidFill>
                  <a:srgbClr val="7030A0"/>
                </a:solidFill>
              </a:rPr>
              <a:t>1966</a:t>
            </a:r>
            <a:r>
              <a:rPr lang="ko-KR" altLang="en-US" sz="2000" b="1" dirty="0">
                <a:solidFill>
                  <a:srgbClr val="7030A0"/>
                </a:solidFill>
              </a:rPr>
              <a:t>년 </a:t>
            </a:r>
            <a:r>
              <a:rPr lang="ko-KR" altLang="en-US" sz="2000" b="1" dirty="0" err="1">
                <a:solidFill>
                  <a:srgbClr val="7030A0"/>
                </a:solidFill>
              </a:rPr>
              <a:t>산격동으로</a:t>
            </a:r>
            <a:r>
              <a:rPr lang="ko-KR" altLang="en-US" sz="2000" b="1" dirty="0">
                <a:solidFill>
                  <a:srgbClr val="7030A0"/>
                </a:solidFill>
              </a:rPr>
              <a:t> 이전하기 전의 경북도정</a:t>
            </a:r>
          </a:p>
        </p:txBody>
      </p:sp>
      <p:sp>
        <p:nvSpPr>
          <p:cNvPr id="16" name="AutoShape 7">
            <a:extLst>
              <a:ext uri="{FF2B5EF4-FFF2-40B4-BE49-F238E27FC236}">
                <a16:creationId xmlns:a16="http://schemas.microsoft.com/office/drawing/2014/main" id="{87D0D44F-79A7-4D30-8377-F10390B19A34}"/>
              </a:ext>
            </a:extLst>
          </p:cNvPr>
          <p:cNvSpPr>
            <a:spLocks noChangeArrowheads="1"/>
          </p:cNvSpPr>
          <p:nvPr/>
        </p:nvSpPr>
        <p:spPr bwMode="gray">
          <a:xfrm>
            <a:off x="228600" y="876346"/>
            <a:ext cx="3886200" cy="704849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3200" b="1" dirty="0">
                <a:solidFill>
                  <a:schemeClr val="bg1"/>
                </a:solidFill>
              </a:rPr>
              <a:t>경상감영의 변천</a:t>
            </a:r>
            <a:endParaRPr lang="en-US" altLang="ko-KR" sz="4800" b="1" kern="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532208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610" name="그룹 3">
            <a:extLst>
              <a:ext uri="{FF2B5EF4-FFF2-40B4-BE49-F238E27FC236}">
                <a16:creationId xmlns:a16="http://schemas.microsoft.com/office/drawing/2014/main" id="{6E878718-DCD5-40C4-A902-8CC04AA56F36}"/>
              </a:ext>
            </a:extLst>
          </p:cNvPr>
          <p:cNvGrpSpPr>
            <a:grpSpLocks/>
          </p:cNvGrpSpPr>
          <p:nvPr/>
        </p:nvGrpSpPr>
        <p:grpSpPr bwMode="auto">
          <a:xfrm>
            <a:off x="0" y="65618"/>
            <a:ext cx="12192000" cy="800100"/>
            <a:chOff x="0" y="49892"/>
            <a:chExt cx="9143999" cy="600075"/>
          </a:xfrm>
        </p:grpSpPr>
        <p:grpSp>
          <p:nvGrpSpPr>
            <p:cNvPr id="68620" name="그룹 4">
              <a:extLst>
                <a:ext uri="{FF2B5EF4-FFF2-40B4-BE49-F238E27FC236}">
                  <a16:creationId xmlns:a16="http://schemas.microsoft.com/office/drawing/2014/main" id="{1F7796CC-1782-4D3A-AC45-13C068D5BE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77293"/>
              <a:ext cx="9143999" cy="179907"/>
              <a:chOff x="0" y="277293"/>
              <a:chExt cx="9143999" cy="179907"/>
            </a:xfrm>
          </p:grpSpPr>
          <p:pic>
            <p:nvPicPr>
              <p:cNvPr id="68625" name="_x851838000" descr="EMB000023942ce2">
                <a:extLst>
                  <a:ext uri="{FF2B5EF4-FFF2-40B4-BE49-F238E27FC236}">
                    <a16:creationId xmlns:a16="http://schemas.microsoft.com/office/drawing/2014/main" id="{6FF56573-3633-41E9-B917-B66E7EB06A0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749" t="39236" b="21506"/>
              <a:stretch>
                <a:fillRect/>
              </a:stretch>
            </p:blipFill>
            <p:spPr bwMode="auto">
              <a:xfrm>
                <a:off x="1953550" y="277293"/>
                <a:ext cx="7190449" cy="1772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8626" name="_x851839152" descr="EMB000023942ce2">
                <a:extLst>
                  <a:ext uri="{FF2B5EF4-FFF2-40B4-BE49-F238E27FC236}">
                    <a16:creationId xmlns:a16="http://schemas.microsoft.com/office/drawing/2014/main" id="{F4414FD9-F623-42EC-B639-7FC67EF28FD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1124" r="91263" b="19658"/>
              <a:stretch>
                <a:fillRect/>
              </a:stretch>
            </p:blipFill>
            <p:spPr bwMode="auto">
              <a:xfrm>
                <a:off x="0" y="300770"/>
                <a:ext cx="746125" cy="1564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6FFBDB2D-DBBF-440E-9193-F7F512B03C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4360" y="49892"/>
              <a:ext cx="4198620" cy="600075"/>
            </a:xfrm>
            <a:prstGeom prst="rect">
              <a:avLst/>
            </a:prstGeom>
            <a:effectLst>
              <a:softEdge rad="127000"/>
            </a:effectLst>
          </p:spPr>
        </p:pic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AF53162C-C6A9-46C6-A655-E518655E5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8505" y="-3122695"/>
            <a:ext cx="1511858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E1DEB42-8175-43D7-B740-0A16D472A4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8216" y="135802"/>
            <a:ext cx="3010983" cy="643812"/>
          </a:xfrm>
          <a:prstGeom prst="rect">
            <a:avLst/>
          </a:prstGeom>
        </p:spPr>
      </p:pic>
      <p:sp>
        <p:nvSpPr>
          <p:cNvPr id="22" name="AutoShape 7">
            <a:extLst>
              <a:ext uri="{FF2B5EF4-FFF2-40B4-BE49-F238E27FC236}">
                <a16:creationId xmlns:a16="http://schemas.microsoft.com/office/drawing/2014/main" id="{6A8E573E-A369-48F1-B181-21BF2A899878}"/>
              </a:ext>
            </a:extLst>
          </p:cNvPr>
          <p:cNvSpPr>
            <a:spLocks noChangeArrowheads="1"/>
          </p:cNvSpPr>
          <p:nvPr/>
        </p:nvSpPr>
        <p:spPr bwMode="gray">
          <a:xfrm>
            <a:off x="228600" y="876346"/>
            <a:ext cx="2971800" cy="704849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3200" b="1" dirty="0" err="1">
                <a:solidFill>
                  <a:schemeClr val="bg1"/>
                </a:solidFill>
              </a:rPr>
              <a:t>대구읍성</a:t>
            </a:r>
            <a:endParaRPr lang="en-US" altLang="ko-KR" sz="4800" b="1" kern="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/>
              <a:sym typeface="Arial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4ACC0F4A-8F70-4475-AB16-F41B1B066D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599" y="2232968"/>
            <a:ext cx="5721997" cy="348203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ACD248B5-2B47-41C2-86F2-3237316EFE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9079" y="1098735"/>
            <a:ext cx="5753100" cy="4419600"/>
          </a:xfrm>
          <a:prstGeom prst="rect">
            <a:avLst/>
          </a:prstGeom>
        </p:spPr>
      </p:pic>
      <p:grpSp>
        <p:nvGrpSpPr>
          <p:cNvPr id="20" name="그룹 19">
            <a:extLst>
              <a:ext uri="{FF2B5EF4-FFF2-40B4-BE49-F238E27FC236}">
                <a16:creationId xmlns:a16="http://schemas.microsoft.com/office/drawing/2014/main" id="{E7787153-A615-49A4-AF39-C7AD6E61AE0C}"/>
              </a:ext>
            </a:extLst>
          </p:cNvPr>
          <p:cNvGrpSpPr/>
          <p:nvPr/>
        </p:nvGrpSpPr>
        <p:grpSpPr>
          <a:xfrm>
            <a:off x="9348642" y="65618"/>
            <a:ext cx="2880303" cy="4027235"/>
            <a:chOff x="9311697" y="205050"/>
            <a:chExt cx="2880303" cy="4027235"/>
          </a:xfrm>
        </p:grpSpPr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55FF5437-06A6-44A6-8F2D-90781BFDE7A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11697" y="205050"/>
              <a:ext cx="2880303" cy="3581400"/>
            </a:xfrm>
            <a:prstGeom prst="rect">
              <a:avLst/>
            </a:prstGeom>
          </p:spPr>
        </p:pic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46C4EBA1-C7D4-482F-962F-F5E583BE1E44}"/>
                </a:ext>
              </a:extLst>
            </p:cNvPr>
            <p:cNvSpPr/>
            <p:nvPr/>
          </p:nvSpPr>
          <p:spPr>
            <a:xfrm>
              <a:off x="9735430" y="3678432"/>
              <a:ext cx="2313187" cy="55385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>
                  <a:solidFill>
                    <a:srgbClr val="FFFF00"/>
                  </a:solidFill>
                </a:rPr>
                <a:t>동문</a:t>
              </a:r>
              <a:r>
                <a:rPr lang="en-US" altLang="ko-KR" sz="2000" b="1" dirty="0">
                  <a:solidFill>
                    <a:srgbClr val="FFFF00"/>
                  </a:solidFill>
                </a:rPr>
                <a:t>(</a:t>
              </a:r>
              <a:r>
                <a:rPr lang="ko-KR" altLang="en-US" sz="2000" b="1" dirty="0" err="1">
                  <a:solidFill>
                    <a:srgbClr val="FFFF00"/>
                  </a:solidFill>
                </a:rPr>
                <a:t>진동문</a:t>
              </a:r>
              <a:r>
                <a:rPr lang="en-US" altLang="ko-KR" sz="2000" b="1" dirty="0">
                  <a:solidFill>
                    <a:srgbClr val="FFFF00"/>
                  </a:solidFill>
                </a:rPr>
                <a:t>)</a:t>
              </a:r>
              <a:endParaRPr lang="ko-KR" altLang="en-US" sz="20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F7757DEA-8FDA-44C1-A153-32E64FECE6B5}"/>
              </a:ext>
            </a:extLst>
          </p:cNvPr>
          <p:cNvGrpSpPr/>
          <p:nvPr/>
        </p:nvGrpSpPr>
        <p:grpSpPr>
          <a:xfrm>
            <a:off x="4651871" y="3155309"/>
            <a:ext cx="8367277" cy="3672840"/>
            <a:chOff x="4651871" y="3155309"/>
            <a:chExt cx="8367277" cy="3672840"/>
          </a:xfrm>
        </p:grpSpPr>
        <p:pic>
          <p:nvPicPr>
            <p:cNvPr id="27" name="Picture 9">
              <a:extLst>
                <a:ext uri="{FF2B5EF4-FFF2-40B4-BE49-F238E27FC236}">
                  <a16:creationId xmlns:a16="http://schemas.microsoft.com/office/drawing/2014/main" id="{BBC0C9FE-EC68-446F-8529-7148DBE40F8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/>
            </a:blip>
            <a:srcRect l="4176" t="7216" r="4242" b="7254"/>
            <a:stretch>
              <a:fillRect/>
            </a:stretch>
          </p:blipFill>
          <p:spPr>
            <a:xfrm>
              <a:off x="4651871" y="3155309"/>
              <a:ext cx="4945380" cy="3672840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4CF9B8D5-49AF-4DDF-BFD7-61747BD25AF4}"/>
                </a:ext>
              </a:extLst>
            </p:cNvPr>
            <p:cNvSpPr/>
            <p:nvPr/>
          </p:nvSpPr>
          <p:spPr>
            <a:xfrm>
              <a:off x="8305800" y="6194028"/>
              <a:ext cx="4713348" cy="55385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>
                  <a:solidFill>
                    <a:srgbClr val="7030A0"/>
                  </a:solidFill>
                </a:rPr>
                <a:t>남문</a:t>
              </a:r>
              <a:r>
                <a:rPr lang="en-US" altLang="ko-KR" sz="2000" b="1" dirty="0">
                  <a:solidFill>
                    <a:srgbClr val="7030A0"/>
                  </a:solidFill>
                </a:rPr>
                <a:t>(</a:t>
              </a:r>
              <a:r>
                <a:rPr lang="ko-KR" altLang="en-US" sz="2000" b="1" dirty="0">
                  <a:solidFill>
                    <a:srgbClr val="7030A0"/>
                  </a:solidFill>
                </a:rPr>
                <a:t>영남제일관</a:t>
              </a:r>
              <a:r>
                <a:rPr lang="en-US" altLang="ko-KR" sz="2000" b="1" dirty="0">
                  <a:solidFill>
                    <a:srgbClr val="7030A0"/>
                  </a:solidFill>
                </a:rPr>
                <a:t>)</a:t>
              </a:r>
              <a:endParaRPr lang="ko-KR" altLang="en-US" sz="2000" b="1" dirty="0">
                <a:solidFill>
                  <a:srgbClr val="7030A0"/>
                </a:solidFill>
              </a:endParaRPr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60163FF8-199D-45C1-8F0A-DC5ECB2F4C4A}"/>
              </a:ext>
            </a:extLst>
          </p:cNvPr>
          <p:cNvGrpSpPr/>
          <p:nvPr/>
        </p:nvGrpSpPr>
        <p:grpSpPr>
          <a:xfrm>
            <a:off x="2437879" y="359583"/>
            <a:ext cx="5158191" cy="2840797"/>
            <a:chOff x="2437879" y="359583"/>
            <a:chExt cx="5158191" cy="2840797"/>
          </a:xfrm>
        </p:grpSpPr>
        <p:pic>
          <p:nvPicPr>
            <p:cNvPr id="3074" name="Picture 2" descr="대구 읍성">
              <a:extLst>
                <a:ext uri="{FF2B5EF4-FFF2-40B4-BE49-F238E27FC236}">
                  <a16:creationId xmlns:a16="http://schemas.microsoft.com/office/drawing/2014/main" id="{25252173-1112-454E-9100-21CF429A74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7879" y="359583"/>
              <a:ext cx="4178392" cy="27535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2AB26F8C-ECE5-4D38-B6F8-D85D31D3564D}"/>
                </a:ext>
              </a:extLst>
            </p:cNvPr>
            <p:cNvSpPr/>
            <p:nvPr/>
          </p:nvSpPr>
          <p:spPr>
            <a:xfrm>
              <a:off x="6601743" y="2835559"/>
              <a:ext cx="994327" cy="36482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err="1">
                  <a:solidFill>
                    <a:srgbClr val="7030A0"/>
                  </a:solidFill>
                  <a:highlight>
                    <a:srgbClr val="FFFF00"/>
                  </a:highlight>
                </a:rPr>
                <a:t>달서문</a:t>
              </a:r>
              <a:endParaRPr lang="ko-KR" altLang="en-US" b="1" dirty="0">
                <a:solidFill>
                  <a:srgbClr val="7030A0"/>
                </a:solidFill>
                <a:highlight>
                  <a:srgbClr val="FFFF00"/>
                </a:highligh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493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610" name="그룹 3">
            <a:extLst>
              <a:ext uri="{FF2B5EF4-FFF2-40B4-BE49-F238E27FC236}">
                <a16:creationId xmlns:a16="http://schemas.microsoft.com/office/drawing/2014/main" id="{6E878718-DCD5-40C4-A902-8CC04AA56F36}"/>
              </a:ext>
            </a:extLst>
          </p:cNvPr>
          <p:cNvGrpSpPr>
            <a:grpSpLocks/>
          </p:cNvGrpSpPr>
          <p:nvPr/>
        </p:nvGrpSpPr>
        <p:grpSpPr bwMode="auto">
          <a:xfrm>
            <a:off x="0" y="65618"/>
            <a:ext cx="12192000" cy="800100"/>
            <a:chOff x="0" y="49892"/>
            <a:chExt cx="9143999" cy="600075"/>
          </a:xfrm>
        </p:grpSpPr>
        <p:grpSp>
          <p:nvGrpSpPr>
            <p:cNvPr id="68620" name="그룹 4">
              <a:extLst>
                <a:ext uri="{FF2B5EF4-FFF2-40B4-BE49-F238E27FC236}">
                  <a16:creationId xmlns:a16="http://schemas.microsoft.com/office/drawing/2014/main" id="{1F7796CC-1782-4D3A-AC45-13C068D5BE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77293"/>
              <a:ext cx="9143999" cy="179907"/>
              <a:chOff x="0" y="277293"/>
              <a:chExt cx="9143999" cy="179907"/>
            </a:xfrm>
          </p:grpSpPr>
          <p:pic>
            <p:nvPicPr>
              <p:cNvPr id="68625" name="_x851838000" descr="EMB000023942ce2">
                <a:extLst>
                  <a:ext uri="{FF2B5EF4-FFF2-40B4-BE49-F238E27FC236}">
                    <a16:creationId xmlns:a16="http://schemas.microsoft.com/office/drawing/2014/main" id="{6FF56573-3633-41E9-B917-B66E7EB06A0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749" t="39236" b="21506"/>
              <a:stretch>
                <a:fillRect/>
              </a:stretch>
            </p:blipFill>
            <p:spPr bwMode="auto">
              <a:xfrm>
                <a:off x="1953550" y="277293"/>
                <a:ext cx="7190449" cy="1772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8626" name="_x851839152" descr="EMB000023942ce2">
                <a:extLst>
                  <a:ext uri="{FF2B5EF4-FFF2-40B4-BE49-F238E27FC236}">
                    <a16:creationId xmlns:a16="http://schemas.microsoft.com/office/drawing/2014/main" id="{F4414FD9-F623-42EC-B639-7FC67EF28FD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1124" r="91263" b="19658"/>
              <a:stretch>
                <a:fillRect/>
              </a:stretch>
            </p:blipFill>
            <p:spPr bwMode="auto">
              <a:xfrm>
                <a:off x="0" y="300770"/>
                <a:ext cx="746125" cy="1564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6FFBDB2D-DBBF-440E-9193-F7F512B03C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4360" y="49892"/>
              <a:ext cx="4198620" cy="600075"/>
            </a:xfrm>
            <a:prstGeom prst="rect">
              <a:avLst/>
            </a:prstGeom>
            <a:effectLst>
              <a:softEdge rad="127000"/>
            </a:effectLst>
          </p:spPr>
        </p:pic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AF53162C-C6A9-46C6-A655-E518655E5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8505" y="-3122695"/>
            <a:ext cx="1511858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E1DEB42-8175-43D7-B740-0A16D472A4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8216" y="135802"/>
            <a:ext cx="3010983" cy="643812"/>
          </a:xfrm>
          <a:prstGeom prst="rect">
            <a:avLst/>
          </a:prstGeom>
        </p:spPr>
      </p:pic>
      <p:sp>
        <p:nvSpPr>
          <p:cNvPr id="22" name="AutoShape 7">
            <a:extLst>
              <a:ext uri="{FF2B5EF4-FFF2-40B4-BE49-F238E27FC236}">
                <a16:creationId xmlns:a16="http://schemas.microsoft.com/office/drawing/2014/main" id="{6A8E573E-A369-48F1-B181-21BF2A899878}"/>
              </a:ext>
            </a:extLst>
          </p:cNvPr>
          <p:cNvSpPr>
            <a:spLocks noChangeArrowheads="1"/>
          </p:cNvSpPr>
          <p:nvPr/>
        </p:nvSpPr>
        <p:spPr bwMode="gray">
          <a:xfrm>
            <a:off x="6703225" y="82344"/>
            <a:ext cx="4572000" cy="704849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2400" b="1" dirty="0" err="1">
                <a:solidFill>
                  <a:schemeClr val="bg1"/>
                </a:solidFill>
              </a:rPr>
              <a:t>대구읍성</a:t>
            </a:r>
            <a:r>
              <a:rPr lang="ko-KR" altLang="en-US" sz="2400" b="1" dirty="0">
                <a:solidFill>
                  <a:schemeClr val="bg1"/>
                </a:solidFill>
              </a:rPr>
              <a:t> 남문</a:t>
            </a:r>
            <a:r>
              <a:rPr lang="en-US" altLang="ko-KR" sz="2400" b="1" dirty="0">
                <a:solidFill>
                  <a:schemeClr val="bg1"/>
                </a:solidFill>
              </a:rPr>
              <a:t>(</a:t>
            </a:r>
            <a:r>
              <a:rPr lang="ko-KR" altLang="en-US" sz="2400" b="1" dirty="0">
                <a:solidFill>
                  <a:schemeClr val="bg1"/>
                </a:solidFill>
              </a:rPr>
              <a:t>영남제일관</a:t>
            </a:r>
            <a:r>
              <a:rPr lang="en-US" altLang="ko-KR" sz="2400" b="1" dirty="0">
                <a:solidFill>
                  <a:schemeClr val="bg1"/>
                </a:solidFill>
              </a:rPr>
              <a:t>)</a:t>
            </a:r>
            <a:endParaRPr lang="en-US" altLang="ko-KR" sz="4000" b="1" kern="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/>
              <a:sym typeface="Arial"/>
            </a:endParaRPr>
          </a:p>
        </p:txBody>
      </p:sp>
      <p:pic>
        <p:nvPicPr>
          <p:cNvPr id="12" name="Picture 9">
            <a:extLst>
              <a:ext uri="{FF2B5EF4-FFF2-40B4-BE49-F238E27FC236}">
                <a16:creationId xmlns:a16="http://schemas.microsoft.com/office/drawing/2014/main" id="{46F6AEDB-753B-405D-A0C7-807F66D32B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/>
          </a:blip>
          <a:srcRect l="4176" t="7216" r="4242" b="7254"/>
          <a:stretch>
            <a:fillRect/>
          </a:stretch>
        </p:blipFill>
        <p:spPr>
          <a:xfrm>
            <a:off x="279398" y="1568995"/>
            <a:ext cx="5677679" cy="421670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3" name="Picture 13">
            <a:extLst>
              <a:ext uri="{FF2B5EF4-FFF2-40B4-BE49-F238E27FC236}">
                <a16:creationId xmlns:a16="http://schemas.microsoft.com/office/drawing/2014/main" id="{D88B2BF8-1F53-4CF2-AB18-955A9F2662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5945112" y="1554365"/>
            <a:ext cx="6088225" cy="422906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BEC6CF0B-AE80-4049-A8FE-B2969F7EBC63}"/>
              </a:ext>
            </a:extLst>
          </p:cNvPr>
          <p:cNvSpPr/>
          <p:nvPr/>
        </p:nvSpPr>
        <p:spPr>
          <a:xfrm>
            <a:off x="6630760" y="5782618"/>
            <a:ext cx="5200523" cy="517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60000"/>
              </a:lnSpc>
            </a:pPr>
            <a:r>
              <a:rPr lang="ko-KR" altLang="en-US" sz="2000" b="1" kern="0" dirty="0">
                <a:solidFill>
                  <a:srgbClr val="7030A0"/>
                </a:solidFill>
                <a:latin typeface="맑은 고딕" panose="020B0503020000020004" pitchFamily="50" charset="-127"/>
              </a:rPr>
              <a:t>대구 동구 </a:t>
            </a:r>
            <a:r>
              <a:rPr lang="ko-KR" altLang="en-US" sz="2000" b="1" kern="0" dirty="0" err="1">
                <a:solidFill>
                  <a:srgbClr val="7030A0"/>
                </a:solidFill>
                <a:latin typeface="맑은 고딕" panose="020B0503020000020004" pitchFamily="50" charset="-127"/>
              </a:rPr>
              <a:t>망우당공원에</a:t>
            </a:r>
            <a:r>
              <a:rPr lang="ko-KR" altLang="en-US" sz="2000" b="1" kern="0" dirty="0">
                <a:solidFill>
                  <a:srgbClr val="7030A0"/>
                </a:solidFill>
                <a:latin typeface="맑은 고딕" panose="020B0503020000020004" pitchFamily="50" charset="-127"/>
              </a:rPr>
              <a:t> 복원된 영남제일관</a:t>
            </a:r>
            <a:endParaRPr lang="ko-KR" altLang="en-US" sz="1600" kern="0" spc="0" dirty="0">
              <a:solidFill>
                <a:srgbClr val="7030A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56E200F0-E2D7-44F4-80A8-5B54F5519A53}"/>
              </a:ext>
            </a:extLst>
          </p:cNvPr>
          <p:cNvSpPr/>
          <p:nvPr/>
        </p:nvSpPr>
        <p:spPr>
          <a:xfrm>
            <a:off x="325548" y="5782618"/>
            <a:ext cx="5463070" cy="517321"/>
          </a:xfrm>
          <a:prstGeom prst="rect">
            <a:avLst/>
          </a:prstGeom>
        </p:spPr>
        <p:txBody>
          <a:bodyPr wrap="square" lIns="36000" rIns="0">
            <a:spAutoFit/>
          </a:bodyPr>
          <a:lstStyle/>
          <a:p>
            <a:pPr algn="ctr" fontAlgn="base">
              <a:lnSpc>
                <a:spcPct val="160000"/>
              </a:lnSpc>
            </a:pPr>
            <a:r>
              <a:rPr lang="ko-KR" altLang="en-US" sz="2000" b="1" kern="0" spc="-150" dirty="0" err="1">
                <a:solidFill>
                  <a:srgbClr val="7030A0"/>
                </a:solidFill>
                <a:latin typeface="맑은 고딕" panose="020B0503020000020004" pitchFamily="50" charset="-127"/>
              </a:rPr>
              <a:t>대구읍성</a:t>
            </a:r>
            <a:r>
              <a:rPr lang="ko-KR" altLang="en-US" sz="2000" b="1" kern="0" spc="-150" dirty="0">
                <a:solidFill>
                  <a:srgbClr val="7030A0"/>
                </a:solidFill>
                <a:latin typeface="맑은 고딕" panose="020B0503020000020004" pitchFamily="50" charset="-127"/>
              </a:rPr>
              <a:t> 안쪽에서 영남제일관을 향해 바라본 모습</a:t>
            </a:r>
            <a:endParaRPr lang="ko-KR" altLang="en-US" sz="1600" kern="0" spc="-150" dirty="0">
              <a:solidFill>
                <a:srgbClr val="7030A0"/>
              </a:solidFill>
              <a:effectLst/>
              <a:latin typeface="함초롬바탕" panose="02030604000101010101" pitchFamily="18" charset="-127"/>
            </a:endParaRPr>
          </a:p>
        </p:txBody>
      </p:sp>
      <p:pic>
        <p:nvPicPr>
          <p:cNvPr id="14" name="_x281294728" descr="EMB00017a402ab0">
            <a:extLst>
              <a:ext uri="{FF2B5EF4-FFF2-40B4-BE49-F238E27FC236}">
                <a16:creationId xmlns:a16="http://schemas.microsoft.com/office/drawing/2014/main" id="{520B9F5E-781F-4C56-AF9C-5EF79B532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38" r="4955" b="5321"/>
          <a:stretch>
            <a:fillRect/>
          </a:stretch>
        </p:blipFill>
        <p:spPr bwMode="auto">
          <a:xfrm rot="20600113">
            <a:off x="5574611" y="700981"/>
            <a:ext cx="1632060" cy="178289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899701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610" name="그룹 3">
            <a:extLst>
              <a:ext uri="{FF2B5EF4-FFF2-40B4-BE49-F238E27FC236}">
                <a16:creationId xmlns:a16="http://schemas.microsoft.com/office/drawing/2014/main" id="{6E878718-DCD5-40C4-A902-8CC04AA56F36}"/>
              </a:ext>
            </a:extLst>
          </p:cNvPr>
          <p:cNvGrpSpPr>
            <a:grpSpLocks/>
          </p:cNvGrpSpPr>
          <p:nvPr/>
        </p:nvGrpSpPr>
        <p:grpSpPr bwMode="auto">
          <a:xfrm>
            <a:off x="0" y="65618"/>
            <a:ext cx="12192000" cy="800100"/>
            <a:chOff x="0" y="49892"/>
            <a:chExt cx="9143999" cy="600075"/>
          </a:xfrm>
        </p:grpSpPr>
        <p:grpSp>
          <p:nvGrpSpPr>
            <p:cNvPr id="68620" name="그룹 4">
              <a:extLst>
                <a:ext uri="{FF2B5EF4-FFF2-40B4-BE49-F238E27FC236}">
                  <a16:creationId xmlns:a16="http://schemas.microsoft.com/office/drawing/2014/main" id="{1F7796CC-1782-4D3A-AC45-13C068D5BE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77293"/>
              <a:ext cx="9143999" cy="179907"/>
              <a:chOff x="0" y="277293"/>
              <a:chExt cx="9143999" cy="179907"/>
            </a:xfrm>
          </p:grpSpPr>
          <p:pic>
            <p:nvPicPr>
              <p:cNvPr id="68625" name="_x851838000" descr="EMB000023942ce2">
                <a:extLst>
                  <a:ext uri="{FF2B5EF4-FFF2-40B4-BE49-F238E27FC236}">
                    <a16:creationId xmlns:a16="http://schemas.microsoft.com/office/drawing/2014/main" id="{6FF56573-3633-41E9-B917-B66E7EB06A0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749" t="39236" b="21506"/>
              <a:stretch>
                <a:fillRect/>
              </a:stretch>
            </p:blipFill>
            <p:spPr bwMode="auto">
              <a:xfrm>
                <a:off x="1953550" y="277293"/>
                <a:ext cx="7190449" cy="1772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8626" name="_x851839152" descr="EMB000023942ce2">
                <a:extLst>
                  <a:ext uri="{FF2B5EF4-FFF2-40B4-BE49-F238E27FC236}">
                    <a16:creationId xmlns:a16="http://schemas.microsoft.com/office/drawing/2014/main" id="{F4414FD9-F623-42EC-B639-7FC67EF28FD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1124" r="91263" b="19658"/>
              <a:stretch>
                <a:fillRect/>
              </a:stretch>
            </p:blipFill>
            <p:spPr bwMode="auto">
              <a:xfrm>
                <a:off x="0" y="300770"/>
                <a:ext cx="746125" cy="1564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6FFBDB2D-DBBF-440E-9193-F7F512B03C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4360" y="49892"/>
              <a:ext cx="4198620" cy="600075"/>
            </a:xfrm>
            <a:prstGeom prst="rect">
              <a:avLst/>
            </a:prstGeom>
            <a:effectLst>
              <a:softEdge rad="127000"/>
            </a:effectLst>
          </p:spPr>
        </p:pic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AF53162C-C6A9-46C6-A655-E518655E5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8505" y="-3122695"/>
            <a:ext cx="1511858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E1DEB42-8175-43D7-B740-0A16D472A4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8216" y="135802"/>
            <a:ext cx="3010983" cy="643812"/>
          </a:xfrm>
          <a:prstGeom prst="rect">
            <a:avLst/>
          </a:prstGeom>
        </p:spPr>
      </p:pic>
      <p:sp>
        <p:nvSpPr>
          <p:cNvPr id="22" name="AutoShape 7">
            <a:extLst>
              <a:ext uri="{FF2B5EF4-FFF2-40B4-BE49-F238E27FC236}">
                <a16:creationId xmlns:a16="http://schemas.microsoft.com/office/drawing/2014/main" id="{6A8E573E-A369-48F1-B181-21BF2A899878}"/>
              </a:ext>
            </a:extLst>
          </p:cNvPr>
          <p:cNvSpPr>
            <a:spLocks noChangeArrowheads="1"/>
          </p:cNvSpPr>
          <p:nvPr/>
        </p:nvSpPr>
        <p:spPr bwMode="gray">
          <a:xfrm>
            <a:off x="-25400" y="891389"/>
            <a:ext cx="5246216" cy="1030613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bIns="0" anchor="ctr"/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</a:rPr>
              <a:t>일제의 침략으로 파괴된 </a:t>
            </a:r>
            <a:r>
              <a:rPr lang="ko-KR" altLang="en-US" sz="2400" b="1" dirty="0" err="1">
                <a:solidFill>
                  <a:schemeClr val="bg1"/>
                </a:solidFill>
              </a:rPr>
              <a:t>대구읍성과</a:t>
            </a:r>
            <a:r>
              <a:rPr lang="ko-KR" altLang="en-US" sz="2400" b="1" dirty="0">
                <a:solidFill>
                  <a:schemeClr val="bg1"/>
                </a:solidFill>
              </a:rPr>
              <a:t> 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pPr algn="ctr"/>
            <a:r>
              <a:rPr lang="ko-KR" altLang="en-US" sz="2400" b="1" dirty="0">
                <a:solidFill>
                  <a:schemeClr val="bg1"/>
                </a:solidFill>
              </a:rPr>
              <a:t>대구시가지 변화</a:t>
            </a:r>
            <a:r>
              <a:rPr lang="en-US" altLang="ko-KR" sz="2400" b="1" dirty="0">
                <a:solidFill>
                  <a:schemeClr val="bg1"/>
                </a:solidFill>
              </a:rPr>
              <a:t>-</a:t>
            </a:r>
            <a:r>
              <a:rPr lang="ko-KR" altLang="en-US" sz="2400" b="1" dirty="0">
                <a:solidFill>
                  <a:schemeClr val="bg1"/>
                </a:solidFill>
              </a:rPr>
              <a:t>근대골목 코스</a:t>
            </a:r>
            <a:endParaRPr lang="en-US" altLang="ko-KR" sz="4000" b="1" kern="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/>
              <a:sym typeface="Arial"/>
            </a:endParaRPr>
          </a:p>
        </p:txBody>
      </p:sp>
      <p:pic>
        <p:nvPicPr>
          <p:cNvPr id="18" name="Picture 11">
            <a:extLst>
              <a:ext uri="{FF2B5EF4-FFF2-40B4-BE49-F238E27FC236}">
                <a16:creationId xmlns:a16="http://schemas.microsoft.com/office/drawing/2014/main" id="{4B2266C7-180D-49AB-AF1E-31B62A79D6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/>
          </a:blip>
          <a:srcRect l="6166" t="1566" r="11749" b="5225"/>
          <a:stretch>
            <a:fillRect/>
          </a:stretch>
        </p:blipFill>
        <p:spPr>
          <a:xfrm>
            <a:off x="191368" y="2107871"/>
            <a:ext cx="5589053" cy="43813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6" name="Picture 0">
            <a:extLst>
              <a:ext uri="{FF2B5EF4-FFF2-40B4-BE49-F238E27FC236}">
                <a16:creationId xmlns:a16="http://schemas.microsoft.com/office/drawing/2014/main" id="{ACC38FE8-8B36-4956-8310-7614A6B84A9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5893852" y="427554"/>
            <a:ext cx="6136939" cy="62529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84D9FDA4-2EF3-451D-938E-4639C29E6C41}"/>
              </a:ext>
            </a:extLst>
          </p:cNvPr>
          <p:cNvSpPr/>
          <p:nvPr/>
        </p:nvSpPr>
        <p:spPr>
          <a:xfrm>
            <a:off x="8308249" y="2438400"/>
            <a:ext cx="858903" cy="360018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 err="1"/>
              <a:t>북성로</a:t>
            </a:r>
            <a:endParaRPr lang="ko-KR" altLang="en-US" sz="2000" b="1" dirty="0"/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70C84690-99CE-43D0-BC33-323E40C38E91}"/>
              </a:ext>
            </a:extLst>
          </p:cNvPr>
          <p:cNvSpPr/>
          <p:nvPr/>
        </p:nvSpPr>
        <p:spPr>
          <a:xfrm>
            <a:off x="10058400" y="2855199"/>
            <a:ext cx="228600" cy="95195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/>
              <a:t>동</a:t>
            </a:r>
            <a:endParaRPr lang="en-US" altLang="ko-KR" sz="2000" b="1" dirty="0"/>
          </a:p>
          <a:p>
            <a:pPr algn="ctr"/>
            <a:r>
              <a:rPr lang="ko-KR" altLang="en-US" sz="2000" b="1" dirty="0"/>
              <a:t>성</a:t>
            </a:r>
            <a:endParaRPr lang="en-US" altLang="ko-KR" sz="2000" b="1" dirty="0"/>
          </a:p>
          <a:p>
            <a:pPr algn="ctr"/>
            <a:r>
              <a:rPr lang="ko-KR" altLang="en-US" sz="2000" b="1" dirty="0"/>
              <a:t>로 </a:t>
            </a:r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6B0DEA53-5EB3-4B48-923D-F17AA8D84C0B}"/>
              </a:ext>
            </a:extLst>
          </p:cNvPr>
          <p:cNvSpPr/>
          <p:nvPr/>
        </p:nvSpPr>
        <p:spPr>
          <a:xfrm>
            <a:off x="7877066" y="2953023"/>
            <a:ext cx="228600" cy="951953"/>
          </a:xfrm>
          <a:prstGeom prst="roundRect">
            <a:avLst/>
          </a:prstGeom>
          <a:solidFill>
            <a:srgbClr val="FE02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 err="1"/>
              <a:t>서성</a:t>
            </a:r>
            <a:endParaRPr lang="en-US" altLang="ko-KR" sz="2000" b="1" dirty="0"/>
          </a:p>
          <a:p>
            <a:pPr algn="ctr"/>
            <a:r>
              <a:rPr lang="ko-KR" altLang="en-US" sz="2000" b="1" dirty="0"/>
              <a:t>로 </a:t>
            </a: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1C68F92D-ED01-4B27-81D1-0CBA8CDF7119}"/>
              </a:ext>
            </a:extLst>
          </p:cNvPr>
          <p:cNvSpPr/>
          <p:nvPr/>
        </p:nvSpPr>
        <p:spPr>
          <a:xfrm rot="1966152">
            <a:off x="8023662" y="4278110"/>
            <a:ext cx="858903" cy="360018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 err="1"/>
              <a:t>남성로</a:t>
            </a:r>
            <a:endParaRPr lang="ko-KR" altLang="en-US" sz="2000" b="1" dirty="0"/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C764F6C6-2CDA-4C8E-87AF-221A75F165AE}"/>
              </a:ext>
            </a:extLst>
          </p:cNvPr>
          <p:cNvSpPr/>
          <p:nvPr/>
        </p:nvSpPr>
        <p:spPr>
          <a:xfrm rot="543377">
            <a:off x="9574054" y="3166847"/>
            <a:ext cx="228600" cy="951953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 err="1"/>
              <a:t>중앙로</a:t>
            </a:r>
            <a:r>
              <a:rPr lang="ko-KR" altLang="en-US" sz="2000" b="1" dirty="0"/>
              <a:t> </a:t>
            </a: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BAC5523E-B6C4-496C-8288-E3395725BE1C}"/>
              </a:ext>
            </a:extLst>
          </p:cNvPr>
          <p:cNvSpPr/>
          <p:nvPr/>
        </p:nvSpPr>
        <p:spPr>
          <a:xfrm rot="20641274">
            <a:off x="8908224" y="3635117"/>
            <a:ext cx="220168" cy="59550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000" b="1" dirty="0"/>
              <a:t>종로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68FD1CF-AC32-4F2F-9580-5A70D4740C3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08" y="2202387"/>
            <a:ext cx="6096000" cy="4000500"/>
          </a:xfrm>
          <a:prstGeom prst="rect">
            <a:avLst/>
          </a:prstGeom>
        </p:spPr>
      </p:pic>
      <p:sp>
        <p:nvSpPr>
          <p:cNvPr id="19" name="타원 18">
            <a:extLst>
              <a:ext uri="{FF2B5EF4-FFF2-40B4-BE49-F238E27FC236}">
                <a16:creationId xmlns:a16="http://schemas.microsoft.com/office/drawing/2014/main" id="{1B02BCC9-A792-4BF9-9108-2BF2AB68F99A}"/>
              </a:ext>
            </a:extLst>
          </p:cNvPr>
          <p:cNvSpPr/>
          <p:nvPr/>
        </p:nvSpPr>
        <p:spPr>
          <a:xfrm>
            <a:off x="8980511" y="3062295"/>
            <a:ext cx="582892" cy="573801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  <a:highlight>
                  <a:srgbClr val="FFFF00"/>
                </a:highlight>
              </a:rPr>
              <a:t>경상감영</a:t>
            </a:r>
          </a:p>
        </p:txBody>
      </p:sp>
    </p:spTree>
    <p:extLst>
      <p:ext uri="{BB962C8B-B14F-4D97-AF65-F5344CB8AC3E}">
        <p14:creationId xmlns:p14="http://schemas.microsoft.com/office/powerpoint/2010/main" val="197122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1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610" name="그룹 3">
            <a:extLst>
              <a:ext uri="{FF2B5EF4-FFF2-40B4-BE49-F238E27FC236}">
                <a16:creationId xmlns:a16="http://schemas.microsoft.com/office/drawing/2014/main" id="{6E878718-DCD5-40C4-A902-8CC04AA56F36}"/>
              </a:ext>
            </a:extLst>
          </p:cNvPr>
          <p:cNvGrpSpPr>
            <a:grpSpLocks/>
          </p:cNvGrpSpPr>
          <p:nvPr/>
        </p:nvGrpSpPr>
        <p:grpSpPr bwMode="auto">
          <a:xfrm>
            <a:off x="0" y="65618"/>
            <a:ext cx="12192000" cy="800100"/>
            <a:chOff x="0" y="49892"/>
            <a:chExt cx="9143999" cy="600075"/>
          </a:xfrm>
        </p:grpSpPr>
        <p:grpSp>
          <p:nvGrpSpPr>
            <p:cNvPr id="68620" name="그룹 4">
              <a:extLst>
                <a:ext uri="{FF2B5EF4-FFF2-40B4-BE49-F238E27FC236}">
                  <a16:creationId xmlns:a16="http://schemas.microsoft.com/office/drawing/2014/main" id="{1F7796CC-1782-4D3A-AC45-13C068D5BE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77293"/>
              <a:ext cx="9143999" cy="179907"/>
              <a:chOff x="0" y="277293"/>
              <a:chExt cx="9143999" cy="179907"/>
            </a:xfrm>
          </p:grpSpPr>
          <p:pic>
            <p:nvPicPr>
              <p:cNvPr id="68625" name="_x851838000" descr="EMB000023942ce2">
                <a:extLst>
                  <a:ext uri="{FF2B5EF4-FFF2-40B4-BE49-F238E27FC236}">
                    <a16:creationId xmlns:a16="http://schemas.microsoft.com/office/drawing/2014/main" id="{6FF56573-3633-41E9-B917-B66E7EB06A0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749" t="39236" b="21506"/>
              <a:stretch>
                <a:fillRect/>
              </a:stretch>
            </p:blipFill>
            <p:spPr bwMode="auto">
              <a:xfrm>
                <a:off x="1953550" y="277293"/>
                <a:ext cx="7190449" cy="1772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8626" name="_x851839152" descr="EMB000023942ce2">
                <a:extLst>
                  <a:ext uri="{FF2B5EF4-FFF2-40B4-BE49-F238E27FC236}">
                    <a16:creationId xmlns:a16="http://schemas.microsoft.com/office/drawing/2014/main" id="{F4414FD9-F623-42EC-B639-7FC67EF28FD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1124" r="91263" b="19658"/>
              <a:stretch>
                <a:fillRect/>
              </a:stretch>
            </p:blipFill>
            <p:spPr bwMode="auto">
              <a:xfrm>
                <a:off x="0" y="300770"/>
                <a:ext cx="746125" cy="1564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6FFBDB2D-DBBF-440E-9193-F7F512B03C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4360" y="49892"/>
              <a:ext cx="4198620" cy="600075"/>
            </a:xfrm>
            <a:prstGeom prst="rect">
              <a:avLst/>
            </a:prstGeom>
            <a:effectLst>
              <a:softEdge rad="127000"/>
            </a:effectLst>
          </p:spPr>
        </p:pic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AF53162C-C6A9-46C6-A655-E518655E5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8505" y="-3122695"/>
            <a:ext cx="1511858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E1DEB42-8175-43D7-B740-0A16D472A4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1465" y="165073"/>
            <a:ext cx="3010983" cy="707016"/>
          </a:xfrm>
          <a:prstGeom prst="rect">
            <a:avLst/>
          </a:prstGeom>
        </p:spPr>
      </p:pic>
      <p:sp>
        <p:nvSpPr>
          <p:cNvPr id="22" name="AutoShape 7">
            <a:extLst>
              <a:ext uri="{FF2B5EF4-FFF2-40B4-BE49-F238E27FC236}">
                <a16:creationId xmlns:a16="http://schemas.microsoft.com/office/drawing/2014/main" id="{6A8E573E-A369-48F1-B181-21BF2A899878}"/>
              </a:ext>
            </a:extLst>
          </p:cNvPr>
          <p:cNvSpPr>
            <a:spLocks noChangeArrowheads="1"/>
          </p:cNvSpPr>
          <p:nvPr/>
        </p:nvSpPr>
        <p:spPr bwMode="gray">
          <a:xfrm>
            <a:off x="6321433" y="147189"/>
            <a:ext cx="5811409" cy="591425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fontAlgn="base"/>
            <a:r>
              <a:rPr lang="ko-KR" altLang="en-US" sz="2400" b="1" spc="-150" dirty="0" err="1">
                <a:solidFill>
                  <a:schemeClr val="bg1"/>
                </a:solidFill>
              </a:rPr>
              <a:t>대구읍성의</a:t>
            </a:r>
            <a:r>
              <a:rPr lang="ko-KR" altLang="en-US" sz="2400" b="1" spc="-150" dirty="0">
                <a:solidFill>
                  <a:schemeClr val="bg1"/>
                </a:solidFill>
              </a:rPr>
              <a:t> 그 많던 </a:t>
            </a:r>
            <a:r>
              <a:rPr lang="ko-KR" altLang="en-US" sz="2400" b="1" spc="-150" dirty="0" err="1">
                <a:solidFill>
                  <a:schemeClr val="bg1"/>
                </a:solidFill>
              </a:rPr>
              <a:t>성돌은</a:t>
            </a:r>
            <a:r>
              <a:rPr lang="ko-KR" altLang="en-US" sz="2400" b="1" spc="-150" dirty="0">
                <a:solidFill>
                  <a:schemeClr val="bg1"/>
                </a:solidFill>
              </a:rPr>
              <a:t> 어디로 갔을까</a:t>
            </a:r>
            <a:r>
              <a:rPr lang="en-US" altLang="ko-KR" sz="2400" b="1" spc="-150" dirty="0">
                <a:solidFill>
                  <a:schemeClr val="bg1"/>
                </a:solidFill>
              </a:rPr>
              <a:t>? </a:t>
            </a:r>
            <a:endParaRPr lang="ko-KR" altLang="en-US" sz="2400" spc="-150" dirty="0">
              <a:solidFill>
                <a:schemeClr val="bg1"/>
              </a:solidFill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7D8DE137-E149-4257-97D3-A828C39B2A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8400" y="87208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448812384" descr="EMB0000acf40d53">
            <a:extLst>
              <a:ext uri="{FF2B5EF4-FFF2-40B4-BE49-F238E27FC236}">
                <a16:creationId xmlns:a16="http://schemas.microsoft.com/office/drawing/2014/main" id="{7CC0BA65-2ABC-4F22-9A50-39BA5158F5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20" b="4840"/>
          <a:stretch>
            <a:fillRect/>
          </a:stretch>
        </p:blipFill>
        <p:spPr bwMode="auto">
          <a:xfrm>
            <a:off x="264761" y="1118125"/>
            <a:ext cx="6056672" cy="4957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타원 8">
            <a:extLst>
              <a:ext uri="{FF2B5EF4-FFF2-40B4-BE49-F238E27FC236}">
                <a16:creationId xmlns:a16="http://schemas.microsoft.com/office/drawing/2014/main" id="{10930FFD-C80C-49D6-960C-CCB2058527A7}"/>
              </a:ext>
            </a:extLst>
          </p:cNvPr>
          <p:cNvSpPr/>
          <p:nvPr/>
        </p:nvSpPr>
        <p:spPr>
          <a:xfrm>
            <a:off x="4429906" y="3924713"/>
            <a:ext cx="684519" cy="109690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001E9E0D-1311-4258-BAE6-B587FC178DAC}"/>
              </a:ext>
            </a:extLst>
          </p:cNvPr>
          <p:cNvSpPr/>
          <p:nvPr/>
        </p:nvSpPr>
        <p:spPr>
          <a:xfrm>
            <a:off x="5263061" y="3808511"/>
            <a:ext cx="809424" cy="132167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D79B976A-9D79-42B9-8526-51529570FA29}"/>
              </a:ext>
            </a:extLst>
          </p:cNvPr>
          <p:cNvSpPr/>
          <p:nvPr/>
        </p:nvSpPr>
        <p:spPr>
          <a:xfrm>
            <a:off x="1560516" y="3808511"/>
            <a:ext cx="809424" cy="132167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1F77E90F-4D8E-40B2-8E6B-6DBB9B288AC5}"/>
              </a:ext>
            </a:extLst>
          </p:cNvPr>
          <p:cNvSpPr/>
          <p:nvPr/>
        </p:nvSpPr>
        <p:spPr>
          <a:xfrm rot="16595746">
            <a:off x="2991295" y="4439175"/>
            <a:ext cx="809424" cy="132167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C6E3A04D-646D-4AEF-84CC-E778235DBD88}"/>
              </a:ext>
            </a:extLst>
          </p:cNvPr>
          <p:cNvSpPr/>
          <p:nvPr/>
        </p:nvSpPr>
        <p:spPr>
          <a:xfrm>
            <a:off x="289441" y="6180951"/>
            <a:ext cx="6019800" cy="553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rgbClr val="7030A0"/>
                </a:solidFill>
                <a:highlight>
                  <a:srgbClr val="FFFF00"/>
                </a:highlight>
              </a:rPr>
              <a:t>계성중학교 </a:t>
            </a:r>
            <a:r>
              <a:rPr lang="ko-KR" altLang="en-US" sz="2000" b="1" dirty="0" err="1">
                <a:solidFill>
                  <a:srgbClr val="7030A0"/>
                </a:solidFill>
                <a:highlight>
                  <a:srgbClr val="FFFF00"/>
                </a:highlight>
              </a:rPr>
              <a:t>아담스관의</a:t>
            </a:r>
            <a:r>
              <a:rPr lang="ko-KR" altLang="en-US" sz="2000" b="1" dirty="0">
                <a:solidFill>
                  <a:srgbClr val="7030A0"/>
                </a:solidFill>
                <a:highlight>
                  <a:srgbClr val="FFFF00"/>
                </a:highlight>
              </a:rPr>
              <a:t> 벽체에 사용된 </a:t>
            </a:r>
            <a:r>
              <a:rPr lang="ko-KR" altLang="en-US" sz="2000" b="1" dirty="0" err="1">
                <a:solidFill>
                  <a:srgbClr val="7030A0"/>
                </a:solidFill>
                <a:highlight>
                  <a:srgbClr val="FFFF00"/>
                </a:highlight>
              </a:rPr>
              <a:t>읍성</a:t>
            </a:r>
            <a:r>
              <a:rPr lang="ko-KR" altLang="en-US" sz="2000" b="1" dirty="0">
                <a:solidFill>
                  <a:srgbClr val="7030A0"/>
                </a:solidFill>
                <a:highlight>
                  <a:srgbClr val="FFFF00"/>
                </a:highlight>
              </a:rPr>
              <a:t> 벽돌</a:t>
            </a: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6B2677CA-28E7-4C32-988D-2DD9A77E05A0}"/>
              </a:ext>
            </a:extLst>
          </p:cNvPr>
          <p:cNvGrpSpPr/>
          <p:nvPr/>
        </p:nvGrpSpPr>
        <p:grpSpPr>
          <a:xfrm>
            <a:off x="5874787" y="1838719"/>
            <a:ext cx="6258055" cy="4775369"/>
            <a:chOff x="5874787" y="1838719"/>
            <a:chExt cx="6258055" cy="4775369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ABA00298-6499-430D-BA49-7FD5E8802FD2}"/>
                </a:ext>
              </a:extLst>
            </p:cNvPr>
            <p:cNvSpPr/>
            <p:nvPr/>
          </p:nvSpPr>
          <p:spPr>
            <a:xfrm>
              <a:off x="6519802" y="6060235"/>
              <a:ext cx="5613040" cy="55385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>
                  <a:solidFill>
                    <a:srgbClr val="7030A0"/>
                  </a:solidFill>
                  <a:highlight>
                    <a:srgbClr val="FFFF00"/>
                  </a:highlight>
                </a:rPr>
                <a:t>동산병원안에 있는 선교사주택 벽의 </a:t>
              </a:r>
              <a:endParaRPr lang="en-US" altLang="ko-KR" sz="2000" b="1" dirty="0">
                <a:solidFill>
                  <a:srgbClr val="7030A0"/>
                </a:solidFill>
                <a:highlight>
                  <a:srgbClr val="FFFF00"/>
                </a:highlight>
              </a:endParaRPr>
            </a:p>
            <a:p>
              <a:pPr algn="ctr"/>
              <a:r>
                <a:rPr lang="ko-KR" altLang="en-US" sz="2000" b="1" dirty="0">
                  <a:solidFill>
                    <a:srgbClr val="7030A0"/>
                  </a:solidFill>
                  <a:highlight>
                    <a:srgbClr val="FFFF00"/>
                  </a:highlight>
                </a:rPr>
                <a:t>아랫부분 기초석과 계단에 사용된 </a:t>
              </a:r>
              <a:r>
                <a:rPr lang="ko-KR" altLang="en-US" sz="2000" b="1" dirty="0" err="1">
                  <a:solidFill>
                    <a:srgbClr val="7030A0"/>
                  </a:solidFill>
                  <a:highlight>
                    <a:srgbClr val="FFFF00"/>
                  </a:highlight>
                </a:rPr>
                <a:t>읍성</a:t>
              </a:r>
              <a:r>
                <a:rPr lang="ko-KR" altLang="en-US" sz="2000" b="1" dirty="0">
                  <a:solidFill>
                    <a:srgbClr val="7030A0"/>
                  </a:solidFill>
                  <a:highlight>
                    <a:srgbClr val="FFFF00"/>
                  </a:highlight>
                </a:rPr>
                <a:t> </a:t>
              </a:r>
              <a:r>
                <a:rPr lang="ko-KR" altLang="en-US" sz="2000" b="1" dirty="0" err="1">
                  <a:solidFill>
                    <a:srgbClr val="7030A0"/>
                  </a:solidFill>
                  <a:highlight>
                    <a:srgbClr val="FFFF00"/>
                  </a:highlight>
                </a:rPr>
                <a:t>성돌</a:t>
              </a:r>
              <a:endParaRPr lang="ko-KR" altLang="en-US" sz="2000" b="1" dirty="0">
                <a:solidFill>
                  <a:srgbClr val="7030A0"/>
                </a:solidFill>
                <a:highlight>
                  <a:srgbClr val="FFFF00"/>
                </a:highlight>
              </a:endParaRPr>
            </a:p>
          </p:txBody>
        </p:sp>
        <p:pic>
          <p:nvPicPr>
            <p:cNvPr id="2050" name="Picture 2" descr="https://daegu.grandculture.net/Image?localName=daegu&amp;id=GC400P06419&amp;t=middle">
              <a:extLst>
                <a:ext uri="{FF2B5EF4-FFF2-40B4-BE49-F238E27FC236}">
                  <a16:creationId xmlns:a16="http://schemas.microsoft.com/office/drawing/2014/main" id="{4BFA11C0-1297-4EB1-8DA1-583FE92018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4787" y="1838719"/>
              <a:ext cx="6096000" cy="4057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4" name="타원 23">
            <a:extLst>
              <a:ext uri="{FF2B5EF4-FFF2-40B4-BE49-F238E27FC236}">
                <a16:creationId xmlns:a16="http://schemas.microsoft.com/office/drawing/2014/main" id="{7D1AE76E-0134-416B-9A31-75A1E9D42AAD}"/>
              </a:ext>
            </a:extLst>
          </p:cNvPr>
          <p:cNvSpPr/>
          <p:nvPr/>
        </p:nvSpPr>
        <p:spPr>
          <a:xfrm rot="16200000">
            <a:off x="9178911" y="3886600"/>
            <a:ext cx="809424" cy="132167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2" name="Picture 4" descr="성돌은 ‘300년 살아 숨쉬어 온 역사’…달성공원에만 9천여개 박혀있어">
            <a:extLst>
              <a:ext uri="{FF2B5EF4-FFF2-40B4-BE49-F238E27FC236}">
                <a16:creationId xmlns:a16="http://schemas.microsoft.com/office/drawing/2014/main" id="{C6AF697C-1C7B-4207-AB04-B0190DD71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27" y="995940"/>
            <a:ext cx="3378754" cy="507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46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9" grpId="0" animBg="1"/>
      <p:bldP spid="20" grpId="0" animBg="1"/>
      <p:bldP spid="21" grpId="0" animBg="1"/>
      <p:bldP spid="2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930C0BCF-4113-4B91-8EEA-A79C90A30C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0933" y="5080"/>
            <a:ext cx="9858375" cy="685800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7EFDEB7-7107-4B23-BCD0-4AC8F8B1CC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7042" y="248211"/>
            <a:ext cx="1493891" cy="144272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Picture 42" descr="pda">
            <a:extLst>
              <a:ext uri="{FF2B5EF4-FFF2-40B4-BE49-F238E27FC236}">
                <a16:creationId xmlns:a16="http://schemas.microsoft.com/office/drawing/2014/main" id="{897F7C21-8B4D-4E9D-9450-CC3B671929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130" y="3657600"/>
            <a:ext cx="1219200" cy="12192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1F93F602-BA2C-4F4D-A46C-7DE8B62E94FF}"/>
              </a:ext>
            </a:extLst>
          </p:cNvPr>
          <p:cNvSpPr/>
          <p:nvPr/>
        </p:nvSpPr>
        <p:spPr>
          <a:xfrm>
            <a:off x="0" y="895165"/>
            <a:ext cx="2140330" cy="29294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400" b="1" i="1" dirty="0"/>
              <a:t>          </a:t>
            </a:r>
            <a:endParaRPr lang="en-US" altLang="ko-KR" sz="2400" b="1" i="1" dirty="0"/>
          </a:p>
          <a:p>
            <a:pPr>
              <a:lnSpc>
                <a:spcPct val="200000"/>
              </a:lnSpc>
            </a:pPr>
            <a:r>
              <a:rPr lang="ko-KR" altLang="en-US" sz="2400" b="1" i="1" dirty="0"/>
              <a:t>무너진</a:t>
            </a:r>
            <a:r>
              <a:rPr lang="en-US" altLang="ko-KR" sz="2400" b="1" i="1" dirty="0"/>
              <a:t> </a:t>
            </a:r>
            <a:r>
              <a:rPr lang="ko-KR" altLang="en-US" sz="2400" b="1" i="1" dirty="0" err="1"/>
              <a:t>읍성</a:t>
            </a:r>
            <a:r>
              <a:rPr lang="en-US" altLang="ko-KR" sz="2400" b="1" i="1" dirty="0"/>
              <a:t>…</a:t>
            </a:r>
          </a:p>
          <a:p>
            <a:pPr>
              <a:lnSpc>
                <a:spcPct val="200000"/>
              </a:lnSpc>
            </a:pPr>
            <a:r>
              <a:rPr lang="ko-KR" altLang="en-US" sz="2400" b="1" i="1" dirty="0"/>
              <a:t>흩어진 </a:t>
            </a:r>
            <a:r>
              <a:rPr lang="ko-KR" altLang="en-US" sz="2400" b="1" i="1" dirty="0" err="1"/>
              <a:t>성돌을</a:t>
            </a:r>
            <a:endParaRPr lang="en-US" altLang="ko-KR" sz="2400" b="1" i="1" dirty="0"/>
          </a:p>
          <a:p>
            <a:pPr>
              <a:lnSpc>
                <a:spcPct val="200000"/>
              </a:lnSpc>
            </a:pPr>
            <a:r>
              <a:rPr lang="ko-KR" altLang="en-US" sz="2400" b="1" i="1" dirty="0"/>
              <a:t>찾아보자</a:t>
            </a:r>
            <a:r>
              <a:rPr lang="en-US" altLang="ko-KR" sz="2400" b="1" i="1" dirty="0"/>
              <a:t>!</a:t>
            </a:r>
            <a:endParaRPr lang="ko-KR" altLang="en-US" sz="2400" b="1" i="1" dirty="0"/>
          </a:p>
        </p:txBody>
      </p:sp>
    </p:spTree>
    <p:extLst>
      <p:ext uri="{BB962C8B-B14F-4D97-AF65-F5344CB8AC3E}">
        <p14:creationId xmlns:p14="http://schemas.microsoft.com/office/powerpoint/2010/main" val="11772013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610" name="그룹 3">
            <a:extLst>
              <a:ext uri="{FF2B5EF4-FFF2-40B4-BE49-F238E27FC236}">
                <a16:creationId xmlns:a16="http://schemas.microsoft.com/office/drawing/2014/main" id="{6E878718-DCD5-40C4-A902-8CC04AA56F36}"/>
              </a:ext>
            </a:extLst>
          </p:cNvPr>
          <p:cNvGrpSpPr>
            <a:grpSpLocks/>
          </p:cNvGrpSpPr>
          <p:nvPr/>
        </p:nvGrpSpPr>
        <p:grpSpPr bwMode="auto">
          <a:xfrm>
            <a:off x="0" y="65618"/>
            <a:ext cx="12192000" cy="800100"/>
            <a:chOff x="0" y="49892"/>
            <a:chExt cx="9143999" cy="600075"/>
          </a:xfrm>
        </p:grpSpPr>
        <p:grpSp>
          <p:nvGrpSpPr>
            <p:cNvPr id="68620" name="그룹 4">
              <a:extLst>
                <a:ext uri="{FF2B5EF4-FFF2-40B4-BE49-F238E27FC236}">
                  <a16:creationId xmlns:a16="http://schemas.microsoft.com/office/drawing/2014/main" id="{1F7796CC-1782-4D3A-AC45-13C068D5BE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77293"/>
              <a:ext cx="9143999" cy="179907"/>
              <a:chOff x="0" y="277293"/>
              <a:chExt cx="9143999" cy="179907"/>
            </a:xfrm>
          </p:grpSpPr>
          <p:pic>
            <p:nvPicPr>
              <p:cNvPr id="68625" name="_x851838000" descr="EMB000023942ce2">
                <a:extLst>
                  <a:ext uri="{FF2B5EF4-FFF2-40B4-BE49-F238E27FC236}">
                    <a16:creationId xmlns:a16="http://schemas.microsoft.com/office/drawing/2014/main" id="{6FF56573-3633-41E9-B917-B66E7EB06A0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749" t="39236" b="21506"/>
              <a:stretch>
                <a:fillRect/>
              </a:stretch>
            </p:blipFill>
            <p:spPr bwMode="auto">
              <a:xfrm>
                <a:off x="1953550" y="277293"/>
                <a:ext cx="7190449" cy="1772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8626" name="_x851839152" descr="EMB000023942ce2">
                <a:extLst>
                  <a:ext uri="{FF2B5EF4-FFF2-40B4-BE49-F238E27FC236}">
                    <a16:creationId xmlns:a16="http://schemas.microsoft.com/office/drawing/2014/main" id="{F4414FD9-F623-42EC-B639-7FC67EF28FD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1124" r="91263" b="19658"/>
              <a:stretch>
                <a:fillRect/>
              </a:stretch>
            </p:blipFill>
            <p:spPr bwMode="auto">
              <a:xfrm>
                <a:off x="0" y="300770"/>
                <a:ext cx="746125" cy="1564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6FFBDB2D-DBBF-440E-9193-F7F512B03C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4360" y="49892"/>
              <a:ext cx="4198620" cy="600075"/>
            </a:xfrm>
            <a:prstGeom prst="rect">
              <a:avLst/>
            </a:prstGeom>
            <a:effectLst>
              <a:softEdge rad="127000"/>
            </a:effectLst>
          </p:spPr>
        </p:pic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AF53162C-C6A9-46C6-A655-E518655E5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8505" y="-3122695"/>
            <a:ext cx="1511858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E1DEB42-8175-43D7-B740-0A16D472A4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8216" y="135802"/>
            <a:ext cx="3010983" cy="643812"/>
          </a:xfrm>
          <a:prstGeom prst="rect">
            <a:avLst/>
          </a:prstGeom>
        </p:spPr>
      </p:pic>
      <p:sp>
        <p:nvSpPr>
          <p:cNvPr id="22" name="AutoShape 7">
            <a:extLst>
              <a:ext uri="{FF2B5EF4-FFF2-40B4-BE49-F238E27FC236}">
                <a16:creationId xmlns:a16="http://schemas.microsoft.com/office/drawing/2014/main" id="{6A8E573E-A369-48F1-B181-21BF2A899878}"/>
              </a:ext>
            </a:extLst>
          </p:cNvPr>
          <p:cNvSpPr>
            <a:spLocks noChangeArrowheads="1"/>
          </p:cNvSpPr>
          <p:nvPr/>
        </p:nvSpPr>
        <p:spPr bwMode="gray">
          <a:xfrm>
            <a:off x="2466340" y="1083736"/>
            <a:ext cx="7848601" cy="704849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fontAlgn="base"/>
            <a:r>
              <a:rPr lang="ko-KR" altLang="en-US" sz="2800" b="1" dirty="0">
                <a:solidFill>
                  <a:schemeClr val="bg1"/>
                </a:solidFill>
              </a:rPr>
              <a:t>흩어진 </a:t>
            </a:r>
            <a:r>
              <a:rPr lang="ko-KR" altLang="en-US" sz="2800" b="1" dirty="0" err="1">
                <a:solidFill>
                  <a:schemeClr val="bg1"/>
                </a:solidFill>
              </a:rPr>
              <a:t>성돌들</a:t>
            </a:r>
            <a:r>
              <a:rPr lang="en-US" altLang="ko-KR" sz="2800" b="1" dirty="0">
                <a:solidFill>
                  <a:schemeClr val="bg1"/>
                </a:solidFill>
              </a:rPr>
              <a:t>, </a:t>
            </a:r>
            <a:r>
              <a:rPr lang="ko-KR" altLang="en-US" sz="2800" b="1" dirty="0">
                <a:solidFill>
                  <a:schemeClr val="bg1"/>
                </a:solidFill>
              </a:rPr>
              <a:t>역사의 품으로 </a:t>
            </a:r>
            <a:r>
              <a:rPr lang="ko-KR" altLang="en-US" sz="2800" b="1" dirty="0" err="1">
                <a:solidFill>
                  <a:schemeClr val="bg1"/>
                </a:solidFill>
              </a:rPr>
              <a:t>되돌려놓다</a:t>
            </a:r>
            <a:endParaRPr lang="ko-KR" altLang="en-US" sz="2800" dirty="0">
              <a:solidFill>
                <a:schemeClr val="bg1"/>
              </a:solidFill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9EEB9FF9-2848-4922-81EF-7DBB559006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" y="2209800"/>
            <a:ext cx="5880847" cy="3854824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341ED903-814C-4B67-B523-125306E98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41342" y="-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61" name="_x545901640" descr="EMB000171cc0f08">
            <a:extLst>
              <a:ext uri="{FF2B5EF4-FFF2-40B4-BE49-F238E27FC236}">
                <a16:creationId xmlns:a16="http://schemas.microsoft.com/office/drawing/2014/main" id="{FD3069F7-B5C2-4FA6-97A8-206CDB7BE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082" y="2197359"/>
            <a:ext cx="5257800" cy="3937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54679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4">
            <a:extLst>
              <a:ext uri="{FF2B5EF4-FFF2-40B4-BE49-F238E27FC236}">
                <a16:creationId xmlns:a16="http://schemas.microsoft.com/office/drawing/2014/main" id="{DB8F62CD-0373-4075-8AAA-AD03F6F8B2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pic>
        <p:nvPicPr>
          <p:cNvPr id="66566" name="_x851838000" descr="EMB000023942ce2">
            <a:extLst>
              <a:ext uri="{FF2B5EF4-FFF2-40B4-BE49-F238E27FC236}">
                <a16:creationId xmlns:a16="http://schemas.microsoft.com/office/drawing/2014/main" id="{0442EDA1-C5FF-4C51-B833-2095ABA9E0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7" name="_x851839152" descr="EMB000023942ce2">
            <a:extLst>
              <a:ext uri="{FF2B5EF4-FFF2-40B4-BE49-F238E27FC236}">
                <a16:creationId xmlns:a16="http://schemas.microsoft.com/office/drawing/2014/main" id="{D94E12F2-25A9-43DE-A813-C64BD3B86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6568" name="그룹 16">
            <a:extLst>
              <a:ext uri="{FF2B5EF4-FFF2-40B4-BE49-F238E27FC236}">
                <a16:creationId xmlns:a16="http://schemas.microsoft.com/office/drawing/2014/main" id="{9E6BBBAD-1055-4047-84A1-532049D425A1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6569" name="Picture 5" descr="C:\Users\Administrator\Desktop\따오기\223.jpg">
              <a:extLst>
                <a:ext uri="{FF2B5EF4-FFF2-40B4-BE49-F238E27FC236}">
                  <a16:creationId xmlns:a16="http://schemas.microsoft.com/office/drawing/2014/main" id="{E9D55E95-8CCD-4DE5-A0F8-511AC8C874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TextBox 10">
              <a:extLst>
                <a:ext uri="{FF2B5EF4-FFF2-40B4-BE49-F238E27FC236}">
                  <a16:creationId xmlns:a16="http://schemas.microsoft.com/office/drawing/2014/main" id="{0B76CFEE-26F1-4D34-8F0C-7517BF4D1F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활동 정리 하기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3E460B1D-782F-4BC5-BB98-3AB653373FE2}"/>
              </a:ext>
            </a:extLst>
          </p:cNvPr>
          <p:cNvGrpSpPr/>
          <p:nvPr/>
        </p:nvGrpSpPr>
        <p:grpSpPr>
          <a:xfrm>
            <a:off x="302284" y="1318271"/>
            <a:ext cx="12109850" cy="2110729"/>
            <a:chOff x="302284" y="1318271"/>
            <a:chExt cx="12109850" cy="2110729"/>
          </a:xfrm>
        </p:grpSpPr>
        <p:pic>
          <p:nvPicPr>
            <p:cNvPr id="13" name="Picture 1">
              <a:extLst>
                <a:ext uri="{FF2B5EF4-FFF2-40B4-BE49-F238E27FC236}">
                  <a16:creationId xmlns:a16="http://schemas.microsoft.com/office/drawing/2014/main" id="{1B2747B5-7B8D-4659-96EB-D7636BF483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/>
            </a:blip>
            <a:srcRect t="3262" b="2322"/>
            <a:stretch>
              <a:fillRect/>
            </a:stretch>
          </p:blipFill>
          <p:spPr bwMode="auto">
            <a:xfrm>
              <a:off x="1077426" y="2109873"/>
              <a:ext cx="10450706" cy="1319127"/>
            </a:xfrm>
            <a:prstGeom prst="rect">
              <a:avLst/>
            </a:prstGeom>
            <a:noFill/>
            <a:ln>
              <a:noFill/>
            </a:ln>
            <a:effectLst>
              <a:softEdge rad="127000"/>
            </a:effectLst>
          </p:spPr>
        </p:pic>
        <p:pic>
          <p:nvPicPr>
            <p:cNvPr id="17" name="_x288030464" descr="EMB000052401882">
              <a:extLst>
                <a:ext uri="{FF2B5EF4-FFF2-40B4-BE49-F238E27FC236}">
                  <a16:creationId xmlns:a16="http://schemas.microsoft.com/office/drawing/2014/main" id="{BED2B7B6-EFB1-4FDB-805B-208CB15F11E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308203">
              <a:off x="330494" y="1290061"/>
              <a:ext cx="787228" cy="843647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Rectangle 3">
              <a:extLst>
                <a:ext uri="{FF2B5EF4-FFF2-40B4-BE49-F238E27FC236}">
                  <a16:creationId xmlns:a16="http://schemas.microsoft.com/office/drawing/2014/main" id="{A8F0975E-E545-4D85-B566-AA7C43E0B95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1208618" y="1389126"/>
              <a:ext cx="11203516" cy="5027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rIns="0" anchor="ctr"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2667" b="1" kern="0" dirty="0">
                  <a:latin typeface="+mn-ea"/>
                  <a:cs typeface="Arial"/>
                  <a:sym typeface="Arial"/>
                </a:rPr>
                <a:t>수업을 통해 이전에 몰랐던 사실을 새롭게 알게 된 것은</a:t>
              </a:r>
              <a:r>
                <a:rPr lang="en-US" altLang="ko-KR" sz="2667" b="1" kern="0" dirty="0">
                  <a:latin typeface="+mn-ea"/>
                  <a:cs typeface="Arial"/>
                  <a:sym typeface="Arial"/>
                </a:rPr>
                <a:t>?</a:t>
              </a:r>
              <a:endParaRPr lang="ko-KR" altLang="en-US" sz="2667" kern="0" dirty="0">
                <a:latin typeface="+mn-ea"/>
                <a:cs typeface="Arial"/>
                <a:sym typeface="Arial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13DEA3BC-7A31-44A3-9272-C9E45F7788FD}"/>
              </a:ext>
            </a:extLst>
          </p:cNvPr>
          <p:cNvGrpSpPr/>
          <p:nvPr/>
        </p:nvGrpSpPr>
        <p:grpSpPr>
          <a:xfrm>
            <a:off x="238291" y="3688343"/>
            <a:ext cx="12187956" cy="2899995"/>
            <a:chOff x="238291" y="3688343"/>
            <a:chExt cx="12187956" cy="2899995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049D8DE5-9132-4377-A223-569F48289D3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91443" y="3830573"/>
              <a:ext cx="11334804" cy="2757765"/>
              <a:chOff x="807894" y="2560720"/>
              <a:chExt cx="8501298" cy="2069015"/>
            </a:xfrm>
          </p:grpSpPr>
          <p:sp>
            <p:nvSpPr>
              <p:cNvPr id="11" name="Rectangle 3">
                <a:extLst>
                  <a:ext uri="{FF2B5EF4-FFF2-40B4-BE49-F238E27FC236}">
                    <a16:creationId xmlns:a16="http://schemas.microsoft.com/office/drawing/2014/main" id="{BFF709B1-7976-41A9-9F54-6174F5596C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V="1">
                <a:off x="906362" y="2560720"/>
                <a:ext cx="8402830" cy="37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rIns="0" anchor="ctr">
                <a:spAutoFit/>
              </a:bodyPr>
              <a:lstStyle/>
              <a:p>
                <a:pPr>
                  <a:buClr>
                    <a:srgbClr val="000000"/>
                  </a:buClr>
                  <a:defRPr/>
                </a:pPr>
                <a:r>
                  <a:rPr lang="ko-KR" altLang="en-US" sz="2667" b="1" kern="0" dirty="0">
                    <a:latin typeface="+mn-ea"/>
                    <a:cs typeface="Arial"/>
                    <a:sym typeface="Arial"/>
                  </a:rPr>
                  <a:t>잘못 알았던 사실을 수업을 통해 새롭게 또는 바르게 알게 된 것은</a:t>
                </a:r>
                <a:r>
                  <a:rPr lang="en-US" altLang="ko-KR" sz="2667" b="1" kern="0" dirty="0">
                    <a:latin typeface="+mn-ea"/>
                    <a:cs typeface="Arial"/>
                    <a:sym typeface="Arial"/>
                  </a:rPr>
                  <a:t>?</a:t>
                </a:r>
                <a:endParaRPr lang="ko-KR" altLang="en-US" sz="2667" kern="0" dirty="0">
                  <a:latin typeface="+mn-ea"/>
                  <a:cs typeface="Arial"/>
                  <a:sym typeface="Arial"/>
                </a:endParaRPr>
              </a:p>
            </p:txBody>
          </p:sp>
          <p:pic>
            <p:nvPicPr>
              <p:cNvPr id="15" name="Picture 1">
                <a:extLst>
                  <a:ext uri="{FF2B5EF4-FFF2-40B4-BE49-F238E27FC236}">
                    <a16:creationId xmlns:a16="http://schemas.microsoft.com/office/drawing/2014/main" id="{954010AA-CED9-496E-9BF9-E9DC81408C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rcRect t="3262" b="2322"/>
              <a:stretch>
                <a:fillRect/>
              </a:stretch>
            </p:blipFill>
            <p:spPr>
              <a:xfrm>
                <a:off x="807894" y="3090166"/>
                <a:ext cx="7838393" cy="1539569"/>
              </a:xfrm>
              <a:prstGeom prst="rect">
                <a:avLst/>
              </a:prstGeom>
              <a:noFill/>
              <a:ln>
                <a:noFill/>
              </a:ln>
              <a:effectLst>
                <a:softEdge rad="127000"/>
              </a:effectLst>
            </p:spPr>
          </p:pic>
        </p:grpSp>
        <p:pic>
          <p:nvPicPr>
            <p:cNvPr id="19" name="_x288030464" descr="EMB000052401882">
              <a:extLst>
                <a:ext uri="{FF2B5EF4-FFF2-40B4-BE49-F238E27FC236}">
                  <a16:creationId xmlns:a16="http://schemas.microsoft.com/office/drawing/2014/main" id="{8D0AA8E8-5FC4-4AE5-8FB5-BA7027ACEF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308203">
              <a:off x="266501" y="3660133"/>
              <a:ext cx="787228" cy="843647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14228</TotalTime>
  <Words>1526</Words>
  <Application>Microsoft Office PowerPoint</Application>
  <PresentationFormat>와이드스크린</PresentationFormat>
  <Paragraphs>338</Paragraphs>
  <Slides>51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51</vt:i4>
      </vt:variant>
    </vt:vector>
  </HeadingPairs>
  <TitlesOfParts>
    <vt:vector size="66" baseType="lpstr">
      <vt:lpstr>Archivo Black</vt:lpstr>
      <vt:lpstr>Chewy</vt:lpstr>
      <vt:lpstr>HY강M</vt:lpstr>
      <vt:lpstr>HY수평선B</vt:lpstr>
      <vt:lpstr>HY헤드라인M</vt:lpstr>
      <vt:lpstr>Noto Sans KR</vt:lpstr>
      <vt:lpstr>Raleway ExtraBold</vt:lpstr>
      <vt:lpstr>굴림</vt:lpstr>
      <vt:lpstr>나눔고딕</vt:lpstr>
      <vt:lpstr>나눔고딕 ExtraBold</vt:lpstr>
      <vt:lpstr>맑은 고딕</vt:lpstr>
      <vt:lpstr>한컴산뜻돋움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144</cp:revision>
  <dcterms:created xsi:type="dcterms:W3CDTF">2024-12-22T23:48:36Z</dcterms:created>
  <dcterms:modified xsi:type="dcterms:W3CDTF">2025-02-15T09:01:53Z</dcterms:modified>
</cp:coreProperties>
</file>