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917" r:id="rId2"/>
    <p:sldId id="796" r:id="rId3"/>
    <p:sldId id="874" r:id="rId4"/>
    <p:sldId id="884" r:id="rId5"/>
    <p:sldId id="885" r:id="rId6"/>
    <p:sldId id="287" r:id="rId7"/>
    <p:sldId id="888" r:id="rId8"/>
    <p:sldId id="842" r:id="rId9"/>
    <p:sldId id="798" r:id="rId10"/>
    <p:sldId id="845" r:id="rId11"/>
    <p:sldId id="844" r:id="rId12"/>
    <p:sldId id="851" r:id="rId13"/>
    <p:sldId id="889" r:id="rId14"/>
    <p:sldId id="890" r:id="rId15"/>
    <p:sldId id="892" r:id="rId16"/>
    <p:sldId id="852" r:id="rId17"/>
    <p:sldId id="895" r:id="rId18"/>
    <p:sldId id="896" r:id="rId19"/>
    <p:sldId id="897" r:id="rId20"/>
    <p:sldId id="898" r:id="rId21"/>
    <p:sldId id="853" r:id="rId22"/>
    <p:sldId id="902" r:id="rId23"/>
    <p:sldId id="903" r:id="rId24"/>
    <p:sldId id="904" r:id="rId25"/>
    <p:sldId id="905" r:id="rId26"/>
    <p:sldId id="906" r:id="rId27"/>
    <p:sldId id="907" r:id="rId28"/>
    <p:sldId id="855" r:id="rId29"/>
    <p:sldId id="909" r:id="rId30"/>
    <p:sldId id="910" r:id="rId31"/>
    <p:sldId id="911" r:id="rId32"/>
    <p:sldId id="912" r:id="rId33"/>
    <p:sldId id="913" r:id="rId34"/>
    <p:sldId id="914" r:id="rId35"/>
    <p:sldId id="856" r:id="rId36"/>
    <p:sldId id="915" r:id="rId37"/>
    <p:sldId id="916" r:id="rId38"/>
    <p:sldId id="813" r:id="rId39"/>
    <p:sldId id="523" r:id="rId40"/>
    <p:sldId id="815" r:id="rId41"/>
    <p:sldId id="869" r:id="rId42"/>
    <p:sldId id="868" r:id="rId43"/>
    <p:sldId id="870" r:id="rId44"/>
    <p:sldId id="871" r:id="rId45"/>
    <p:sldId id="887" r:id="rId46"/>
    <p:sldId id="886" r:id="rId47"/>
    <p:sldId id="908" r:id="rId48"/>
    <p:sldId id="865" r:id="rId49"/>
    <p:sldId id="816" r:id="rId50"/>
    <p:sldId id="894" r:id="rId5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FF"/>
    <a:srgbClr val="5B9BD5"/>
    <a:srgbClr val="ECBB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95619-BC6F-4E28-ABAD-FA5AAF3C1B5C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FC770-4C8D-4958-BDD3-CF8F51296B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0543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8395EE-BCAA-3521-6A1D-69393D94AE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1F284C0-C2E8-822C-AFC4-316B8C95C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E3BEB6D-4DEF-8AF9-7113-3FC87BBEC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7936A17-3C20-C41A-33D3-EE62AD5AF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547BC0-1EA7-0F61-9508-EC33C8755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3333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7B5F5E-C262-DFD2-DCDA-94FECE0E8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EEF6EFB-44CB-8F8A-8A4A-3E93B68952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187D4ED-6F6F-D043-B049-D8CAB6915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CCAB51E-0FA8-0ACC-9613-BCA7EF339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4A7B69-7F1F-991C-3BF9-A3F556847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0641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E810F1-0530-F181-CA19-39A7BFD63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224912-8EB0-9487-2E6A-BF1ADD7AE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D40F110-236A-7128-AABC-508D25F24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92268AE-B32A-8C6C-1565-10AA2D141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6BACB44-2285-311B-9064-D76EA86EC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4288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2B08E5-E025-3D86-A43E-0FBF9F0CF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DD4064F-A47B-A36E-8411-1DC3ED37F3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342803D-3CAB-E56F-1C3C-368647854A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D78E06-A393-7243-3FAF-ED0CD9D6B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B25A782-8399-14EB-DE71-E57CB5558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0FCEE0A-D43D-BCEC-D505-F0D9DCE5F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306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36BFB5-696D-E1F0-B7B7-A15575F17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4C76C25-9F18-B957-E07E-CACE39370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02F09FE-B106-F362-0AFE-5B7235719A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F59A551-625D-551B-58CD-AD2347C8F3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62FAF0E-EAA7-8383-B997-DAF2ACB28E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2F327B3-CA91-87A1-B5C2-81FD1A880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B88DF00-B090-5147-3B92-7B98AC4DF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EEDD944-9A32-B805-0B64-26CBCE381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8587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EAC7E2-316E-FEBD-BA3B-CE891038D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38AE009-CB28-8A0B-7E9E-FB4AAEED0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9717A88-407B-358C-77C9-37F89F4C3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74D2A44-6770-687A-327B-E227C66CE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847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B85594E-F542-D15D-1116-727E7C3D2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B990E71-E06E-E81A-C90F-DB1EB642E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8ACEC50-6081-E30C-D529-D78FC17EA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185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2CB03B-CA3A-BE39-56E0-06F8AD32A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C23741-FDF3-5F07-8965-3CDDA4306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C795FFE-FFDF-49E4-61EB-BEF175311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B113F96-C3D2-92BF-C1BC-6A520756F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15C73C1-8025-F627-4EB7-64EE3704E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8BE47D-E72E-40F5-FD2F-ED71C5DBC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274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927203-6E9C-DC87-849A-1C468793F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DE6D442-3FDB-415F-DAE3-6DDB8A4DB2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67617C7-79E6-25F4-C663-8A7EFEE720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A079F42-6FDB-348B-80BD-47401EA0B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DCECDD-8B19-2DB3-DDC1-D3CF41C1E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C4867C-8121-668C-AEEE-43024B7B5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6061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9C0DC6-D7B8-1894-C4F6-DC8A78D93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70BD162-1311-96D0-8CC3-BC4D0B14A0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151E0A-1882-A3CB-7C00-E95988CAB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AA4B4A-5B0F-2F6C-47C1-6E5B9B286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C431DF3-38DB-15AB-5FCE-E52F79CD3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093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3A49AB4-AB14-04D5-2C5F-2132207A10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EF96FD6-C1D0-C7AC-AFA7-FE0794B1B3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B7F986-EBEC-4926-FA1C-6A4308C09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45E3B2A-6389-BA60-C9AC-593C6DBA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4A54E0-5B15-91D7-08AD-65662F22B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6580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5099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0;p13">
            <a:extLst>
              <a:ext uri="{FF2B5EF4-FFF2-40B4-BE49-F238E27FC236}">
                <a16:creationId xmlns:a16="http://schemas.microsoft.com/office/drawing/2014/main" id="{B375AEA8-CD25-DE2A-A840-13D4BE885EA3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3" name="Google Shape;221;p13">
              <a:extLst>
                <a:ext uri="{FF2B5EF4-FFF2-40B4-BE49-F238E27FC236}">
                  <a16:creationId xmlns:a16="http://schemas.microsoft.com/office/drawing/2014/main" id="{1F8B7D48-111B-5032-A3F0-D8DE68E5040C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10" name="Google Shape;222;p13">
                <a:extLst>
                  <a:ext uri="{FF2B5EF4-FFF2-40B4-BE49-F238E27FC236}">
                    <a16:creationId xmlns:a16="http://schemas.microsoft.com/office/drawing/2014/main" id="{AB152EA2-867B-C712-F2A4-A6A7FDC0ED3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60060 w 60087"/>
                  <a:gd name="T1" fmla="*/ 1 h 30655"/>
                  <a:gd name="T2" fmla="*/ 55638 w 60087"/>
                  <a:gd name="T3" fmla="*/ 2618 h 30655"/>
                  <a:gd name="T4" fmla="*/ 28524 w 60087"/>
                  <a:gd name="T5" fmla="*/ 13853 h 30655"/>
                  <a:gd name="T6" fmla="*/ 0 w 60087"/>
                  <a:gd name="T7" fmla="*/ 30655 h 30655"/>
                  <a:gd name="T8" fmla="*/ 8430 w 60087"/>
                  <a:gd name="T9" fmla="*/ 30655 h 30655"/>
                  <a:gd name="T10" fmla="*/ 31985 w 60087"/>
                  <a:gd name="T11" fmla="*/ 17977 h 30655"/>
                  <a:gd name="T12" fmla="*/ 58463 w 60087"/>
                  <a:gd name="T13" fmla="*/ 6593 h 30655"/>
                  <a:gd name="T14" fmla="*/ 60086 w 60087"/>
                  <a:gd name="T15" fmla="*/ 5670 h 30655"/>
                  <a:gd name="T16" fmla="*/ 60060 w 60087"/>
                  <a:gd name="T17" fmla="*/ 1 h 30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1" name="Google Shape;223;p13">
                <a:extLst>
                  <a:ext uri="{FF2B5EF4-FFF2-40B4-BE49-F238E27FC236}">
                    <a16:creationId xmlns:a16="http://schemas.microsoft.com/office/drawing/2014/main" id="{17738AA0-0856-32C4-6D03-D0A13ED78A6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27699 w 27699"/>
                  <a:gd name="T1" fmla="*/ 0 h 11529"/>
                  <a:gd name="T2" fmla="*/ 4839 w 27699"/>
                  <a:gd name="T3" fmla="*/ 9463 h 11529"/>
                  <a:gd name="T4" fmla="*/ 0 w 27699"/>
                  <a:gd name="T5" fmla="*/ 11528 h 11529"/>
                  <a:gd name="T6" fmla="*/ 10567 w 27699"/>
                  <a:gd name="T7" fmla="*/ 11528 h 11529"/>
                  <a:gd name="T8" fmla="*/ 27699 w 27699"/>
                  <a:gd name="T9" fmla="*/ 4579 h 11529"/>
                  <a:gd name="T10" fmla="*/ 27699 w 27699"/>
                  <a:gd name="T11" fmla="*/ 0 h 11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2" name="Google Shape;224;p13">
                <a:extLst>
                  <a:ext uri="{FF2B5EF4-FFF2-40B4-BE49-F238E27FC236}">
                    <a16:creationId xmlns:a16="http://schemas.microsoft.com/office/drawing/2014/main" id="{EFF6B89C-AC96-8CE2-DDDC-978B135BC6A8}"/>
                  </a:ext>
                </a:extLst>
              </p:cNvPr>
              <p:cNvSpPr/>
              <p:nvPr/>
            </p:nvSpPr>
            <p:spPr>
              <a:xfrm rot="10800000" flipH="1">
                <a:off x="8257725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  <p:sp>
            <p:nvSpPr>
              <p:cNvPr id="13" name="Google Shape;225;p13">
                <a:extLst>
                  <a:ext uri="{FF2B5EF4-FFF2-40B4-BE49-F238E27FC236}">
                    <a16:creationId xmlns:a16="http://schemas.microsoft.com/office/drawing/2014/main" id="{229D4D34-F29F-743F-26D1-B3E86C52CC5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44403 w 44403"/>
                  <a:gd name="T1" fmla="*/ 0 h 21023"/>
                  <a:gd name="T2" fmla="*/ 39759 w 44403"/>
                  <a:gd name="T3" fmla="*/ 2650 h 21023"/>
                  <a:gd name="T4" fmla="*/ 16737 w 44403"/>
                  <a:gd name="T5" fmla="*/ 12190 h 21023"/>
                  <a:gd name="T6" fmla="*/ 1 w 44403"/>
                  <a:gd name="T7" fmla="*/ 21023 h 21023"/>
                  <a:gd name="T8" fmla="*/ 7645 w 44403"/>
                  <a:gd name="T9" fmla="*/ 21023 h 21023"/>
                  <a:gd name="T10" fmla="*/ 19140 w 44403"/>
                  <a:gd name="T11" fmla="*/ 15574 h 21023"/>
                  <a:gd name="T12" fmla="*/ 42162 w 44403"/>
                  <a:gd name="T13" fmla="*/ 6040 h 21023"/>
                  <a:gd name="T14" fmla="*/ 44403 w 44403"/>
                  <a:gd name="T15" fmla="*/ 4812 h 21023"/>
                  <a:gd name="T16" fmla="*/ 44403 w 44403"/>
                  <a:gd name="T17" fmla="*/ 0 h 2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4" name="Google Shape;226;p13">
                <a:extLst>
                  <a:ext uri="{FF2B5EF4-FFF2-40B4-BE49-F238E27FC236}">
                    <a16:creationId xmlns:a16="http://schemas.microsoft.com/office/drawing/2014/main" id="{0D522487-322E-2771-0E99-50A60F2B6BD8}"/>
                  </a:ext>
                </a:extLst>
              </p:cNvPr>
              <p:cNvSpPr/>
              <p:nvPr/>
            </p:nvSpPr>
            <p:spPr>
              <a:xfrm rot="10800000" flipH="1">
                <a:off x="7886270" y="-1588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Google Shape;227;p13">
              <a:extLst>
                <a:ext uri="{FF2B5EF4-FFF2-40B4-BE49-F238E27FC236}">
                  <a16:creationId xmlns:a16="http://schemas.microsoft.com/office/drawing/2014/main" id="{E7CB3929-014C-CB9E-3FA8-D56E310009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5" name="Google Shape;228;p13">
                <a:extLst>
                  <a:ext uri="{FF2B5EF4-FFF2-40B4-BE49-F238E27FC236}">
                    <a16:creationId xmlns:a16="http://schemas.microsoft.com/office/drawing/2014/main" id="{866FECD2-FDA4-5E37-198E-4EC1070F07E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60060 w 60087"/>
                  <a:gd name="T1" fmla="*/ 1 h 30655"/>
                  <a:gd name="T2" fmla="*/ 55638 w 60087"/>
                  <a:gd name="T3" fmla="*/ 2618 h 30655"/>
                  <a:gd name="T4" fmla="*/ 28524 w 60087"/>
                  <a:gd name="T5" fmla="*/ 13853 h 30655"/>
                  <a:gd name="T6" fmla="*/ 0 w 60087"/>
                  <a:gd name="T7" fmla="*/ 30655 h 30655"/>
                  <a:gd name="T8" fmla="*/ 8430 w 60087"/>
                  <a:gd name="T9" fmla="*/ 30655 h 30655"/>
                  <a:gd name="T10" fmla="*/ 31985 w 60087"/>
                  <a:gd name="T11" fmla="*/ 17977 h 30655"/>
                  <a:gd name="T12" fmla="*/ 58463 w 60087"/>
                  <a:gd name="T13" fmla="*/ 6593 h 30655"/>
                  <a:gd name="T14" fmla="*/ 60086 w 60087"/>
                  <a:gd name="T15" fmla="*/ 5670 h 30655"/>
                  <a:gd name="T16" fmla="*/ 60060 w 60087"/>
                  <a:gd name="T17" fmla="*/ 1 h 30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6" name="Google Shape;229;p13">
                <a:extLst>
                  <a:ext uri="{FF2B5EF4-FFF2-40B4-BE49-F238E27FC236}">
                    <a16:creationId xmlns:a16="http://schemas.microsoft.com/office/drawing/2014/main" id="{A13F7E1C-9F2B-33BA-BFDB-E8680AFD07E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27699 w 27699"/>
                  <a:gd name="T1" fmla="*/ 0 h 11529"/>
                  <a:gd name="T2" fmla="*/ 4839 w 27699"/>
                  <a:gd name="T3" fmla="*/ 9463 h 11529"/>
                  <a:gd name="T4" fmla="*/ 0 w 27699"/>
                  <a:gd name="T5" fmla="*/ 11528 h 11529"/>
                  <a:gd name="T6" fmla="*/ 10567 w 27699"/>
                  <a:gd name="T7" fmla="*/ 11528 h 11529"/>
                  <a:gd name="T8" fmla="*/ 27699 w 27699"/>
                  <a:gd name="T9" fmla="*/ 4579 h 11529"/>
                  <a:gd name="T10" fmla="*/ 27699 w 27699"/>
                  <a:gd name="T11" fmla="*/ 0 h 11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7" name="Google Shape;230;p13">
                <a:extLst>
                  <a:ext uri="{FF2B5EF4-FFF2-40B4-BE49-F238E27FC236}">
                    <a16:creationId xmlns:a16="http://schemas.microsoft.com/office/drawing/2014/main" id="{78072BA7-74CF-D6C4-BDEB-81B957AB83F0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  <p:sp>
            <p:nvSpPr>
              <p:cNvPr id="8" name="Google Shape;231;p13">
                <a:extLst>
                  <a:ext uri="{FF2B5EF4-FFF2-40B4-BE49-F238E27FC236}">
                    <a16:creationId xmlns:a16="http://schemas.microsoft.com/office/drawing/2014/main" id="{5FCA8E8A-C2DA-AE29-8A10-ED808E979B8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44403 w 44403"/>
                  <a:gd name="T1" fmla="*/ 0 h 21023"/>
                  <a:gd name="T2" fmla="*/ 39759 w 44403"/>
                  <a:gd name="T3" fmla="*/ 2650 h 21023"/>
                  <a:gd name="T4" fmla="*/ 16737 w 44403"/>
                  <a:gd name="T5" fmla="*/ 12190 h 21023"/>
                  <a:gd name="T6" fmla="*/ 1 w 44403"/>
                  <a:gd name="T7" fmla="*/ 21023 h 21023"/>
                  <a:gd name="T8" fmla="*/ 7645 w 44403"/>
                  <a:gd name="T9" fmla="*/ 21023 h 21023"/>
                  <a:gd name="T10" fmla="*/ 19140 w 44403"/>
                  <a:gd name="T11" fmla="*/ 15574 h 21023"/>
                  <a:gd name="T12" fmla="*/ 42162 w 44403"/>
                  <a:gd name="T13" fmla="*/ 6040 h 21023"/>
                  <a:gd name="T14" fmla="*/ 44403 w 44403"/>
                  <a:gd name="T15" fmla="*/ 4812 h 21023"/>
                  <a:gd name="T16" fmla="*/ 44403 w 44403"/>
                  <a:gd name="T17" fmla="*/ 0 h 2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9" name="Google Shape;232;p13">
                <a:extLst>
                  <a:ext uri="{FF2B5EF4-FFF2-40B4-BE49-F238E27FC236}">
                    <a16:creationId xmlns:a16="http://schemas.microsoft.com/office/drawing/2014/main" id="{52A5929F-1F4A-570E-250C-81E855584C2A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</p:grpSp>
      </p:grpSp>
      <p:pic>
        <p:nvPicPr>
          <p:cNvPr id="15" name="Google Shape;233;p13">
            <a:extLst>
              <a:ext uri="{FF2B5EF4-FFF2-40B4-BE49-F238E27FC236}">
                <a16:creationId xmlns:a16="http://schemas.microsoft.com/office/drawing/2014/main" id="{EE179839-0D67-A312-281F-27EBDDB47C3A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" name="Google Shape;207;p13"/>
          <p:cNvSpPr txBox="1">
            <a:spLocks noGrp="1"/>
          </p:cNvSpPr>
          <p:nvPr>
            <p:ph type="title"/>
          </p:nvPr>
        </p:nvSpPr>
        <p:spPr>
          <a:xfrm>
            <a:off x="1998800" y="573067"/>
            <a:ext cx="8194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13">
            <a:hlinkClick r:id="" action="ppaction://noaction"/>
          </p:cNvPr>
          <p:cNvSpPr txBox="1">
            <a:spLocks noGrp="1"/>
          </p:cNvSpPr>
          <p:nvPr>
            <p:ph type="title" idx="2"/>
          </p:nvPr>
        </p:nvSpPr>
        <p:spPr>
          <a:xfrm>
            <a:off x="2831000" y="1507684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09" name="Google Shape;209;p13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11352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13"/>
          <p:cNvSpPr txBox="1">
            <a:spLocks noGrp="1"/>
          </p:cNvSpPr>
          <p:nvPr>
            <p:ph type="subTitle" idx="3"/>
          </p:nvPr>
        </p:nvSpPr>
        <p:spPr>
          <a:xfrm>
            <a:off x="2042800" y="2939717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13">
            <a:hlinkClick r:id="" action="ppaction://noaction"/>
          </p:cNvPr>
          <p:cNvSpPr txBox="1">
            <a:spLocks noGrp="1"/>
          </p:cNvSpPr>
          <p:nvPr>
            <p:ph type="title" idx="4"/>
          </p:nvPr>
        </p:nvSpPr>
        <p:spPr>
          <a:xfrm>
            <a:off x="28310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2" name="Google Shape;212;p13">
            <a:hlinkClick r:id="" action="ppaction://noaction"/>
          </p:cNvPr>
          <p:cNvSpPr txBox="1">
            <a:spLocks noGrp="1"/>
          </p:cNvSpPr>
          <p:nvPr>
            <p:ph type="subTitle" idx="5"/>
          </p:nvPr>
        </p:nvSpPr>
        <p:spPr>
          <a:xfrm>
            <a:off x="1135200" y="4748067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13"/>
          <p:cNvSpPr txBox="1">
            <a:spLocks noGrp="1"/>
          </p:cNvSpPr>
          <p:nvPr>
            <p:ph type="subTitle" idx="6"/>
          </p:nvPr>
        </p:nvSpPr>
        <p:spPr>
          <a:xfrm>
            <a:off x="2042800" y="5279524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13">
            <a:hlinkClick r:id="" action="ppaction://noaction"/>
          </p:cNvPr>
          <p:cNvSpPr txBox="1">
            <a:spLocks noGrp="1"/>
          </p:cNvSpPr>
          <p:nvPr>
            <p:ph type="title" idx="7"/>
          </p:nvPr>
        </p:nvSpPr>
        <p:spPr>
          <a:xfrm>
            <a:off x="7791800" y="1510972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5" name="Google Shape;215;p13">
            <a:hlinkClick r:id="" action="ppaction://noaction"/>
          </p:cNvPr>
          <p:cNvSpPr txBox="1">
            <a:spLocks noGrp="1"/>
          </p:cNvSpPr>
          <p:nvPr>
            <p:ph type="subTitle" idx="8"/>
          </p:nvPr>
        </p:nvSpPr>
        <p:spPr>
          <a:xfrm>
            <a:off x="60960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13"/>
          <p:cNvSpPr txBox="1">
            <a:spLocks noGrp="1"/>
          </p:cNvSpPr>
          <p:nvPr>
            <p:ph type="subTitle" idx="9"/>
          </p:nvPr>
        </p:nvSpPr>
        <p:spPr>
          <a:xfrm>
            <a:off x="7003600" y="2948131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13">
            <a:hlinkClick r:id="" action="ppaction://noaction"/>
          </p:cNvPr>
          <p:cNvSpPr txBox="1">
            <a:spLocks noGrp="1"/>
          </p:cNvSpPr>
          <p:nvPr>
            <p:ph type="title" idx="13"/>
          </p:nvPr>
        </p:nvSpPr>
        <p:spPr>
          <a:xfrm>
            <a:off x="77918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8" name="Google Shape;218;p13">
            <a:hlinkClick r:id="" action="ppaction://noaction"/>
          </p:cNvPr>
          <p:cNvSpPr txBox="1">
            <a:spLocks noGrp="1"/>
          </p:cNvSpPr>
          <p:nvPr>
            <p:ph type="subTitle" idx="14"/>
          </p:nvPr>
        </p:nvSpPr>
        <p:spPr>
          <a:xfrm>
            <a:off x="6096000" y="4735200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13"/>
          <p:cNvSpPr txBox="1">
            <a:spLocks noGrp="1"/>
          </p:cNvSpPr>
          <p:nvPr>
            <p:ph type="subTitle" idx="15"/>
          </p:nvPr>
        </p:nvSpPr>
        <p:spPr>
          <a:xfrm>
            <a:off x="7003600" y="5273863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46698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1;p3">
            <a:extLst>
              <a:ext uri="{FF2B5EF4-FFF2-40B4-BE49-F238E27FC236}">
                <a16:creationId xmlns:a16="http://schemas.microsoft.com/office/drawing/2014/main" id="{B8A321A6-583D-4C0B-8578-46E179F1893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5399" y="1"/>
            <a:ext cx="2004484" cy="1022351"/>
            <a:chOff x="7673075" y="0"/>
            <a:chExt cx="1502175" cy="766550"/>
          </a:xfrm>
        </p:grpSpPr>
        <p:sp>
          <p:nvSpPr>
            <p:cNvPr id="3" name="Google Shape;32;p3">
              <a:extLst>
                <a:ext uri="{FF2B5EF4-FFF2-40B4-BE49-F238E27FC236}">
                  <a16:creationId xmlns:a16="http://schemas.microsoft.com/office/drawing/2014/main" id="{621AA51F-F006-A094-8878-800FB42C6B3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33;p3">
              <a:extLst>
                <a:ext uri="{FF2B5EF4-FFF2-40B4-BE49-F238E27FC236}">
                  <a16:creationId xmlns:a16="http://schemas.microsoft.com/office/drawing/2014/main" id="{0266C114-3B9F-DA3B-BC2F-496572BBE4E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34;p3">
              <a:extLst>
                <a:ext uri="{FF2B5EF4-FFF2-40B4-BE49-F238E27FC236}">
                  <a16:creationId xmlns:a16="http://schemas.microsoft.com/office/drawing/2014/main" id="{03204C13-E5AF-3EA9-0026-CB5F15DBEC7D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6" name="Google Shape;35;p3">
              <a:extLst>
                <a:ext uri="{FF2B5EF4-FFF2-40B4-BE49-F238E27FC236}">
                  <a16:creationId xmlns:a16="http://schemas.microsoft.com/office/drawing/2014/main" id="{F779C7E6-98A6-6E80-CE7E-103991867A3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6;p3">
              <a:extLst>
                <a:ext uri="{FF2B5EF4-FFF2-40B4-BE49-F238E27FC236}">
                  <a16:creationId xmlns:a16="http://schemas.microsoft.com/office/drawing/2014/main" id="{1AB3EE4C-9674-4BD0-68F0-7678AC53D520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grpSp>
        <p:nvGrpSpPr>
          <p:cNvPr id="8" name="Google Shape;37;p3">
            <a:extLst>
              <a:ext uri="{FF2B5EF4-FFF2-40B4-BE49-F238E27FC236}">
                <a16:creationId xmlns:a16="http://schemas.microsoft.com/office/drawing/2014/main" id="{4E8FA696-866B-A2C4-3532-CFBC335E888B}"/>
              </a:ext>
            </a:extLst>
          </p:cNvPr>
          <p:cNvGrpSpPr>
            <a:grpSpLocks/>
          </p:cNvGrpSpPr>
          <p:nvPr/>
        </p:nvGrpSpPr>
        <p:grpSpPr bwMode="auto">
          <a:xfrm>
            <a:off x="10206567" y="1"/>
            <a:ext cx="2002367" cy="1022351"/>
            <a:chOff x="7673075" y="0"/>
            <a:chExt cx="1502175" cy="766550"/>
          </a:xfrm>
        </p:grpSpPr>
        <p:sp>
          <p:nvSpPr>
            <p:cNvPr id="9" name="Google Shape;38;p3">
              <a:extLst>
                <a:ext uri="{FF2B5EF4-FFF2-40B4-BE49-F238E27FC236}">
                  <a16:creationId xmlns:a16="http://schemas.microsoft.com/office/drawing/2014/main" id="{184217EB-18FB-1F52-02ED-F2959F10BD0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9;p3">
              <a:extLst>
                <a:ext uri="{FF2B5EF4-FFF2-40B4-BE49-F238E27FC236}">
                  <a16:creationId xmlns:a16="http://schemas.microsoft.com/office/drawing/2014/main" id="{5C8AC3D7-2881-ED3A-9700-17CED3DE40A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40;p3">
              <a:extLst>
                <a:ext uri="{FF2B5EF4-FFF2-40B4-BE49-F238E27FC236}">
                  <a16:creationId xmlns:a16="http://schemas.microsoft.com/office/drawing/2014/main" id="{B86AD8D4-7282-F9FD-3DDF-C78810451684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12" name="Google Shape;41;p3">
              <a:extLst>
                <a:ext uri="{FF2B5EF4-FFF2-40B4-BE49-F238E27FC236}">
                  <a16:creationId xmlns:a16="http://schemas.microsoft.com/office/drawing/2014/main" id="{47BEEC1F-F28D-745D-F1C3-C94C35B9504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42;p3">
              <a:extLst>
                <a:ext uri="{FF2B5EF4-FFF2-40B4-BE49-F238E27FC236}">
                  <a16:creationId xmlns:a16="http://schemas.microsoft.com/office/drawing/2014/main" id="{2B80AB34-8876-4B2F-19B9-4C3542A54C81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grpSp>
        <p:nvGrpSpPr>
          <p:cNvPr id="14" name="Google Shape;43;p3">
            <a:extLst>
              <a:ext uri="{FF2B5EF4-FFF2-40B4-BE49-F238E27FC236}">
                <a16:creationId xmlns:a16="http://schemas.microsoft.com/office/drawing/2014/main" id="{4F83180C-702F-2889-448E-0178A0EC26CA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15" name="Google Shape;44;p3">
              <a:extLst>
                <a:ext uri="{FF2B5EF4-FFF2-40B4-BE49-F238E27FC236}">
                  <a16:creationId xmlns:a16="http://schemas.microsoft.com/office/drawing/2014/main" id="{24BAE678-ABC6-C072-71E7-79039F3ED76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45;p3">
              <a:extLst>
                <a:ext uri="{FF2B5EF4-FFF2-40B4-BE49-F238E27FC236}">
                  <a16:creationId xmlns:a16="http://schemas.microsoft.com/office/drawing/2014/main" id="{587B2B74-C57B-791B-90A1-D9B9626DF49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7" name="Google Shape;46;p3">
              <a:extLst>
                <a:ext uri="{FF2B5EF4-FFF2-40B4-BE49-F238E27FC236}">
                  <a16:creationId xmlns:a16="http://schemas.microsoft.com/office/drawing/2014/main" id="{DF744A8D-7998-F8C1-6A3A-E191ED821E30}"/>
                </a:ext>
              </a:extLst>
            </p:cNvPr>
            <p:cNvSpPr/>
            <p:nvPr/>
          </p:nvSpPr>
          <p:spPr>
            <a:xfrm rot="10800000" flipH="1">
              <a:off x="8257431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18" name="Google Shape;47;p3">
              <a:extLst>
                <a:ext uri="{FF2B5EF4-FFF2-40B4-BE49-F238E27FC236}">
                  <a16:creationId xmlns:a16="http://schemas.microsoft.com/office/drawing/2014/main" id="{277FAE1D-F8C7-19DE-1416-DAEF37215CF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48;p3">
              <a:extLst>
                <a:ext uri="{FF2B5EF4-FFF2-40B4-BE49-F238E27FC236}">
                  <a16:creationId xmlns:a16="http://schemas.microsoft.com/office/drawing/2014/main" id="{6839F7A5-6359-2F19-B592-2F3994969E7F}"/>
                </a:ext>
              </a:extLst>
            </p:cNvPr>
            <p:cNvSpPr/>
            <p:nvPr/>
          </p:nvSpPr>
          <p:spPr>
            <a:xfrm rot="10800000" flipH="1">
              <a:off x="7885857" y="-1588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pic>
        <p:nvPicPr>
          <p:cNvPr id="20" name="Google Shape;52;p3">
            <a:extLst>
              <a:ext uri="{FF2B5EF4-FFF2-40B4-BE49-F238E27FC236}">
                <a16:creationId xmlns:a16="http://schemas.microsoft.com/office/drawing/2014/main" id="{9715BBD5-D825-6954-8CD9-4BE246998A1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Google Shape;49;p3"/>
          <p:cNvSpPr txBox="1">
            <a:spLocks noGrp="1"/>
          </p:cNvSpPr>
          <p:nvPr>
            <p:ph type="title"/>
          </p:nvPr>
        </p:nvSpPr>
        <p:spPr>
          <a:xfrm>
            <a:off x="6366500" y="3410500"/>
            <a:ext cx="5312800" cy="707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subTitle" idx="1"/>
          </p:nvPr>
        </p:nvSpPr>
        <p:spPr>
          <a:xfrm>
            <a:off x="6426300" y="4118100"/>
            <a:ext cx="3787200" cy="9272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title" idx="2"/>
          </p:nvPr>
        </p:nvSpPr>
        <p:spPr>
          <a:xfrm>
            <a:off x="6366500" y="1922351"/>
            <a:ext cx="2452800" cy="153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dk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3208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BC58B90-0499-36C7-9FAB-6DBE64694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2074F62-C8E8-74B4-EE4F-DCD800472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8BAFD89-8EE2-DDB5-FDEA-8F2D90C324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5FCFB-F9D9-4F43-9116-28BCE341E764}" type="datetimeFigureOut">
              <a:rPr lang="ko-KR" altLang="en-US" smtClean="0"/>
              <a:t>2024-12-24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DAC56B-DFE0-CF7D-E086-CC0774CE64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D3C9A9-A29E-0D51-930A-EEF089C88B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0938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egubook.co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google.com/store/apps/details?id=com.daegu.meseum.daegubook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openxmlformats.org/officeDocument/2006/relationships/hyperlink" Target="https://heritage.unesco.or.kr/" TargetMode="Externa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5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hyperlink" Target="https://ebook.clebear.com/dgmoe/dgmoe/viewEbook.jsp?contentId=/dgmoe/dgmoe_ebook_1.pdf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GCI0FU0Mtw?si=6VG6rgXvwNdZuNb_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youtu.be/RGCI0FU0Mtw?si=9NumHRASpYatu0o0" TargetMode="Externa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ebook.clebear.com/dgmoe/dgmoe/viewEbook.jsp?contentId=/dgmoe/dgmoe_ebook_1.pdf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QCGr4M69Lj8?si=EoOd8qQU2hgnXqr1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ebook.clebear.com/dgmoe/dgmoe/viewEbook.jsp?contentId=/dgmoe/dgmoe_ebook_1.pdf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7.png"/><Relationship Id="rId4" Type="http://schemas.openxmlformats.org/officeDocument/2006/relationships/hyperlink" Target="https://www.heritage.go.kr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8.png"/><Relationship Id="rId4" Type="http://schemas.openxmlformats.org/officeDocument/2006/relationships/hyperlink" Target="https://www.heritage.go.kr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9.png"/><Relationship Id="rId4" Type="http://schemas.openxmlformats.org/officeDocument/2006/relationships/hyperlink" Target="https://www.heritage.go.kr/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ebook.clebear.com/dgmoe/dgmoe/viewEbook.jsp?contentId=/dgmoe/dgmoe_ebook_1.pdf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ebook.clebear.com/dgmoe/dgmoe/viewEbook.jsp?contentId=/dgmoe/dgmoe_ebook_1.pdf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heritage.go.kr/heri/cul/culSelectDetail.do?culPageNo=1&amp;region=1&amp;searchCondition=%EB%B9%84%EC%8A%AC%EC%82%B0+%EC%95%94%EA%B4%B4%EB%A5%98&amp;searchCondition2=&amp;ccbaKdcd=16&amp;ccbaAsno=04350000&amp;ccbaCtcd=22&amp;ccbaCpno=1362204350000&amp;ccbaCndt=&amp;ccbaLcto=&amp;stCcbaAsdt=&amp;endCcbaAsdt=&amp;header=view&amp;returnUrl=/heri/cul/culSelectViewList.do&amp;pageNo=1_1_1_0&amp;p=multiSch&amp;sortType=&amp;sortOrd=&amp;sngl=Y&amp;s_kdcdArr=00&amp;s_ctcdArr=00&amp;ccbaPcd1Arr=99&amp;ccbaGcodeArr=00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ebook.clebear.com/dgmoe/dgmoe/viewEbook.jsp?contentId=/dgmoe/dgmoe_ebook_1.pdf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ebook.clebear.com/dgmoe/dgmoe/viewEbook.jsp?contentId=/dgmoe/dgmoe_ebook_1.pdf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okdomuseum.go.kr/ko/main.do" TargetMode="External"/><Relationship Id="rId3" Type="http://schemas.openxmlformats.org/officeDocument/2006/relationships/hyperlink" Target="https://www.goryeong.go.kr/daegaya" TargetMode="External"/><Relationship Id="rId7" Type="http://schemas.openxmlformats.org/officeDocument/2006/relationships/hyperlink" Target="https://www.gc.go.kr/museum/main.do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yeongju.go.kr/insam/index.do" TargetMode="External"/><Relationship Id="rId5" Type="http://schemas.openxmlformats.org/officeDocument/2006/relationships/hyperlink" Target="https://www.lighthouse-museum.or.kr/" TargetMode="External"/><Relationship Id="rId4" Type="http://schemas.openxmlformats.org/officeDocument/2006/relationships/hyperlink" Target="https://koreastudy.or.kr/cfseum/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4.png"/><Relationship Id="rId5" Type="http://schemas.openxmlformats.org/officeDocument/2006/relationships/image" Target="../media/image20.png"/><Relationship Id="rId4" Type="http://schemas.openxmlformats.org/officeDocument/2006/relationships/image" Target="../media/image15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6.png"/><Relationship Id="rId4" Type="http://schemas.openxmlformats.org/officeDocument/2006/relationships/hyperlink" Target="https://www.daegubook.com/teaching/chapter5.html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hyperlink" Target="https://www.daegubook.com/think/05.html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png"/><Relationship Id="rId5" Type="http://schemas.openxmlformats.org/officeDocument/2006/relationships/image" Target="../media/image47.png"/><Relationship Id="rId4" Type="http://schemas.openxmlformats.org/officeDocument/2006/relationships/hyperlink" Target="https://www.daegubook.com/think/05.html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1.png"/><Relationship Id="rId5" Type="http://schemas.openxmlformats.org/officeDocument/2006/relationships/hyperlink" Target="https://www.daegubook.com/history/05.html" TargetMode="External"/><Relationship Id="rId4" Type="http://schemas.openxmlformats.org/officeDocument/2006/relationships/image" Target="../media/image5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2.png"/><Relationship Id="rId5" Type="http://schemas.openxmlformats.org/officeDocument/2006/relationships/hyperlink" Target="https://www.daegubook.com/history/05.html" TargetMode="External"/><Relationship Id="rId4" Type="http://schemas.openxmlformats.org/officeDocument/2006/relationships/image" Target="../media/image5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3.png"/><Relationship Id="rId5" Type="http://schemas.openxmlformats.org/officeDocument/2006/relationships/hyperlink" Target="https://www.daegubook.com/history/05.html" TargetMode="External"/><Relationship Id="rId4" Type="http://schemas.openxmlformats.org/officeDocument/2006/relationships/image" Target="../media/image5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4.png"/><Relationship Id="rId5" Type="http://schemas.openxmlformats.org/officeDocument/2006/relationships/hyperlink" Target="https://www.daegubook.com/history/05.html" TargetMode="External"/><Relationship Id="rId4" Type="http://schemas.openxmlformats.org/officeDocument/2006/relationships/image" Target="../media/image5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5.png"/><Relationship Id="rId4" Type="http://schemas.openxmlformats.org/officeDocument/2006/relationships/hyperlink" Target="https://heritage.unesco.or.kr/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6.png"/><Relationship Id="rId4" Type="http://schemas.openxmlformats.org/officeDocument/2006/relationships/hyperlink" Target="https://www.khs.go.kr/main.html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7.png"/><Relationship Id="rId4" Type="http://schemas.openxmlformats.org/officeDocument/2006/relationships/hyperlink" Target="https://youtu.be/XglM663vBgU?si=5xsYDBG0k8EPGvA_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8.png"/><Relationship Id="rId4" Type="http://schemas.openxmlformats.org/officeDocument/2006/relationships/hyperlink" Target="https://youtu.be/zsgzmM0-34M?si=HxMXZtNWn9rEeWI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그림 3">
            <a:extLst>
              <a:ext uri="{FF2B5EF4-FFF2-40B4-BE49-F238E27FC236}">
                <a16:creationId xmlns:a16="http://schemas.microsoft.com/office/drawing/2014/main" id="{F064F341-6CD7-4026-B718-66449AAB3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003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그림 4">
            <a:extLst>
              <a:ext uri="{FF2B5EF4-FFF2-40B4-BE49-F238E27FC236}">
                <a16:creationId xmlns:a16="http://schemas.microsoft.com/office/drawing/2014/main" id="{B18F0AC0-52FE-4533-8E0D-6735277D7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133" y="0"/>
            <a:ext cx="53678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4427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573C0A4-DF35-A331-17A3-56FC54A24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825"/>
            <a:ext cx="12192000" cy="62517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4F9201-BE88-910F-C76B-2266A8EDCD65}"/>
              </a:ext>
            </a:extLst>
          </p:cNvPr>
          <p:cNvSpPr txBox="1"/>
          <p:nvPr/>
        </p:nvSpPr>
        <p:spPr>
          <a:xfrm>
            <a:off x="2913529" y="6488668"/>
            <a:ext cx="7290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내 고장 대구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·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경북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다시보기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사이트 주소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https://daegubook.com)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19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52961" b="1"/>
          <a:stretch/>
        </p:blipFill>
        <p:spPr>
          <a:xfrm>
            <a:off x="193862" y="1894139"/>
            <a:ext cx="6377268" cy="2376274"/>
          </a:xfrm>
          <a:prstGeom prst="rect">
            <a:avLst/>
          </a:prstGeom>
        </p:spPr>
      </p:pic>
      <p:pic>
        <p:nvPicPr>
          <p:cNvPr id="3" name="그림 2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064" y="5053322"/>
            <a:ext cx="5977193" cy="114147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977FDCC-640A-7BC4-65F7-866B8FDAA05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016"/>
          <a:stretch/>
        </p:blipFill>
        <p:spPr>
          <a:xfrm>
            <a:off x="6229911" y="1696915"/>
            <a:ext cx="5690346" cy="3013493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2352674" y="390218"/>
            <a:ext cx="9567583" cy="686381"/>
            <a:chOff x="440391" y="358588"/>
            <a:chExt cx="9567583" cy="683506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2"/>
            <a:srcRect t="27485" b="56571"/>
            <a:stretch/>
          </p:blipFill>
          <p:spPr>
            <a:xfrm>
              <a:off x="5181600" y="432494"/>
              <a:ext cx="4826374" cy="60960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2"/>
            <a:srcRect t="11171" b="71158"/>
            <a:stretch/>
          </p:blipFill>
          <p:spPr>
            <a:xfrm>
              <a:off x="440391" y="358588"/>
              <a:ext cx="4826374" cy="676800"/>
            </a:xfrm>
            <a:prstGeom prst="rect">
              <a:avLst/>
            </a:prstGeom>
          </p:spPr>
        </p:pic>
      </p:grpSp>
      <p:cxnSp>
        <p:nvCxnSpPr>
          <p:cNvPr id="10" name="직선 연결선 9"/>
          <p:cNvCxnSpPr/>
          <p:nvPr/>
        </p:nvCxnSpPr>
        <p:spPr>
          <a:xfrm>
            <a:off x="2599765" y="1139352"/>
            <a:ext cx="6266329" cy="0"/>
          </a:xfrm>
          <a:prstGeom prst="line">
            <a:avLst/>
          </a:prstGeom>
          <a:ln w="28575">
            <a:prstDash val="sys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767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그림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7F318EE3-2AA8-4C12-9D73-BCC4A0457716}"/>
              </a:ext>
            </a:extLst>
          </p:cNvPr>
          <p:cNvSpPr/>
          <p:nvPr/>
        </p:nvSpPr>
        <p:spPr>
          <a:xfrm>
            <a:off x="1013884" y="5901267"/>
            <a:ext cx="658283" cy="5058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endParaRPr lang="ko-KR" altLang="en-US" sz="2400" kern="0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6400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그림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267" y="2070100"/>
            <a:ext cx="6572251" cy="1991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1" y="3225801"/>
            <a:ext cx="3718983" cy="2233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267" y="4186767"/>
            <a:ext cx="4239684" cy="1733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7F318EE3-2AA8-4C12-9D73-BCC4A0457716}"/>
              </a:ext>
            </a:extLst>
          </p:cNvPr>
          <p:cNvSpPr/>
          <p:nvPr/>
        </p:nvSpPr>
        <p:spPr>
          <a:xfrm>
            <a:off x="1013884" y="5901267"/>
            <a:ext cx="658283" cy="505884"/>
          </a:xfrm>
          <a:prstGeom prst="rect">
            <a:avLst/>
          </a:prstGeom>
          <a:solidFill>
            <a:srgbClr val="ECB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endParaRPr lang="ko-KR" altLang="en-US" sz="2400" kern="0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4195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E92907DB-75D9-ADF2-E6B8-ABC33C7F6BBC}"/>
              </a:ext>
            </a:extLst>
          </p:cNvPr>
          <p:cNvGrpSpPr>
            <a:grpSpLocks/>
          </p:cNvGrpSpPr>
          <p:nvPr/>
        </p:nvGrpSpPr>
        <p:grpSpPr bwMode="auto">
          <a:xfrm>
            <a:off x="59267" y="939800"/>
            <a:ext cx="11863792" cy="1599293"/>
            <a:chOff x="160248" y="358184"/>
            <a:chExt cx="3722832" cy="1198865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7F5CFE9-8587-4BF2-960A-C3A8DB8F6942}"/>
                </a:ext>
              </a:extLst>
            </p:cNvPr>
            <p:cNvSpPr/>
            <p:nvPr/>
          </p:nvSpPr>
          <p:spPr>
            <a:xfrm>
              <a:off x="440502" y="380398"/>
              <a:ext cx="3442578" cy="117665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base"/>
              <a:r>
                <a:rPr lang="ko-KR" altLang="en-US" sz="2400" b="1" dirty="0"/>
                <a:t>유네스코</a:t>
              </a:r>
              <a:r>
                <a:rPr lang="en-US" altLang="ko-KR" sz="2400" b="1" dirty="0"/>
                <a:t>(</a:t>
              </a:r>
              <a:r>
                <a:rPr lang="ko-KR" altLang="en-US" sz="2400" b="1" dirty="0"/>
                <a:t>유엔 교육 과학 문화 기구</a:t>
              </a:r>
              <a:r>
                <a:rPr lang="en-US" altLang="ko-KR" sz="2400" b="1" dirty="0"/>
                <a:t>, UNESCO: United Nations Educational, Scientific and Cultural Organization)</a:t>
              </a:r>
              <a:r>
                <a:rPr lang="ko-KR" altLang="en-US" sz="2400" b="1" dirty="0"/>
                <a:t>에서는 인류의 소중한 문화 및 자연 유산</a:t>
              </a:r>
              <a:r>
                <a:rPr lang="en-US" altLang="ko-KR" sz="2400" b="1" dirty="0"/>
                <a:t>, </a:t>
              </a:r>
              <a:r>
                <a:rPr lang="ko-KR" altLang="en-US" sz="2400" b="1" dirty="0"/>
                <a:t>기록 등을 세계유산</a:t>
              </a:r>
              <a:r>
                <a:rPr lang="en-US" altLang="ko-KR" sz="2400" b="1" dirty="0"/>
                <a:t>, </a:t>
              </a:r>
              <a:r>
                <a:rPr lang="ko-KR" altLang="en-US" sz="2400" b="1" dirty="0"/>
                <a:t>세계유산</a:t>
              </a:r>
              <a:r>
                <a:rPr lang="en-US" altLang="ko-KR" sz="2400" b="1" dirty="0"/>
                <a:t>, </a:t>
              </a:r>
              <a:r>
                <a:rPr lang="ko-KR" altLang="en-US" sz="2400" b="1" dirty="0"/>
                <a:t>무형문화유산</a:t>
              </a:r>
              <a:r>
                <a:rPr lang="en-US" altLang="ko-KR" sz="2400" b="1" dirty="0"/>
                <a:t>, </a:t>
              </a:r>
              <a:r>
                <a:rPr lang="ko-KR" altLang="en-US" sz="2400" b="1" dirty="0"/>
                <a:t>기록유산으로 지정하여 발굴 및 보호</a:t>
              </a:r>
              <a:r>
                <a:rPr lang="en-US" altLang="ko-KR" sz="2400" b="1" dirty="0"/>
                <a:t>, </a:t>
              </a:r>
              <a:r>
                <a:rPr lang="ko-KR" altLang="en-US" sz="2400" b="1" dirty="0"/>
                <a:t>보존하고 있습니다</a:t>
              </a:r>
              <a:r>
                <a:rPr lang="en-US" altLang="ko-KR" sz="2400" b="1" dirty="0"/>
                <a:t>. </a:t>
              </a:r>
              <a:endParaRPr lang="en-US" altLang="ko-KR" sz="2400" b="1" dirty="0" smtClean="0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0D64FD-38F9-4561-A314-238564E4B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0248" y="358184"/>
              <a:ext cx="248647" cy="437822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5121" name="_x281165304" descr="EMB00004f9c1609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993" y="2678205"/>
            <a:ext cx="5418772" cy="3875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9" name="그룹 8"/>
          <p:cNvGrpSpPr/>
          <p:nvPr/>
        </p:nvGrpSpPr>
        <p:grpSpPr>
          <a:xfrm>
            <a:off x="7055223" y="2806582"/>
            <a:ext cx="4907612" cy="3117684"/>
            <a:chOff x="7055223" y="2806582"/>
            <a:chExt cx="4907612" cy="3117684"/>
          </a:xfrm>
        </p:grpSpPr>
        <p:grpSp>
          <p:nvGrpSpPr>
            <p:cNvPr id="7" name="그룹 6"/>
            <p:cNvGrpSpPr/>
            <p:nvPr/>
          </p:nvGrpSpPr>
          <p:grpSpPr>
            <a:xfrm>
              <a:off x="7055223" y="2806582"/>
              <a:ext cx="4867836" cy="3117684"/>
              <a:chOff x="7055223" y="2806582"/>
              <a:chExt cx="4867836" cy="3117684"/>
            </a:xfrm>
          </p:grpSpPr>
          <p:sp>
            <p:nvSpPr>
              <p:cNvPr id="3" name="직사각형 2"/>
              <p:cNvSpPr/>
              <p:nvPr/>
            </p:nvSpPr>
            <p:spPr>
              <a:xfrm>
                <a:off x="7055223" y="4354606"/>
                <a:ext cx="4867836" cy="1569660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fontAlgn="base"/>
                <a:r>
                  <a:rPr lang="en-US" altLang="ko-KR" sz="2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‘</a:t>
                </a:r>
                <a:r>
                  <a:rPr lang="ko-KR" altLang="en-US" sz="2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유네스코와 유산’ </a:t>
                </a:r>
                <a:r>
                  <a:rPr lang="ko-KR" altLang="en-US" sz="2400" b="1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누리집에서</a:t>
                </a:r>
                <a:r>
                  <a:rPr lang="ko-KR" altLang="en-US" sz="2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유네스코에서 지정한 한국의 세계유산</a:t>
                </a:r>
                <a:r>
                  <a:rPr lang="en-US" altLang="ko-KR" sz="2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2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무형문화유산</a:t>
                </a:r>
                <a:r>
                  <a:rPr lang="en-US" altLang="ko-KR" sz="2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2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세계기록유산에 대해 살펴봅시다</a:t>
                </a:r>
                <a:r>
                  <a:rPr lang="en-US" altLang="ko-KR" sz="2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endParaRPr lang="ko-KR" altLang="en-US" sz="24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pic>
            <p:nvPicPr>
              <p:cNvPr id="5123" name="_x281293640" descr="EMB00004f9c160a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55223" y="2806582"/>
                <a:ext cx="1290917" cy="14734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" name="직사각형 7"/>
            <p:cNvSpPr/>
            <p:nvPr/>
          </p:nvSpPr>
          <p:spPr>
            <a:xfrm>
              <a:off x="8346140" y="3275534"/>
              <a:ext cx="3616695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 latinLnBrk="0">
                <a:lnSpc>
                  <a:spcPct val="160000"/>
                </a:lnSpc>
              </a:pPr>
              <a:r>
                <a:rPr lang="en-US" altLang="ko-KR" u="sng" kern="0" dirty="0">
                  <a:solidFill>
                    <a:srgbClr val="0000FF"/>
                  </a:solidFill>
                  <a:uFill>
                    <a:solidFill>
                      <a:srgbClr val="0000FF"/>
                    </a:solidFill>
                  </a:uFill>
                  <a:latin typeface="함초롬바탕" panose="02030604000101010101" pitchFamily="18" charset="-127"/>
                  <a:ea typeface="함초롬바탕" panose="02030604000101010101" pitchFamily="18" charset="-127"/>
                  <a:hlinkClick r:id="rId5"/>
                </a:rPr>
                <a:t>https://heritage.unesco.or.kr/</a:t>
              </a:r>
              <a:endParaRPr lang="en-US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6" name="그룹 15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9" name="모서리가 둥근 직사각형 18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20" name="그림 19">
                <a:hlinkClick r:id="rId4"/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7" name="위로 구부러진 리본 16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74520" y="2712085"/>
              <a:ext cx="11144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98~99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6"/>
          <a:srcRect t="10349"/>
          <a:stretch/>
        </p:blipFill>
        <p:spPr>
          <a:xfrm>
            <a:off x="2715184" y="1497106"/>
            <a:ext cx="8912040" cy="5122782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59267" y="939800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D7F5CFE9-8587-4BF2-960A-C3A8DB8F6942}"/>
              </a:ext>
            </a:extLst>
          </p:cNvPr>
          <p:cNvSpPr/>
          <p:nvPr/>
        </p:nvSpPr>
        <p:spPr bwMode="auto">
          <a:xfrm>
            <a:off x="952371" y="969434"/>
            <a:ext cx="10970688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ko-KR" altLang="en-US" sz="2400" b="1" dirty="0" smtClean="0"/>
              <a:t>유네스코가 지정한 한국의 </a:t>
            </a:r>
            <a:r>
              <a:rPr lang="ko-KR" altLang="en-US" sz="2400" b="1" dirty="0" err="1" smtClean="0"/>
              <a:t>세기록유산</a:t>
            </a:r>
            <a:r>
              <a:rPr lang="en-US" altLang="ko-KR" sz="2400" b="1" dirty="0" smtClean="0"/>
              <a:t>! </a:t>
            </a:r>
            <a:r>
              <a:rPr lang="ko-KR" altLang="en-US" sz="2400" b="1" dirty="0" smtClean="0"/>
              <a:t>또 어떤 게 있을까</a:t>
            </a:r>
            <a:r>
              <a:rPr lang="en-US" altLang="ko-KR" sz="2400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2636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00710" y="1837830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직사각형 4"/>
          <p:cNvSpPr/>
          <p:nvPr/>
        </p:nvSpPr>
        <p:spPr>
          <a:xfrm>
            <a:off x="1493090" y="1837830"/>
            <a:ext cx="11100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대구에 있는 문화재에 대해 알 수 있어요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AutoShape 6">
            <a:extLst>
              <a:ext uri="{FF2B5EF4-FFF2-40B4-BE49-F238E27FC236}">
                <a16:creationId xmlns:a16="http://schemas.microsoft.com/office/drawing/2014/main" id="{C00CB06A-C77D-CC98-DFF5-16249E29243A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2551" y="264704"/>
            <a:ext cx="673039" cy="670881"/>
          </a:xfrm>
          <a:prstGeom prst="roundRect">
            <a:avLst>
              <a:gd name="adj" fmla="val 11921"/>
            </a:avLst>
          </a:prstGeom>
          <a:solidFill>
            <a:srgbClr val="002060"/>
          </a:solidFill>
          <a:ln w="38100">
            <a:solidFill>
              <a:schemeClr val="accent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Clr>
                <a:srgbClr val="000000"/>
              </a:buClr>
              <a:defRPr/>
            </a:pPr>
            <a:r>
              <a:rPr lang="en-US" altLang="ko-KR" sz="4800" kern="0" dirty="0" smtClean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rPr>
              <a:t>?</a:t>
            </a:r>
            <a:endParaRPr lang="ko-KR" altLang="en-US" sz="4800" kern="0" dirty="0">
              <a:solidFill>
                <a:schemeClr val="accent4"/>
              </a:solidFill>
              <a:latin typeface="HY강M" panose="02030600000101010101" pitchFamily="18" charset="-127"/>
              <a:ea typeface="HY강M" panose="02030600000101010101" pitchFamily="18" charset="-127"/>
              <a:cs typeface="Arial"/>
              <a:sym typeface="Arial"/>
            </a:endParaRPr>
          </a:p>
        </p:txBody>
      </p:sp>
      <p:sp>
        <p:nvSpPr>
          <p:cNvPr id="17" name="Text Box 9">
            <a:extLst>
              <a:ext uri="{FF2B5EF4-FFF2-40B4-BE49-F238E27FC236}">
                <a16:creationId xmlns:a16="http://schemas.microsoft.com/office/drawing/2014/main" id="{47ACF4E7-22C7-4EE9-7C86-23C6855B8CF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38546"/>
            <a:ext cx="3828309" cy="584432"/>
          </a:xfrm>
          <a:prstGeom prst="rect">
            <a:avLst/>
          </a:prstGeom>
          <a:ln/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Clr>
                <a:srgbClr val="000000"/>
              </a:buClr>
              <a:defRPr/>
            </a:pPr>
            <a:r>
              <a:rPr lang="ko-KR" altLang="en-US" sz="3200" b="1" kern="0" dirty="0" smtClean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이런 것을 공부해요</a:t>
            </a:r>
            <a:endParaRPr lang="en-US" altLang="ko-KR" sz="3200" b="1" kern="0" dirty="0">
              <a:solidFill>
                <a:schemeClr val="bg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72428" y="3065342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9" name="직사각형 18"/>
          <p:cNvSpPr/>
          <p:nvPr/>
        </p:nvSpPr>
        <p:spPr>
          <a:xfrm>
            <a:off x="1313796" y="2937744"/>
            <a:ext cx="11100292" cy="880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0180" algn="just" fontAlgn="base">
              <a:lnSpc>
                <a:spcPct val="160000"/>
              </a:lnSpc>
            </a:pPr>
            <a:r>
              <a:rPr lang="ko-KR" altLang="en-US" sz="32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경상북도의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문화재와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박물관에 대해 알 수 있어요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835181" y="4248683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1" name="직사각형 20"/>
          <p:cNvSpPr/>
          <p:nvPr/>
        </p:nvSpPr>
        <p:spPr>
          <a:xfrm>
            <a:off x="1376550" y="4121085"/>
            <a:ext cx="9766580" cy="1560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0180" algn="just" fontAlgn="base">
              <a:lnSpc>
                <a:spcPct val="160000"/>
              </a:lnSpc>
            </a:pPr>
            <a:r>
              <a:rPr lang="ko-KR" altLang="en-US" sz="32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</a:t>
            </a:r>
            <a:r>
              <a:rPr lang="ko-KR" altLang="en-US" sz="32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∙경북의 문화재에서 역사적 가치를 발견할 수 </a:t>
            </a:r>
            <a:endParaRPr lang="en-US" altLang="ko-KR" sz="3200" b="1" kern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indent="170180" algn="just" fontAlgn="base">
              <a:lnSpc>
                <a:spcPct val="160000"/>
              </a:lnSpc>
            </a:pPr>
            <a:r>
              <a:rPr lang="ko-KR" altLang="en-US" sz="32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있어요</a:t>
            </a:r>
            <a:r>
              <a:rPr lang="en-US" altLang="ko-KR" sz="32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3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233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9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dirty="0" smtClean="0">
                  <a:solidFill>
                    <a:srgbClr val="5B9BD5"/>
                  </a:solidFill>
                  <a:latin typeface="+mj-ea"/>
                  <a:ea typeface="+mj-ea"/>
                </a:rPr>
                <a:t>세계유산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국보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보물로 지정된 대구의 </a:t>
              </a:r>
              <a:r>
                <a:rPr lang="ko-KR" altLang="en-US" sz="3200" b="1" dirty="0" smtClean="0">
                  <a:solidFill>
                    <a:srgbClr val="5B9BD5"/>
                  </a:solidFill>
                  <a:latin typeface="+mj-ea"/>
                  <a:ea typeface="+mj-ea"/>
                </a:rPr>
                <a:t>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532002" y="1412165"/>
            <a:ext cx="11270228" cy="1569660"/>
            <a:chOff x="652211" y="454114"/>
            <a:chExt cx="8879596" cy="156966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7558" y="454114"/>
              <a:ext cx="8274249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/>
                <a:t>유네스코에서는 세계에서 보존 가치가 있는 서적</a:t>
              </a:r>
              <a:r>
                <a:rPr lang="en-US" altLang="ko-KR" sz="3200" b="1" dirty="0"/>
                <a:t>, </a:t>
              </a:r>
              <a:r>
                <a:rPr lang="ko-KR" altLang="en-US" sz="3200" b="1" dirty="0"/>
                <a:t>문서</a:t>
              </a:r>
              <a:r>
                <a:rPr lang="en-US" altLang="ko-KR" sz="3200" b="1" dirty="0"/>
                <a:t>, </a:t>
              </a:r>
              <a:r>
                <a:rPr lang="ko-KR" altLang="en-US" sz="3200" b="1" dirty="0"/>
                <a:t>편지 같은 역사 기록을 </a:t>
              </a:r>
              <a:r>
                <a:rPr lang="en-US" altLang="ko-KR" sz="3200" b="1" dirty="0" smtClean="0"/>
                <a:t>(                     )</a:t>
              </a:r>
              <a:r>
                <a:rPr lang="ko-KR" altLang="en-US" sz="3200" b="1" dirty="0" smtClean="0"/>
                <a:t>으로 </a:t>
              </a:r>
              <a:r>
                <a:rPr lang="ko-KR" altLang="en-US" sz="3200" b="1" dirty="0"/>
                <a:t>지정하여 보호</a:t>
              </a:r>
              <a:r>
                <a:rPr lang="en-US" altLang="ko-KR" sz="3200" b="1" dirty="0"/>
                <a:t>, </a:t>
              </a:r>
              <a:r>
                <a:rPr lang="ko-KR" altLang="en-US" sz="3200" b="1" dirty="0"/>
                <a:t>보존하고 있습니다</a:t>
              </a:r>
              <a:r>
                <a:rPr lang="en-US" altLang="ko-KR" sz="3200" b="1" dirty="0"/>
                <a:t>. </a:t>
              </a:r>
              <a:endParaRPr lang="en-US" altLang="ko-KR" sz="3200" b="1" dirty="0" smtClean="0"/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52211" y="619161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TextBox 3"/>
          <p:cNvSpPr txBox="1"/>
          <p:nvPr/>
        </p:nvSpPr>
        <p:spPr>
          <a:xfrm>
            <a:off x="5854079" y="1925499"/>
            <a:ext cx="28865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세계기록유산</a:t>
            </a:r>
            <a:endParaRPr lang="ko-KR" altLang="en-US" sz="32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264244" y="3243906"/>
            <a:ext cx="1057406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ko-KR" altLang="en-US" sz="3200" b="1" dirty="0">
                <a:solidFill>
                  <a:prstClr val="black"/>
                </a:solidFill>
              </a:rPr>
              <a:t>대구에도 유네스코에서 지정한 세계기록유산이 있다는 것을 알고 있나요</a:t>
            </a:r>
            <a:r>
              <a:rPr lang="en-US" altLang="ko-KR" sz="3200" b="1" dirty="0">
                <a:solidFill>
                  <a:prstClr val="black"/>
                </a:solidFill>
              </a:rPr>
              <a:t>? </a:t>
            </a:r>
            <a:endParaRPr lang="en-US" altLang="ko-KR" sz="3200" b="1" dirty="0" smtClean="0">
              <a:solidFill>
                <a:prstClr val="black"/>
              </a:solidFill>
            </a:endParaRPr>
          </a:p>
          <a:p>
            <a:pPr lvl="0" fontAlgn="base"/>
            <a:endParaRPr lang="en-US" altLang="ko-KR" sz="3200" b="1" dirty="0">
              <a:solidFill>
                <a:prstClr val="black"/>
              </a:solidFill>
            </a:endParaRPr>
          </a:p>
          <a:p>
            <a:pPr lvl="0" fontAlgn="base"/>
            <a:r>
              <a:rPr lang="ko-KR" altLang="en-US" sz="3200" b="1" dirty="0">
                <a:solidFill>
                  <a:prstClr val="black"/>
                </a:solidFill>
              </a:rPr>
              <a:t>바로 일제강점기인 </a:t>
            </a:r>
            <a:r>
              <a:rPr lang="en-US" altLang="ko-KR" sz="3200" b="1" dirty="0">
                <a:solidFill>
                  <a:prstClr val="black"/>
                </a:solidFill>
              </a:rPr>
              <a:t>1907</a:t>
            </a:r>
            <a:r>
              <a:rPr lang="ko-KR" altLang="en-US" sz="3200" b="1" dirty="0">
                <a:solidFill>
                  <a:prstClr val="black"/>
                </a:solidFill>
              </a:rPr>
              <a:t>년 </a:t>
            </a:r>
            <a:r>
              <a:rPr lang="ko-KR" altLang="en-US" sz="3200" b="1" dirty="0" err="1">
                <a:solidFill>
                  <a:prstClr val="black"/>
                </a:solidFill>
              </a:rPr>
              <a:t>나랏빚을</a:t>
            </a:r>
            <a:r>
              <a:rPr lang="ko-KR" altLang="en-US" sz="3200" b="1" dirty="0">
                <a:solidFill>
                  <a:prstClr val="black"/>
                </a:solidFill>
              </a:rPr>
              <a:t> 갚고 나라를 살리기 위해 대구에서 처음 일어나 전국으로 퍼진 국채보상운동의 기록이 담긴 </a:t>
            </a:r>
            <a:r>
              <a:rPr lang="en-US" altLang="ko-KR" sz="3200" b="1" dirty="0">
                <a:solidFill>
                  <a:prstClr val="black"/>
                </a:solidFill>
              </a:rPr>
              <a:t>(                            )</a:t>
            </a:r>
            <a:r>
              <a:rPr lang="ko-KR" altLang="en-US" sz="3200" b="1" dirty="0">
                <a:solidFill>
                  <a:prstClr val="black"/>
                </a:solidFill>
              </a:rPr>
              <a:t>입니다</a:t>
            </a:r>
            <a:r>
              <a:rPr lang="en-US" altLang="ko-KR" sz="3200" b="1" dirty="0">
                <a:solidFill>
                  <a:prstClr val="black"/>
                </a:solidFill>
              </a:rPr>
              <a:t>. </a:t>
            </a:r>
            <a:endParaRPr lang="ko-KR" altLang="en-US" sz="3200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57526" y="5706119"/>
            <a:ext cx="4116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국채보상운동 기록물</a:t>
            </a:r>
            <a:endParaRPr lang="ko-KR" altLang="en-US" sz="32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_x281578960"/>
          <p:cNvSpPr>
            <a:spLocks noChangeArrowheads="1"/>
          </p:cNvSpPr>
          <p:nvPr/>
        </p:nvSpPr>
        <p:spPr bwMode="auto">
          <a:xfrm>
            <a:off x="10161271" y="338546"/>
            <a:ext cx="1640959" cy="673897"/>
          </a:xfrm>
          <a:prstGeom prst="roundRect">
            <a:avLst>
              <a:gd name="adj" fmla="val 20000"/>
            </a:avLst>
          </a:prstGeom>
          <a:solidFill>
            <a:srgbClr val="FFEF99"/>
          </a:solidFill>
          <a:ln w="21590" cmpd="dbl">
            <a:solidFill>
              <a:srgbClr val="595959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대구의 유네스코 세계기록유산</a:t>
            </a:r>
            <a:r>
              <a:rPr kumimoji="0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‘국채보상운동 기록물’</a:t>
            </a:r>
            <a:endParaRPr kumimoji="0" lang="ko-KR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01238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6" grpId="0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E31B29D0-2B39-6334-0EE7-3A5C63E9727B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540659" cy="821267"/>
            <a:chOff x="663" y="1030"/>
            <a:chExt cx="6797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BFB2A97A-4330-9616-36B6-4215935B55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79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74C20FD8-8E7C-484B-90ED-8DE6C97791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7E7B930-F96C-49AC-8FE4-81B56514F97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171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세계유산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국보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보물로 지정된 대구의 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273266" y="1228649"/>
            <a:ext cx="11918734" cy="523220"/>
            <a:chOff x="184913" y="1773623"/>
            <a:chExt cx="8939417" cy="392325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81503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799806" y="1773623"/>
              <a:ext cx="8324524" cy="392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영상을 보고 국채보상운동과 국채보상운동기념관에 대해 알아봅시다</a:t>
              </a:r>
              <a:r>
                <a: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8" name="그림 7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0919" y="1751869"/>
            <a:ext cx="8550709" cy="4630111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2430546" y="6488668"/>
            <a:ext cx="76514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1</a:t>
            </a:r>
            <a:r>
              <a:rPr lang="ko-KR" altLang="en-US" b="1" dirty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전의 기부 </a:t>
            </a:r>
            <a:r>
              <a:rPr lang="en-US" altLang="ko-KR" b="1" dirty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| </a:t>
            </a:r>
            <a:r>
              <a:rPr lang="ko-KR" altLang="en-US" b="1" dirty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국채보상운동 </a:t>
            </a:r>
            <a:r>
              <a:rPr lang="ko-KR" altLang="en-US" b="1" dirty="0" smtClean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애니메이션 </a:t>
            </a:r>
            <a:r>
              <a:rPr lang="en-US" altLang="ko-KR" b="1" dirty="0" smtClean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[</a:t>
            </a:r>
            <a:r>
              <a:rPr lang="ko-KR" altLang="en-US" b="1" dirty="0" smtClean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출처</a:t>
            </a:r>
            <a:r>
              <a:rPr lang="en-US" altLang="ko-KR" b="1" dirty="0" smtClean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: </a:t>
            </a:r>
            <a:r>
              <a:rPr lang="ko-KR" altLang="en-US" b="1" dirty="0" err="1" smtClean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국채보상운동기념사업회</a:t>
            </a:r>
            <a:r>
              <a:rPr lang="en-US" altLang="ko-KR" b="1" dirty="0" smtClean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] </a:t>
            </a:r>
            <a:endParaRPr lang="ko-KR" altLang="en-US" b="1" i="0" dirty="0">
              <a:solidFill>
                <a:srgbClr val="0F0F0F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0642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세계유산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국보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보물로 지정된 대구의 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5" name="그룹 14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9" name="그림 18">
                <a:hlinkClick r:id="rId2"/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6" name="위로 구부러진 리본 15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74520" y="2712085"/>
              <a:ext cx="11144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96~97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423" y="1159812"/>
            <a:ext cx="9257679" cy="562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972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E31B29D0-2B39-6334-0EE7-3A5C63E9727B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540659" cy="821267"/>
            <a:chOff x="663" y="1030"/>
            <a:chExt cx="6797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BFB2A97A-4330-9616-36B6-4215935B55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79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74C20FD8-8E7C-484B-90ED-8DE6C97791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7E7B930-F96C-49AC-8FE4-81B56514F97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171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세계유산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국보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보물로 지정된 대구의 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2655D43-C5BB-7809-A0F4-7A3683326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273265" y="1460327"/>
            <a:ext cx="10684705" cy="529863"/>
            <a:chOff x="184913" y="1815036"/>
            <a:chExt cx="8508901" cy="397306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81503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787996" y="1820017"/>
              <a:ext cx="7905818" cy="392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다음 물음에 답해 봅시다</a:t>
              </a:r>
              <a:r>
                <a: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59141" y="2313181"/>
            <a:ext cx="10960506" cy="584775"/>
          </a:xfrm>
          <a:prstGeom prst="rect">
            <a:avLst/>
          </a:prstGeom>
          <a:ln w="28575">
            <a:prstDash val="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fontAlgn="base"/>
            <a:r>
              <a:rPr lang="ko-KR" altLang="en-US" sz="32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∙ </a:t>
            </a:r>
            <a:r>
              <a:rPr lang="ko-KR" altLang="en-US" sz="3200" dirty="0" smtClean="0"/>
              <a:t>국채보상운동은 </a:t>
            </a:r>
            <a:r>
              <a:rPr lang="ko-KR" altLang="en-US" sz="3200" dirty="0"/>
              <a:t>언제 어디에서 일어났나요</a:t>
            </a:r>
            <a:r>
              <a:rPr lang="en-US" altLang="ko-KR" sz="3200" dirty="0" smtClean="0"/>
              <a:t>?</a:t>
            </a:r>
            <a:endParaRPr lang="ko-KR" alt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559141" y="3006725"/>
            <a:ext cx="10960506" cy="1077218"/>
          </a:xfrm>
          <a:prstGeom prst="rect">
            <a:avLst/>
          </a:prstGeom>
          <a:ln w="28575">
            <a:prstDash val="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fontAlgn="base"/>
            <a:r>
              <a:rPr lang="ko-KR" altLang="en-US" sz="32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∙ </a:t>
            </a:r>
            <a:r>
              <a:rPr lang="ko-KR" altLang="en-US" sz="3200" dirty="0"/>
              <a:t>국채보상운동이 일어날 당시 우리나라는 어떤 어려움을 </a:t>
            </a:r>
            <a:endParaRPr lang="en-US" altLang="ko-KR" sz="3200" dirty="0" smtClean="0"/>
          </a:p>
          <a:p>
            <a:pPr lvl="0" fontAlgn="base"/>
            <a:r>
              <a:rPr lang="en-US" altLang="ko-KR" sz="3200" dirty="0"/>
              <a:t> </a:t>
            </a:r>
            <a:r>
              <a:rPr lang="en-US" altLang="ko-KR" sz="3200" dirty="0" smtClean="0"/>
              <a:t>  </a:t>
            </a:r>
            <a:r>
              <a:rPr lang="ko-KR" altLang="en-US" sz="3200" dirty="0" smtClean="0"/>
              <a:t>겪고 </a:t>
            </a:r>
            <a:r>
              <a:rPr lang="ko-KR" altLang="en-US" sz="3200" dirty="0"/>
              <a:t>있었나요</a:t>
            </a:r>
            <a:r>
              <a:rPr lang="en-US" altLang="ko-KR" sz="3200" dirty="0" smtClean="0"/>
              <a:t>?</a:t>
            </a:r>
            <a:endParaRPr lang="ko-KR" alt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559141" y="4227319"/>
            <a:ext cx="10960506" cy="584775"/>
          </a:xfrm>
          <a:prstGeom prst="rect">
            <a:avLst/>
          </a:prstGeom>
          <a:ln w="28575">
            <a:prstDash val="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fontAlgn="base"/>
            <a:r>
              <a:rPr lang="ko-KR" altLang="en-US" sz="32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∙ </a:t>
            </a:r>
            <a:r>
              <a:rPr lang="ko-KR" altLang="en-US" sz="3200" dirty="0"/>
              <a:t>국채보상운동을 주도한 인물은 누구인가요</a:t>
            </a:r>
            <a:r>
              <a:rPr lang="en-US" altLang="ko-KR" sz="3200" dirty="0" smtClean="0"/>
              <a:t>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141" y="4971290"/>
            <a:ext cx="10960506" cy="1077218"/>
          </a:xfrm>
          <a:prstGeom prst="rect">
            <a:avLst/>
          </a:prstGeom>
          <a:ln w="28575">
            <a:prstDash val="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ko-KR" altLang="en-US" sz="32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∙ </a:t>
            </a:r>
            <a:r>
              <a:rPr lang="ko-KR" altLang="en-US" sz="3200" dirty="0"/>
              <a:t>사람들은 일본에게 진 </a:t>
            </a:r>
            <a:r>
              <a:rPr lang="ko-KR" altLang="en-US" sz="3200" dirty="0" err="1"/>
              <a:t>나랏빚을</a:t>
            </a:r>
            <a:r>
              <a:rPr lang="ko-KR" altLang="en-US" sz="3200" dirty="0"/>
              <a:t> 갚기 위해 어떤 노력을 </a:t>
            </a:r>
            <a:endParaRPr lang="en-US" altLang="ko-KR" sz="3200" dirty="0" smtClean="0"/>
          </a:p>
          <a:p>
            <a:pPr fontAlgn="base"/>
            <a:r>
              <a:rPr lang="en-US" altLang="ko-KR" sz="3200" dirty="0"/>
              <a:t> </a:t>
            </a:r>
            <a:r>
              <a:rPr lang="en-US" altLang="ko-KR" sz="3200" dirty="0" smtClean="0"/>
              <a:t>  </a:t>
            </a:r>
            <a:r>
              <a:rPr lang="ko-KR" altLang="en-US" sz="3200" dirty="0" smtClean="0"/>
              <a:t>했나요</a:t>
            </a:r>
            <a:r>
              <a:rPr lang="en-US" altLang="ko-KR" sz="3200" dirty="0" smtClean="0"/>
              <a:t>?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07886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E31B29D0-2B39-6334-0EE7-3A5C63E9727B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540659" cy="821267"/>
            <a:chOff x="663" y="1030"/>
            <a:chExt cx="6797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BFB2A97A-4330-9616-36B6-4215935B55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79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74C20FD8-8E7C-484B-90ED-8DE6C97791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7E7B930-F96C-49AC-8FE4-81B56514F97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171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세계유산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국보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보물로 지정된 대구의 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2655D43-C5BB-7809-A0F4-7A3683326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312551" y="1651258"/>
            <a:ext cx="11036766" cy="954107"/>
            <a:chOff x="184913" y="1664437"/>
            <a:chExt cx="8789270" cy="715417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71264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10954" y="1664437"/>
              <a:ext cx="8163229" cy="7154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/>
                <a:t>국채보상운동과 </a:t>
              </a:r>
              <a:r>
                <a:rPr lang="ko-KR" altLang="en-US" sz="2800" b="1" dirty="0"/>
                <a:t>국채보상운동기록물이 유네스코 세계기록유산으로 지정된 </a:t>
              </a:r>
              <a:r>
                <a:rPr lang="ko-KR" altLang="en-US" sz="2800" b="1" dirty="0" smtClean="0"/>
                <a:t>까닭은 무엇일까요</a:t>
              </a:r>
              <a:r>
                <a:rPr lang="en-US" altLang="ko-KR" sz="2800" b="1" dirty="0" smtClean="0"/>
                <a:t>?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884304" y="2979591"/>
            <a:ext cx="10465012" cy="3111230"/>
            <a:chOff x="884304" y="2979591"/>
            <a:chExt cx="10465012" cy="3111230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4304" y="3718255"/>
              <a:ext cx="10350120" cy="2372566"/>
            </a:xfrm>
            <a:prstGeom prst="rect">
              <a:avLst/>
            </a:prstGeom>
          </p:spPr>
        </p:pic>
        <p:sp>
          <p:nvSpPr>
            <p:cNvPr id="22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1098675" y="2979591"/>
              <a:ext cx="10250641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/>
                <a:t>내 생각을 써 봅시다</a:t>
              </a:r>
              <a:r>
                <a:rPr lang="en-US" altLang="ko-KR" sz="2800" b="1" dirty="0" smtClean="0"/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68896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E31B29D0-2B39-6334-0EE7-3A5C63E9727B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540659" cy="821267"/>
            <a:chOff x="663" y="1030"/>
            <a:chExt cx="6797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BFB2A97A-4330-9616-36B6-4215935B55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79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74C20FD8-8E7C-484B-90ED-8DE6C97791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7E7B930-F96C-49AC-8FE4-81B56514F97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171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</a:rPr>
                <a:t>세계유산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</a:rPr>
                <a:t>국보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</a:rPr>
                <a:t>보물로 지정된 대구의 문화재</a:t>
              </a:r>
              <a:endParaRPr lang="ko-KR" altLang="en-US" sz="3200" dirty="0">
                <a:solidFill>
                  <a:srgbClr val="5B9BD5"/>
                </a:solidFill>
                <a:latin typeface="+mj-ea"/>
              </a:endParaRP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273266" y="1228649"/>
            <a:ext cx="11918734" cy="523220"/>
            <a:chOff x="184913" y="1773623"/>
            <a:chExt cx="8939417" cy="392325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81503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799806" y="1773623"/>
              <a:ext cx="8324524" cy="392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영상을 보고 국가유산에 대해 알아봅시다</a:t>
              </a:r>
              <a:r>
                <a: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0" name="직사각형 9"/>
          <p:cNvSpPr/>
          <p:nvPr/>
        </p:nvSpPr>
        <p:spPr>
          <a:xfrm>
            <a:off x="2430546" y="6488668"/>
            <a:ext cx="800462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[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참 좋은 우리 대구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] 6.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대구의 국가유산의 유형 </a:t>
            </a:r>
            <a:r>
              <a:rPr lang="en-US" altLang="ko-KR" sz="1600" dirty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[</a:t>
            </a:r>
            <a:r>
              <a:rPr lang="ko-KR" altLang="en-US" sz="1600" dirty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출처</a:t>
            </a:r>
            <a:r>
              <a:rPr lang="en-US" altLang="ko-KR" sz="1600" dirty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: </a:t>
            </a:r>
            <a:r>
              <a:rPr lang="ko-KR" altLang="en-US" sz="1600" dirty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대구미래교육연구원</a:t>
            </a:r>
            <a:r>
              <a:rPr lang="en-US" altLang="ko-KR" sz="1600" dirty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]</a:t>
            </a:r>
            <a:endParaRPr lang="ko-KR" altLang="en-US" sz="1600" dirty="0">
              <a:solidFill>
                <a:srgbClr val="0F0F0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5" name="그림 14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4337" y="1851714"/>
            <a:ext cx="8866095" cy="4537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32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dirty="0" smtClean="0">
                  <a:solidFill>
                    <a:srgbClr val="5B9BD5"/>
                  </a:solidFill>
                  <a:latin typeface="+mj-ea"/>
                  <a:ea typeface="+mj-ea"/>
                </a:rPr>
                <a:t>세계유산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국보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보물로 지정된 대구의 </a:t>
              </a:r>
              <a:r>
                <a:rPr lang="ko-KR" altLang="en-US" sz="3200" b="1" dirty="0" smtClean="0">
                  <a:solidFill>
                    <a:srgbClr val="5B9BD5"/>
                  </a:solidFill>
                  <a:latin typeface="+mj-ea"/>
                  <a:ea typeface="+mj-ea"/>
                </a:rPr>
                <a:t>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532002" y="1412165"/>
            <a:ext cx="11270228" cy="1569660"/>
            <a:chOff x="652211" y="454114"/>
            <a:chExt cx="8879596" cy="156966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7558" y="454114"/>
              <a:ext cx="8274249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en-US" altLang="ko-KR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2024</a:t>
              </a:r>
              <a:r>
                <a:rPr lang="ko-KR" altLang="en-US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년 지금까지 익숙하게 불렀던 ‘문화재’라고 명칭이 유네스코 및 국제적 기준에 맞추어 </a:t>
              </a:r>
              <a:r>
                <a:rPr lang="en-US" altLang="ko-KR" sz="3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             )</a:t>
              </a:r>
              <a:r>
                <a:rPr lang="ko-KR" altLang="en-US" sz="3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으로 </a:t>
              </a:r>
              <a:r>
                <a:rPr lang="ko-KR" altLang="en-US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변경되었습니다</a:t>
              </a:r>
              <a:r>
                <a:rPr lang="en-US" altLang="ko-KR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32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52211" y="619161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TextBox 3"/>
          <p:cNvSpPr txBox="1"/>
          <p:nvPr/>
        </p:nvSpPr>
        <p:spPr>
          <a:xfrm>
            <a:off x="7790455" y="1904607"/>
            <a:ext cx="2178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국가유산</a:t>
            </a:r>
            <a:endParaRPr lang="ko-KR" altLang="en-US" sz="32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264244" y="3243906"/>
            <a:ext cx="1057406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3200" b="1" dirty="0"/>
              <a:t>국가유산에는 국가에서 지정한 </a:t>
            </a:r>
            <a:r>
              <a:rPr lang="ko-KR" altLang="en-US" sz="3200" b="1" dirty="0">
                <a:solidFill>
                  <a:srgbClr val="0000FF"/>
                </a:solidFill>
              </a:rPr>
              <a:t>국보</a:t>
            </a:r>
            <a:r>
              <a:rPr lang="en-US" altLang="ko-KR" sz="3200" b="1" dirty="0">
                <a:solidFill>
                  <a:srgbClr val="0000FF"/>
                </a:solidFill>
              </a:rPr>
              <a:t>, </a:t>
            </a:r>
            <a:r>
              <a:rPr lang="ko-KR" altLang="en-US" sz="3200" b="1" dirty="0">
                <a:solidFill>
                  <a:srgbClr val="0000FF"/>
                </a:solidFill>
              </a:rPr>
              <a:t>보물 </a:t>
            </a:r>
            <a:r>
              <a:rPr lang="ko-KR" altLang="en-US" sz="3200" b="1" dirty="0"/>
              <a:t>등도 있고</a:t>
            </a:r>
            <a:r>
              <a:rPr lang="en-US" altLang="ko-KR" sz="3200" b="1" dirty="0"/>
              <a:t>, </a:t>
            </a:r>
            <a:r>
              <a:rPr lang="ko-KR" altLang="en-US" sz="3200" b="1" dirty="0"/>
              <a:t>시</a:t>
            </a:r>
            <a:r>
              <a:rPr lang="en-US" altLang="ko-KR" sz="3200" b="1" dirty="0"/>
              <a:t>‧</a:t>
            </a:r>
            <a:r>
              <a:rPr lang="ko-KR" altLang="en-US" sz="3200" b="1" dirty="0"/>
              <a:t>도에서 지정한 유산도 있습니다</a:t>
            </a:r>
            <a:r>
              <a:rPr lang="en-US" altLang="ko-KR" sz="3200" b="1" dirty="0"/>
              <a:t>. </a:t>
            </a:r>
            <a:endParaRPr lang="ko-KR" altLang="en-US" sz="3200" dirty="0"/>
          </a:p>
          <a:p>
            <a:pPr lvl="0" fontAlgn="base"/>
            <a:endParaRPr lang="en-US" altLang="ko-KR" sz="3200" b="1" dirty="0">
              <a:solidFill>
                <a:prstClr val="black"/>
              </a:solidFill>
            </a:endParaRPr>
          </a:p>
          <a:p>
            <a:pPr fontAlgn="base"/>
            <a:r>
              <a:rPr lang="ko-KR" altLang="en-US" sz="3200" b="1" dirty="0"/>
              <a:t>또</a:t>
            </a:r>
            <a:r>
              <a:rPr lang="en-US" altLang="ko-KR" sz="3200" b="1" dirty="0"/>
              <a:t>, </a:t>
            </a:r>
            <a:r>
              <a:rPr lang="ko-KR" altLang="en-US" sz="3200" b="1" dirty="0"/>
              <a:t>국가유산은 형태가 있는 </a:t>
            </a:r>
            <a:r>
              <a:rPr lang="ko-KR" altLang="en-US" sz="3200" b="1" dirty="0">
                <a:solidFill>
                  <a:srgbClr val="0000FF"/>
                </a:solidFill>
              </a:rPr>
              <a:t>문화유산</a:t>
            </a:r>
            <a:r>
              <a:rPr lang="en-US" altLang="ko-KR" sz="3200" b="1" dirty="0"/>
              <a:t>, </a:t>
            </a:r>
            <a:r>
              <a:rPr lang="ko-KR" altLang="en-US" sz="3200" b="1" dirty="0"/>
              <a:t>형태가 없는 </a:t>
            </a:r>
            <a:r>
              <a:rPr lang="ko-KR" altLang="en-US" sz="3200" b="1" dirty="0">
                <a:solidFill>
                  <a:srgbClr val="0000FF"/>
                </a:solidFill>
              </a:rPr>
              <a:t>무형유산</a:t>
            </a:r>
            <a:r>
              <a:rPr lang="en-US" altLang="ko-KR" sz="3200" b="1" dirty="0"/>
              <a:t>, </a:t>
            </a:r>
            <a:r>
              <a:rPr lang="ko-KR" altLang="en-US" sz="3200" b="1" dirty="0"/>
              <a:t>자연물 또는 자연환경과 관련된 </a:t>
            </a:r>
            <a:r>
              <a:rPr lang="ko-KR" altLang="en-US" sz="3200" b="1" dirty="0">
                <a:solidFill>
                  <a:srgbClr val="0000FF"/>
                </a:solidFill>
              </a:rPr>
              <a:t>자연유산</a:t>
            </a:r>
            <a:r>
              <a:rPr lang="ko-KR" altLang="en-US" sz="3200" b="1" dirty="0"/>
              <a:t>으로 구분할 수 있습니다</a:t>
            </a:r>
            <a:r>
              <a:rPr lang="en-US" altLang="ko-KR" sz="3200" b="1" dirty="0"/>
              <a:t>.</a:t>
            </a:r>
            <a:endParaRPr lang="ko-KR" altLang="en-US" sz="3200" dirty="0"/>
          </a:p>
        </p:txBody>
      </p:sp>
      <p:sp>
        <p:nvSpPr>
          <p:cNvPr id="14" name="_x281578960"/>
          <p:cNvSpPr>
            <a:spLocks noChangeArrowheads="1"/>
          </p:cNvSpPr>
          <p:nvPr/>
        </p:nvSpPr>
        <p:spPr bwMode="auto">
          <a:xfrm>
            <a:off x="10152527" y="338546"/>
            <a:ext cx="1640959" cy="673897"/>
          </a:xfrm>
          <a:prstGeom prst="roundRect">
            <a:avLst>
              <a:gd name="adj" fmla="val 20000"/>
            </a:avLst>
          </a:prstGeom>
          <a:solidFill>
            <a:srgbClr val="FFEF99"/>
          </a:solidFill>
          <a:ln w="21590" cmpd="dbl">
            <a:solidFill>
              <a:srgbClr val="595959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lnSpc>
                <a:spcPct val="115000"/>
              </a:lnSpc>
            </a:pPr>
            <a:r>
              <a:rPr lang="ko-KR" altLang="en-US" sz="1100" b="1" kern="0" dirty="0" smtClean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대구의 </a:t>
            </a:r>
            <a:r>
              <a:rPr lang="ko-KR" altLang="en-US" sz="1100" b="1" kern="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문화유산</a:t>
            </a:r>
            <a:endParaRPr lang="ko-KR" altLang="en-US" sz="1000" b="1" kern="0" dirty="0">
              <a:solidFill>
                <a:srgbClr val="00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ctr" fontAlgn="base" latinLnBrk="0">
              <a:lnSpc>
                <a:spcPct val="115000"/>
              </a:lnSpc>
            </a:pPr>
            <a:r>
              <a:rPr lang="en-US" altLang="ko-KR" sz="1100" b="1" kern="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 </a:t>
            </a:r>
            <a:r>
              <a:rPr lang="ko-KR" altLang="en-US" sz="1100" b="1" kern="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국보와 보물 </a:t>
            </a:r>
            <a:r>
              <a:rPr lang="en-US" altLang="ko-KR" sz="1100" b="1" kern="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endParaRPr lang="ko-KR" altLang="en-US" sz="1000" b="1" kern="0" spc="0" dirty="0">
              <a:solidFill>
                <a:srgbClr val="000000"/>
              </a:solidFill>
              <a:effectLst/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481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5" name="그룹 14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9" name="그림 18">
                <a:hlinkClick r:id="rId2"/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6" name="위로 구부러진 리본 15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1469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100~101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5531" y="1136699"/>
            <a:ext cx="8524799" cy="572130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048344" y="327836"/>
            <a:ext cx="86549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>
                <a:solidFill>
                  <a:srgbClr val="5B9BD5"/>
                </a:solidFill>
                <a:latin typeface="+mj-ea"/>
                <a:ea typeface="+mj-ea"/>
              </a:rPr>
              <a:t>세계유산</a:t>
            </a:r>
            <a:r>
              <a:rPr lang="en-US" altLang="ko-KR" sz="3200" b="1" dirty="0">
                <a:solidFill>
                  <a:srgbClr val="5B9BD5"/>
                </a:solidFill>
                <a:latin typeface="+mj-ea"/>
                <a:ea typeface="+mj-ea"/>
              </a:rPr>
              <a:t>, </a:t>
            </a:r>
            <a:r>
              <a:rPr lang="ko-KR" altLang="en-US" sz="3200" b="1" dirty="0">
                <a:solidFill>
                  <a:srgbClr val="5B9BD5"/>
                </a:solidFill>
                <a:latin typeface="+mj-ea"/>
                <a:ea typeface="+mj-ea"/>
              </a:rPr>
              <a:t>국보</a:t>
            </a:r>
            <a:r>
              <a:rPr lang="en-US" altLang="ko-KR" sz="3200" b="1" dirty="0">
                <a:solidFill>
                  <a:srgbClr val="5B9BD5"/>
                </a:solidFill>
                <a:latin typeface="+mj-ea"/>
                <a:ea typeface="+mj-ea"/>
              </a:rPr>
              <a:t>, </a:t>
            </a:r>
            <a:r>
              <a:rPr lang="ko-KR" altLang="en-US" sz="3200" b="1" dirty="0">
                <a:solidFill>
                  <a:srgbClr val="5B9BD5"/>
                </a:solidFill>
                <a:latin typeface="+mj-ea"/>
                <a:ea typeface="+mj-ea"/>
              </a:rPr>
              <a:t>보물로 지정된 대구의 문화재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36364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E31B29D0-2B39-6334-0EE7-3A5C63E9727B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540659" cy="821267"/>
            <a:chOff x="663" y="1030"/>
            <a:chExt cx="6797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BFB2A97A-4330-9616-36B6-4215935B55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79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74C20FD8-8E7C-484B-90ED-8DE6C97791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7E7B930-F96C-49AC-8FE4-81B56514F97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171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세계유산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국보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보물로 지정된 대구의 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2655D43-C5BB-7809-A0F4-7A3683326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427567" y="1761253"/>
            <a:ext cx="11036766" cy="954107"/>
            <a:chOff x="184913" y="1664437"/>
            <a:chExt cx="8789270" cy="715416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71264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10954" y="1664437"/>
              <a:ext cx="8163229" cy="7154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>
                  <a:latin typeface="+mn-ea"/>
                </a:rPr>
                <a:t>대구의 </a:t>
              </a:r>
              <a:r>
                <a:rPr lang="ko-KR" altLang="en-US" sz="2800" b="1" dirty="0">
                  <a:latin typeface="+mn-ea"/>
                </a:rPr>
                <a:t>국가유산 중 국가에서 지정한 국보와 보물이 어떤 것이 </a:t>
              </a:r>
              <a:r>
                <a:rPr lang="ko-KR" altLang="en-US" sz="2800" b="1" dirty="0" smtClean="0">
                  <a:latin typeface="+mn-ea"/>
                </a:rPr>
                <a:t>있나요</a:t>
              </a:r>
              <a:r>
                <a:rPr lang="en-US" altLang="ko-KR" sz="2800" b="1" dirty="0" smtClean="0">
                  <a:latin typeface="+mn-ea"/>
                </a:rPr>
                <a:t>?</a:t>
              </a:r>
              <a:endParaRPr lang="ko-KR" altLang="en-US" sz="2800" dirty="0">
                <a:latin typeface="+mn-ea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551" y="2934372"/>
            <a:ext cx="11493967" cy="281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40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E31B29D0-2B39-6334-0EE7-3A5C63E9727B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540659" cy="821267"/>
            <a:chOff x="663" y="1030"/>
            <a:chExt cx="6797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BFB2A97A-4330-9616-36B6-4215935B55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79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74C20FD8-8E7C-484B-90ED-8DE6C97791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7E7B930-F96C-49AC-8FE4-81B56514F97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171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세계유산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국보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보물로 지정된 대구의 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2655D43-C5BB-7809-A0F4-7A3683326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427567" y="1443300"/>
            <a:ext cx="11468597" cy="531280"/>
            <a:chOff x="184913" y="1712646"/>
            <a:chExt cx="9133164" cy="398369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71264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10953" y="1718690"/>
              <a:ext cx="8507124" cy="392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err="1">
                  <a:latin typeface="+mn-ea"/>
                </a:rPr>
                <a:t>국가유산청</a:t>
              </a:r>
              <a:r>
                <a:rPr lang="ko-KR" altLang="en-US" sz="2800" b="1" dirty="0">
                  <a:latin typeface="+mn-ea"/>
                </a:rPr>
                <a:t> </a:t>
              </a:r>
              <a:r>
                <a:rPr lang="ko-KR" altLang="en-US" sz="2800" b="1" dirty="0" err="1">
                  <a:latin typeface="+mn-ea"/>
                </a:rPr>
                <a:t>국가유산포털에서</a:t>
              </a:r>
              <a:r>
                <a:rPr lang="ko-KR" altLang="en-US" sz="2800" b="1" dirty="0">
                  <a:latin typeface="+mn-ea"/>
                </a:rPr>
                <a:t> 우리 지역의 국가유산을 살펴봅시다</a:t>
              </a:r>
              <a:r>
                <a:rPr lang="en-US" altLang="ko-KR" sz="2800" b="1" dirty="0">
                  <a:latin typeface="+mn-ea"/>
                </a:rPr>
                <a:t>.</a:t>
              </a:r>
              <a:endParaRPr lang="ko-KR" altLang="en-US" sz="2800" dirty="0"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64634" y="2333354"/>
            <a:ext cx="5302374" cy="3888071"/>
            <a:chOff x="250" y="2690041"/>
            <a:chExt cx="5302374" cy="3888071"/>
          </a:xfrm>
        </p:grpSpPr>
        <p:grpSp>
          <p:nvGrpSpPr>
            <p:cNvPr id="15" name="그룹 14"/>
            <p:cNvGrpSpPr/>
            <p:nvPr/>
          </p:nvGrpSpPr>
          <p:grpSpPr>
            <a:xfrm>
              <a:off x="250" y="2690041"/>
              <a:ext cx="5302374" cy="3888071"/>
              <a:chOff x="6907306" y="2806582"/>
              <a:chExt cx="5302374" cy="3888071"/>
            </a:xfrm>
          </p:grpSpPr>
          <p:sp>
            <p:nvSpPr>
              <p:cNvPr id="17" name="직사각형 16"/>
              <p:cNvSpPr/>
              <p:nvPr/>
            </p:nvSpPr>
            <p:spPr>
              <a:xfrm>
                <a:off x="6907306" y="4386329"/>
                <a:ext cx="5302374" cy="2308324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fontAlgn="base"/>
                <a:r>
                  <a:rPr lang="ko-KR" altLang="en-US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① </a:t>
                </a:r>
                <a:r>
                  <a:rPr lang="ko-KR" altLang="en-US" sz="2400" dirty="0" err="1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국가유산청</a:t>
                </a:r>
                <a:r>
                  <a:rPr lang="ko-KR" altLang="en-US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 국가유산포털</a:t>
                </a:r>
              </a:p>
              <a:p>
                <a:pPr fontAlgn="base"/>
                <a:r>
                  <a:rPr lang="ko-KR" altLang="en-US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② 국가유산 검색 </a:t>
                </a:r>
              </a:p>
              <a:p>
                <a:pPr fontAlgn="base"/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③ 국가유산 지역별 검색</a:t>
                </a:r>
              </a:p>
              <a:p>
                <a:pPr fontAlgn="base"/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④ 지역별 선택</a:t>
                </a:r>
                <a:r>
                  <a:rPr lang="en-US" altLang="ko-KR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대구</a:t>
                </a:r>
                <a:r>
                  <a:rPr lang="en-US" altLang="ko-KR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 </a:t>
                </a:r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전체</a:t>
                </a:r>
              </a:p>
              <a:p>
                <a:pPr fontAlgn="base"/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⑤ 종목별 선택</a:t>
                </a:r>
                <a:r>
                  <a:rPr lang="en-US" altLang="ko-KR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국보 </a:t>
                </a:r>
                <a:r>
                  <a:rPr lang="en-US" altLang="ko-KR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 </a:t>
                </a:r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보물</a:t>
                </a:r>
              </a:p>
              <a:p>
                <a:pPr fontAlgn="base"/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⑥ 국가유산을 선택하여 정보 조사하기</a:t>
                </a:r>
              </a:p>
            </p:txBody>
          </p:sp>
          <p:pic>
            <p:nvPicPr>
              <p:cNvPr id="18" name="_x281293640" descr="EMB00004f9c160a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55223" y="2806582"/>
                <a:ext cx="1290917" cy="14734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" name="직사각형 2"/>
            <p:cNvSpPr/>
            <p:nvPr/>
          </p:nvSpPr>
          <p:spPr>
            <a:xfrm>
              <a:off x="1331508" y="2934372"/>
              <a:ext cx="3823198" cy="978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 latinLnBrk="0">
                <a:lnSpc>
                  <a:spcPct val="160000"/>
                </a:lnSpc>
              </a:pPr>
              <a:r>
                <a:rPr lang="ko-KR" altLang="en-US" b="1" kern="0" dirty="0" err="1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국가유산청</a:t>
              </a:r>
              <a:r>
                <a:rPr lang="ko-KR" altLang="en-US" b="1" kern="0" dirty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 국가유산포털</a:t>
              </a:r>
              <a:endParaRPr lang="ko-KR" altLang="en-US" sz="1100" kern="0" dirty="0">
                <a:solidFill>
                  <a:srgbClr val="000000"/>
                </a:solidFill>
                <a:latin typeface="함초롬바탕" panose="02030604000101010101" pitchFamily="18" charset="-127"/>
              </a:endParaRPr>
            </a:p>
            <a:p>
              <a:pPr algn="ctr" fontAlgn="base" latinLnBrk="0">
                <a:lnSpc>
                  <a:spcPct val="160000"/>
                </a:lnSpc>
              </a:pPr>
              <a:r>
                <a:rPr lang="en-US" altLang="ko-KR" u="sng" kern="0" dirty="0">
                  <a:solidFill>
                    <a:srgbClr val="0000FF"/>
                  </a:solidFill>
                  <a:uFill>
                    <a:solidFill>
                      <a:srgbClr val="0000FF"/>
                    </a:solidFill>
                  </a:uFill>
                  <a:latin typeface="함초롬바탕" panose="02030604000101010101" pitchFamily="18" charset="-127"/>
                  <a:ea typeface="함초롬바탕" panose="02030604000101010101" pitchFamily="18" charset="-127"/>
                  <a:hlinkClick r:id="rId4"/>
                </a:rPr>
                <a:t>https://www.heritage.go.kr/</a:t>
              </a:r>
              <a:endParaRPr lang="ko-KR" altLang="en-US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endParaRPr>
            </a:p>
          </p:txBody>
        </p:sp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313" name="_x287219736" descr="EMB00004f9c16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208" y="2405707"/>
            <a:ext cx="6438058" cy="3785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9442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E31B29D0-2B39-6334-0EE7-3A5C63E9727B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540659" cy="821267"/>
            <a:chOff x="663" y="1030"/>
            <a:chExt cx="6797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BFB2A97A-4330-9616-36B6-4215935B55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79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74C20FD8-8E7C-484B-90ED-8DE6C97791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7E7B930-F96C-49AC-8FE4-81B56514F97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171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세계유산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국보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보물로 지정된 대구의 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2655D43-C5BB-7809-A0F4-7A3683326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312551" y="1258356"/>
            <a:ext cx="11468597" cy="531280"/>
            <a:chOff x="184913" y="1712646"/>
            <a:chExt cx="9133164" cy="398369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71264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10953" y="1718690"/>
              <a:ext cx="8507124" cy="392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err="1">
                  <a:latin typeface="+mn-ea"/>
                </a:rPr>
                <a:t>국가유산청</a:t>
              </a:r>
              <a:r>
                <a:rPr lang="ko-KR" altLang="en-US" sz="2800" b="1" dirty="0">
                  <a:latin typeface="+mn-ea"/>
                </a:rPr>
                <a:t> </a:t>
              </a:r>
              <a:r>
                <a:rPr lang="ko-KR" altLang="en-US" sz="2800" b="1" dirty="0" err="1">
                  <a:latin typeface="+mn-ea"/>
                </a:rPr>
                <a:t>국가유산포털에서</a:t>
              </a:r>
              <a:r>
                <a:rPr lang="ko-KR" altLang="en-US" sz="2800" b="1" dirty="0">
                  <a:latin typeface="+mn-ea"/>
                </a:rPr>
                <a:t> 우리 지역의 국가유산을 살펴봅시다</a:t>
              </a:r>
              <a:r>
                <a:rPr lang="en-US" altLang="ko-KR" sz="2800" b="1" dirty="0">
                  <a:latin typeface="+mn-ea"/>
                </a:rPr>
                <a:t>.</a:t>
              </a:r>
              <a:endParaRPr lang="ko-KR" altLang="en-US" sz="2800" dirty="0"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64634" y="2333354"/>
            <a:ext cx="5302374" cy="3888071"/>
            <a:chOff x="250" y="2690041"/>
            <a:chExt cx="5302374" cy="3888071"/>
          </a:xfrm>
        </p:grpSpPr>
        <p:grpSp>
          <p:nvGrpSpPr>
            <p:cNvPr id="15" name="그룹 14"/>
            <p:cNvGrpSpPr/>
            <p:nvPr/>
          </p:nvGrpSpPr>
          <p:grpSpPr>
            <a:xfrm>
              <a:off x="250" y="2690041"/>
              <a:ext cx="5302374" cy="3888071"/>
              <a:chOff x="6907306" y="2806582"/>
              <a:chExt cx="5302374" cy="3888071"/>
            </a:xfrm>
          </p:grpSpPr>
          <p:sp>
            <p:nvSpPr>
              <p:cNvPr id="17" name="직사각형 16"/>
              <p:cNvSpPr/>
              <p:nvPr/>
            </p:nvSpPr>
            <p:spPr>
              <a:xfrm>
                <a:off x="6907306" y="4386329"/>
                <a:ext cx="5302374" cy="2308324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fontAlgn="base"/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① </a:t>
                </a:r>
                <a:r>
                  <a:rPr lang="ko-KR" altLang="en-US" sz="2400" dirty="0" err="1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국가유산청</a:t>
                </a:r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 국가유산포털</a:t>
                </a:r>
              </a:p>
              <a:p>
                <a:pPr fontAlgn="base"/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② 국가유산 검색 </a:t>
                </a:r>
              </a:p>
              <a:p>
                <a:pPr fontAlgn="base"/>
                <a:r>
                  <a:rPr lang="ko-KR" altLang="en-US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③ 국가유산 지역별 검색</a:t>
                </a:r>
              </a:p>
              <a:p>
                <a:pPr fontAlgn="base"/>
                <a:r>
                  <a:rPr lang="ko-KR" altLang="en-US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④ 지역별 선택</a:t>
                </a:r>
                <a:r>
                  <a:rPr lang="en-US" altLang="ko-KR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대구</a:t>
                </a:r>
                <a:r>
                  <a:rPr lang="en-US" altLang="ko-KR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 </a:t>
                </a:r>
                <a:r>
                  <a:rPr lang="ko-KR" altLang="en-US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전체</a:t>
                </a:r>
              </a:p>
              <a:p>
                <a:pPr fontAlgn="base"/>
                <a:r>
                  <a:rPr lang="ko-KR" altLang="en-US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⑤ 종목별 선택</a:t>
                </a:r>
                <a:r>
                  <a:rPr lang="en-US" altLang="ko-KR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국보 </a:t>
                </a:r>
                <a:r>
                  <a:rPr lang="en-US" altLang="ko-KR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 </a:t>
                </a:r>
                <a:r>
                  <a:rPr lang="ko-KR" altLang="en-US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보물</a:t>
                </a:r>
              </a:p>
              <a:p>
                <a:pPr fontAlgn="base"/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⑥ 국가유산을 선택하여 정보 조사하기</a:t>
                </a:r>
              </a:p>
            </p:txBody>
          </p:sp>
          <p:pic>
            <p:nvPicPr>
              <p:cNvPr id="18" name="_x281293640" descr="EMB00004f9c160a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55223" y="2806582"/>
                <a:ext cx="1290917" cy="14734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" name="직사각형 2"/>
            <p:cNvSpPr/>
            <p:nvPr/>
          </p:nvSpPr>
          <p:spPr>
            <a:xfrm>
              <a:off x="1331508" y="2934372"/>
              <a:ext cx="3823198" cy="978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 latinLnBrk="0">
                <a:lnSpc>
                  <a:spcPct val="160000"/>
                </a:lnSpc>
              </a:pPr>
              <a:r>
                <a:rPr lang="ko-KR" altLang="en-US" b="1" kern="0" dirty="0" err="1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국가유산청</a:t>
              </a:r>
              <a:r>
                <a:rPr lang="ko-KR" altLang="en-US" b="1" kern="0" dirty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 국가유산포털</a:t>
              </a:r>
              <a:endParaRPr lang="ko-KR" altLang="en-US" sz="1100" kern="0" dirty="0">
                <a:solidFill>
                  <a:srgbClr val="000000"/>
                </a:solidFill>
                <a:latin typeface="함초롬바탕" panose="02030604000101010101" pitchFamily="18" charset="-127"/>
              </a:endParaRPr>
            </a:p>
            <a:p>
              <a:pPr algn="ctr" fontAlgn="base" latinLnBrk="0">
                <a:lnSpc>
                  <a:spcPct val="160000"/>
                </a:lnSpc>
              </a:pPr>
              <a:r>
                <a:rPr lang="en-US" altLang="ko-KR" u="sng" kern="0" dirty="0">
                  <a:solidFill>
                    <a:srgbClr val="0000FF"/>
                  </a:solidFill>
                  <a:uFill>
                    <a:solidFill>
                      <a:srgbClr val="0000FF"/>
                    </a:solidFill>
                  </a:uFill>
                  <a:latin typeface="함초롬바탕" panose="02030604000101010101" pitchFamily="18" charset="-127"/>
                  <a:ea typeface="함초롬바탕" panose="02030604000101010101" pitchFamily="18" charset="-127"/>
                  <a:hlinkClick r:id="rId4"/>
                </a:rPr>
                <a:t>https://www.heritage.go.kr/</a:t>
              </a:r>
              <a:endParaRPr lang="ko-KR" altLang="en-US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endParaRPr>
            </a:p>
          </p:txBody>
        </p:sp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936190" y="1557194"/>
            <a:ext cx="24688561" cy="870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81" name="_x417233744" descr="EMB00004f9c16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646" y="1838950"/>
            <a:ext cx="6201272" cy="4752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24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E31B29D0-2B39-6334-0EE7-3A5C63E9727B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540659" cy="821267"/>
            <a:chOff x="663" y="1030"/>
            <a:chExt cx="6797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BFB2A97A-4330-9616-36B6-4215935B55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79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74C20FD8-8E7C-484B-90ED-8DE6C97791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7E7B930-F96C-49AC-8FE4-81B56514F97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171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세계유산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국보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  <a:ea typeface="+mj-ea"/>
                </a:rPr>
                <a:t>보물로 지정된 대구의 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2655D43-C5BB-7809-A0F4-7A3683326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312551" y="1258356"/>
            <a:ext cx="11468597" cy="531280"/>
            <a:chOff x="184913" y="1712646"/>
            <a:chExt cx="9133164" cy="398369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71264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10953" y="1718690"/>
              <a:ext cx="8507124" cy="392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err="1">
                  <a:latin typeface="+mn-ea"/>
                </a:rPr>
                <a:t>국가유산청</a:t>
              </a:r>
              <a:r>
                <a:rPr lang="ko-KR" altLang="en-US" sz="2800" b="1" dirty="0">
                  <a:latin typeface="+mn-ea"/>
                </a:rPr>
                <a:t> </a:t>
              </a:r>
              <a:r>
                <a:rPr lang="ko-KR" altLang="en-US" sz="2800" b="1" dirty="0" err="1">
                  <a:latin typeface="+mn-ea"/>
                </a:rPr>
                <a:t>국가유산포털에서</a:t>
              </a:r>
              <a:r>
                <a:rPr lang="ko-KR" altLang="en-US" sz="2800" b="1" dirty="0">
                  <a:latin typeface="+mn-ea"/>
                </a:rPr>
                <a:t> 우리 지역의 국가유산을 살펴봅시다</a:t>
              </a:r>
              <a:r>
                <a:rPr lang="en-US" altLang="ko-KR" sz="2800" b="1" dirty="0">
                  <a:latin typeface="+mn-ea"/>
                </a:rPr>
                <a:t>.</a:t>
              </a:r>
              <a:endParaRPr lang="ko-KR" altLang="en-US" sz="2800" dirty="0"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64634" y="2333354"/>
            <a:ext cx="5302374" cy="3888071"/>
            <a:chOff x="250" y="2690041"/>
            <a:chExt cx="5302374" cy="3888071"/>
          </a:xfrm>
        </p:grpSpPr>
        <p:grpSp>
          <p:nvGrpSpPr>
            <p:cNvPr id="15" name="그룹 14"/>
            <p:cNvGrpSpPr/>
            <p:nvPr/>
          </p:nvGrpSpPr>
          <p:grpSpPr>
            <a:xfrm>
              <a:off x="250" y="2690041"/>
              <a:ext cx="5302374" cy="3888071"/>
              <a:chOff x="6907306" y="2806582"/>
              <a:chExt cx="5302374" cy="3888071"/>
            </a:xfrm>
          </p:grpSpPr>
          <p:sp>
            <p:nvSpPr>
              <p:cNvPr id="17" name="직사각형 16"/>
              <p:cNvSpPr/>
              <p:nvPr/>
            </p:nvSpPr>
            <p:spPr>
              <a:xfrm>
                <a:off x="6907306" y="4386329"/>
                <a:ext cx="5302374" cy="2308324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fontAlgn="base"/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① </a:t>
                </a:r>
                <a:r>
                  <a:rPr lang="ko-KR" altLang="en-US" sz="2400" dirty="0" err="1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국가유산청</a:t>
                </a:r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 국가유산포털</a:t>
                </a:r>
              </a:p>
              <a:p>
                <a:pPr fontAlgn="base"/>
                <a:r>
                  <a:rPr lang="ko-KR" altLang="en-US" sz="2400" dirty="0"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② 국가유산 검색 </a:t>
                </a:r>
              </a:p>
              <a:p>
                <a:pPr fontAlgn="base"/>
                <a:r>
                  <a:rPr lang="ko-KR" altLang="en-US" sz="2400" dirty="0">
                    <a:solidFill>
                      <a:schemeClr val="tx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③ 국가유산 지역별 검색</a:t>
                </a:r>
              </a:p>
              <a:p>
                <a:pPr fontAlgn="base"/>
                <a:r>
                  <a:rPr lang="ko-KR" altLang="en-US" sz="2400" dirty="0">
                    <a:solidFill>
                      <a:schemeClr val="tx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④ 지역별 선택</a:t>
                </a:r>
                <a:r>
                  <a:rPr lang="en-US" altLang="ko-KR" sz="2400" dirty="0">
                    <a:solidFill>
                      <a:schemeClr val="tx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2400" dirty="0">
                    <a:solidFill>
                      <a:schemeClr val="tx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대구</a:t>
                </a:r>
                <a:r>
                  <a:rPr lang="en-US" altLang="ko-KR" sz="2400" dirty="0">
                    <a:solidFill>
                      <a:schemeClr val="tx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 </a:t>
                </a:r>
                <a:r>
                  <a:rPr lang="ko-KR" altLang="en-US" sz="2400" dirty="0">
                    <a:solidFill>
                      <a:schemeClr val="tx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전체</a:t>
                </a:r>
              </a:p>
              <a:p>
                <a:pPr fontAlgn="base"/>
                <a:r>
                  <a:rPr lang="ko-KR" altLang="en-US" sz="2400" dirty="0">
                    <a:solidFill>
                      <a:schemeClr val="tx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⑤ 종목별 선택</a:t>
                </a:r>
                <a:r>
                  <a:rPr lang="en-US" altLang="ko-KR" sz="2400" dirty="0">
                    <a:solidFill>
                      <a:schemeClr val="tx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2400" dirty="0">
                    <a:solidFill>
                      <a:schemeClr val="tx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국보 </a:t>
                </a:r>
                <a:r>
                  <a:rPr lang="en-US" altLang="ko-KR" sz="2400" dirty="0">
                    <a:solidFill>
                      <a:schemeClr val="tx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 </a:t>
                </a:r>
                <a:r>
                  <a:rPr lang="ko-KR" altLang="en-US" sz="2400" dirty="0">
                    <a:solidFill>
                      <a:schemeClr val="tx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보물</a:t>
                </a:r>
              </a:p>
              <a:p>
                <a:pPr fontAlgn="base"/>
                <a:r>
                  <a:rPr lang="ko-KR" altLang="en-US" sz="2400" dirty="0">
                    <a:solidFill>
                      <a:srgbClr val="0000FF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⑥ 국가유산을 선택하여 정보 조사하기</a:t>
                </a:r>
              </a:p>
            </p:txBody>
          </p:sp>
          <p:pic>
            <p:nvPicPr>
              <p:cNvPr id="18" name="_x281293640" descr="EMB00004f9c160a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55223" y="2806582"/>
                <a:ext cx="1290917" cy="14734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" name="직사각형 2"/>
            <p:cNvSpPr/>
            <p:nvPr/>
          </p:nvSpPr>
          <p:spPr>
            <a:xfrm>
              <a:off x="1331508" y="2934372"/>
              <a:ext cx="3823198" cy="978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 latinLnBrk="0">
                <a:lnSpc>
                  <a:spcPct val="160000"/>
                </a:lnSpc>
              </a:pPr>
              <a:r>
                <a:rPr lang="ko-KR" altLang="en-US" b="1" kern="0" dirty="0" err="1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국가유산청</a:t>
              </a:r>
              <a:r>
                <a:rPr lang="ko-KR" altLang="en-US" b="1" kern="0" dirty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 국가유산포털</a:t>
              </a:r>
              <a:endParaRPr lang="ko-KR" altLang="en-US" sz="1100" kern="0" dirty="0">
                <a:solidFill>
                  <a:srgbClr val="000000"/>
                </a:solidFill>
                <a:latin typeface="함초롬바탕" panose="02030604000101010101" pitchFamily="18" charset="-127"/>
              </a:endParaRPr>
            </a:p>
            <a:p>
              <a:pPr algn="ctr" fontAlgn="base" latinLnBrk="0">
                <a:lnSpc>
                  <a:spcPct val="160000"/>
                </a:lnSpc>
              </a:pPr>
              <a:r>
                <a:rPr lang="en-US" altLang="ko-KR" u="sng" kern="0" dirty="0">
                  <a:solidFill>
                    <a:srgbClr val="0000FF"/>
                  </a:solidFill>
                  <a:uFill>
                    <a:solidFill>
                      <a:srgbClr val="0000FF"/>
                    </a:solidFill>
                  </a:uFill>
                  <a:latin typeface="함초롬바탕" panose="02030604000101010101" pitchFamily="18" charset="-127"/>
                  <a:ea typeface="함초롬바탕" panose="02030604000101010101" pitchFamily="18" charset="-127"/>
                  <a:hlinkClick r:id="rId4"/>
                </a:rPr>
                <a:t>https://www.heritage.go.kr/</a:t>
              </a:r>
              <a:endParaRPr lang="ko-KR" altLang="en-US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endParaRPr>
            </a:p>
          </p:txBody>
        </p:sp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936190" y="1557194"/>
            <a:ext cx="24688561" cy="870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1505" name="_x418791664" descr="EMB00004f9c162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073" y="1901803"/>
            <a:ext cx="5599222" cy="4564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291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656714" cy="821267"/>
            <a:chOff x="663" y="1030"/>
            <a:chExt cx="6227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52"/>
              <a:ext cx="5658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ko-KR" altLang="en-US" sz="3200" b="1" dirty="0" smtClean="0">
                  <a:solidFill>
                    <a:srgbClr val="5B9BD5"/>
                  </a:solidFill>
                  <a:latin typeface="+mj-ea"/>
                  <a:ea typeface="+mj-ea"/>
                </a:rPr>
                <a:t>고인돌에서 농악까지</a:t>
              </a:r>
              <a:r>
                <a:rPr lang="en-US" altLang="ko-KR" sz="3200" b="1" dirty="0" smtClean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 smtClean="0">
                  <a:solidFill>
                    <a:srgbClr val="5B9BD5"/>
                  </a:solidFill>
                  <a:latin typeface="+mj-ea"/>
                  <a:ea typeface="+mj-ea"/>
                </a:rPr>
                <a:t>다양한 대구의 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532002" y="1510779"/>
            <a:ext cx="11270228" cy="4031873"/>
            <a:chOff x="652211" y="552728"/>
            <a:chExt cx="8879596" cy="4031873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7558" y="552728"/>
              <a:ext cx="8274249" cy="40318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대구에는 공룡 발자국에서부터 선사시대 대구에 사람이 살았음을 보여주는 유물들이 많습니다</a:t>
              </a:r>
              <a:r>
                <a:rPr lang="en-US" altLang="ko-KR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  <a:endPara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fontAlgn="base"/>
              <a:endPara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fontAlgn="base"/>
              <a:r>
                <a:rPr lang="ko-KR" altLang="en-US" sz="3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또 </a:t>
              </a:r>
              <a:r>
                <a:rPr lang="ko-KR" altLang="en-US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국가유산인 국보</a:t>
              </a:r>
              <a:r>
                <a:rPr lang="en-US" altLang="ko-KR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보물 외에도 유명한 역사적 장소인 사적</a:t>
              </a:r>
              <a:r>
                <a:rPr lang="en-US" altLang="ko-KR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자연유산</a:t>
              </a:r>
              <a:r>
                <a:rPr lang="en-US" altLang="ko-KR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무형유산도 있습니다</a:t>
              </a:r>
              <a:r>
                <a:rPr lang="en-US" altLang="ko-KR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  <a:endPara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fontAlgn="base"/>
              <a:endPara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fontAlgn="base"/>
              <a:r>
                <a:rPr lang="ko-KR" altLang="en-US" sz="3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이러한 </a:t>
              </a:r>
              <a:r>
                <a:rPr lang="ko-KR" altLang="en-US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유산들을 살펴보고 </a:t>
              </a:r>
              <a:r>
                <a:rPr lang="ko-KR" altLang="en-US" sz="3200" b="1" dirty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그 속에 담긴 가치</a:t>
              </a:r>
              <a:r>
                <a:rPr lang="ko-KR" altLang="en-US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를 발견해 봅시다</a:t>
              </a:r>
              <a:r>
                <a:rPr lang="en-US" altLang="ko-KR" sz="3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32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7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52211" y="619161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8639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5" name="그룹 14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9" name="그림 18">
                <a:hlinkClick r:id="rId2"/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6" name="위로 구부러진 리본 15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1469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102~103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0" name="Text Box 9">
            <a:extLst>
              <a:ext uri="{FF2B5EF4-FFF2-40B4-BE49-F238E27FC236}">
                <a16:creationId xmlns:a16="http://schemas.microsoft.com/office/drawing/2014/main" id="{F3002D4A-1E9C-B9C2-D342-50906DD2E7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08829"/>
            <a:ext cx="8774320" cy="58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고인돌에서 농악까지</a:t>
            </a:r>
            <a:r>
              <a:rPr lang="en-US" altLang="ko-KR" sz="3200" b="1" dirty="0" smtClean="0">
                <a:solidFill>
                  <a:srgbClr val="5B9BD5"/>
                </a:solidFill>
                <a:latin typeface="+mj-ea"/>
                <a:ea typeface="+mj-ea"/>
              </a:rPr>
              <a:t>, </a:t>
            </a: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다양한 대구의 문화재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2372" y="1130095"/>
            <a:ext cx="9474475" cy="5679741"/>
          </a:xfrm>
          <a:prstGeom prst="rect">
            <a:avLst/>
          </a:prstGeom>
        </p:spPr>
      </p:pic>
      <p:sp>
        <p:nvSpPr>
          <p:cNvPr id="21" name="_x281578960"/>
          <p:cNvSpPr>
            <a:spLocks noChangeArrowheads="1"/>
          </p:cNvSpPr>
          <p:nvPr/>
        </p:nvSpPr>
        <p:spPr bwMode="auto">
          <a:xfrm>
            <a:off x="10120735" y="396863"/>
            <a:ext cx="1640959" cy="673897"/>
          </a:xfrm>
          <a:prstGeom prst="roundRect">
            <a:avLst>
              <a:gd name="adj" fmla="val 20000"/>
            </a:avLst>
          </a:prstGeom>
          <a:solidFill>
            <a:srgbClr val="FFEF99"/>
          </a:solidFill>
          <a:ln w="21590" cmpd="dbl">
            <a:solidFill>
              <a:srgbClr val="595959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lnSpc>
                <a:spcPct val="115000"/>
              </a:lnSpc>
            </a:pPr>
            <a:r>
              <a:rPr lang="ko-KR" altLang="en-US" sz="1100" b="1" kern="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선사시대의 역사를 보여주는 유물</a:t>
            </a:r>
            <a:endParaRPr lang="ko-KR" altLang="en-US" sz="1000" b="1" kern="0" spc="0" dirty="0">
              <a:solidFill>
                <a:srgbClr val="000000"/>
              </a:solidFill>
              <a:effectLst/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478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2655D43-C5BB-7809-A0F4-7A3683326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458280" y="1454086"/>
            <a:ext cx="10988124" cy="523218"/>
            <a:chOff x="209372" y="1434120"/>
            <a:chExt cx="8750533" cy="392325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209372" y="1475532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796676" y="1434120"/>
              <a:ext cx="8163229" cy="392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대구의 </a:t>
              </a:r>
              <a:r>
                <a:rPr lang="ko-KR" altLang="en-US" sz="28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각 유물이 가진 가치를 찾아봅시다</a:t>
              </a:r>
              <a:r>
                <a:rPr lang="en-US" altLang="ko-KR" sz="28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r>
                <a:rPr lang="ko-KR" altLang="en-US" sz="28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endPara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3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15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16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sp>
        <p:nvSpPr>
          <p:cNvPr id="17" name="Text Box 9">
            <a:extLst>
              <a:ext uri="{FF2B5EF4-FFF2-40B4-BE49-F238E27FC236}">
                <a16:creationId xmlns:a16="http://schemas.microsoft.com/office/drawing/2014/main" id="{F3002D4A-1E9C-B9C2-D342-50906DD2E7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08829"/>
            <a:ext cx="8774320" cy="58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고인돌에서 농악까지</a:t>
            </a:r>
            <a:r>
              <a:rPr lang="en-US" altLang="ko-KR" sz="3200" b="1" dirty="0" smtClean="0">
                <a:solidFill>
                  <a:srgbClr val="5B9BD5"/>
                </a:solidFill>
                <a:latin typeface="+mj-ea"/>
                <a:ea typeface="+mj-ea"/>
              </a:rPr>
              <a:t>, </a:t>
            </a: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다양한 대구의 문화재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932" y="2109115"/>
            <a:ext cx="11241762" cy="4450964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3496235" y="2724483"/>
            <a:ext cx="7950169" cy="918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</a:t>
            </a:r>
            <a:r>
              <a:rPr lang="en-US" altLang="ko-KR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대구에서 발견된 최초의 공룡 발자국 화석으로 도시 </a:t>
            </a:r>
            <a:r>
              <a:rPr lang="ko-KR" altLang="en-US" b="1" kern="0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 가운데서 </a:t>
            </a:r>
            <a:r>
              <a:rPr lang="ko-KR" altLang="en-US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공룡 발자국 화석이 발견된 것은 드문 사례이다</a:t>
            </a:r>
            <a:r>
              <a:rPr lang="en-US" altLang="ko-KR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b="1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0341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5" name="그룹 14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9" name="그림 18">
                <a:hlinkClick r:id="rId2"/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6" name="위로 구부러진 리본 15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1469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104~105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0" name="Text Box 9">
            <a:extLst>
              <a:ext uri="{FF2B5EF4-FFF2-40B4-BE49-F238E27FC236}">
                <a16:creationId xmlns:a16="http://schemas.microsoft.com/office/drawing/2014/main" id="{F3002D4A-1E9C-B9C2-D342-50906DD2E7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08829"/>
            <a:ext cx="8774320" cy="58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고인돌에서 농악까지</a:t>
            </a:r>
            <a:r>
              <a:rPr lang="en-US" altLang="ko-KR" sz="3200" b="1" dirty="0" smtClean="0">
                <a:solidFill>
                  <a:srgbClr val="5B9BD5"/>
                </a:solidFill>
                <a:latin typeface="+mj-ea"/>
                <a:ea typeface="+mj-ea"/>
              </a:rPr>
              <a:t>, </a:t>
            </a: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다양한 대구의 문화재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4262" y="1195071"/>
            <a:ext cx="8899155" cy="5601439"/>
          </a:xfrm>
          <a:prstGeom prst="rect">
            <a:avLst/>
          </a:prstGeom>
        </p:spPr>
      </p:pic>
      <p:sp>
        <p:nvSpPr>
          <p:cNvPr id="21" name="_x281578960"/>
          <p:cNvSpPr>
            <a:spLocks noChangeArrowheads="1"/>
          </p:cNvSpPr>
          <p:nvPr/>
        </p:nvSpPr>
        <p:spPr bwMode="auto">
          <a:xfrm>
            <a:off x="1921975" y="1133525"/>
            <a:ext cx="1640959" cy="673897"/>
          </a:xfrm>
          <a:prstGeom prst="roundRect">
            <a:avLst>
              <a:gd name="adj" fmla="val 20000"/>
            </a:avLst>
          </a:prstGeom>
          <a:solidFill>
            <a:srgbClr val="FFEF99"/>
          </a:solidFill>
          <a:ln w="21590" cmpd="dbl">
            <a:solidFill>
              <a:srgbClr val="595959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lnSpc>
                <a:spcPct val="115000"/>
              </a:lnSpc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대구의 자연유산</a:t>
            </a:r>
            <a:endParaRPr lang="ko-KR" altLang="en-US" sz="1000" b="1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algn="ctr" fontAlgn="base" latinLnBrk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1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1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천연기념물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endParaRPr lang="ko-KR" altLang="en-US" sz="1000" b="1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_x281578960"/>
          <p:cNvSpPr>
            <a:spLocks noChangeArrowheads="1"/>
          </p:cNvSpPr>
          <p:nvPr/>
        </p:nvSpPr>
        <p:spPr bwMode="auto">
          <a:xfrm>
            <a:off x="10432073" y="1133524"/>
            <a:ext cx="1640959" cy="673897"/>
          </a:xfrm>
          <a:prstGeom prst="roundRect">
            <a:avLst>
              <a:gd name="adj" fmla="val 20000"/>
            </a:avLst>
          </a:prstGeom>
          <a:solidFill>
            <a:srgbClr val="FFEF99"/>
          </a:solidFill>
          <a:ln w="21590" cmpd="dbl">
            <a:solidFill>
              <a:srgbClr val="595959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lnSpc>
                <a:spcPct val="115000"/>
              </a:lnSpc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대구의 </a:t>
            </a:r>
            <a:r>
              <a:rPr lang="ko-KR" altLang="en-US" sz="1100" b="1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무형유산</a:t>
            </a:r>
            <a:endParaRPr lang="ko-KR" altLang="en-US" sz="1000" b="1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00214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2655D43-C5BB-7809-A0F4-7A3683326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519932" y="1346734"/>
            <a:ext cx="10988124" cy="523221"/>
            <a:chOff x="209372" y="1434119"/>
            <a:chExt cx="8750533" cy="392327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209372" y="1475532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796676" y="1434119"/>
              <a:ext cx="8163229" cy="392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다음 </a:t>
              </a:r>
              <a:r>
                <a: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OX </a:t>
              </a:r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퀴즈를 풀어봅시다</a:t>
              </a:r>
              <a:r>
                <a: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3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15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16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sp>
        <p:nvSpPr>
          <p:cNvPr id="17" name="Text Box 9">
            <a:extLst>
              <a:ext uri="{FF2B5EF4-FFF2-40B4-BE49-F238E27FC236}">
                <a16:creationId xmlns:a16="http://schemas.microsoft.com/office/drawing/2014/main" id="{F3002D4A-1E9C-B9C2-D342-50906DD2E7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08829"/>
            <a:ext cx="8774320" cy="58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고인돌에서 농악까지</a:t>
            </a:r>
            <a:r>
              <a:rPr lang="en-US" altLang="ko-KR" sz="3200" b="1" dirty="0" smtClean="0">
                <a:solidFill>
                  <a:srgbClr val="5B9BD5"/>
                </a:solidFill>
                <a:latin typeface="+mj-ea"/>
                <a:ea typeface="+mj-ea"/>
              </a:rPr>
              <a:t>, </a:t>
            </a: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다양한 대구의 문화재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5763" y="1980347"/>
            <a:ext cx="9745544" cy="4614712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9649464" y="2812067"/>
            <a:ext cx="50754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 fontAlgn="base"/>
            <a:r>
              <a:rPr lang="en-US" altLang="ko-KR" sz="3600" b="1" kern="0" spc="0" dirty="0" smtClean="0">
                <a:solidFill>
                  <a:srgbClr val="FF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  <a:endParaRPr lang="ko-KR" altLang="en-US" sz="3600" b="1" kern="0" spc="0" dirty="0">
              <a:solidFill>
                <a:srgbClr val="FF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9649464" y="3556137"/>
            <a:ext cx="50754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 fontAlgn="base"/>
            <a:r>
              <a:rPr lang="en-US" altLang="ko-KR" sz="3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endParaRPr lang="ko-KR" altLang="en-US" sz="3600" b="1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9655667" y="4306209"/>
            <a:ext cx="50754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 fontAlgn="base"/>
            <a:r>
              <a:rPr lang="en-US" altLang="ko-KR" sz="3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endParaRPr lang="ko-KR" altLang="en-US" sz="3600" b="1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9649464" y="5050279"/>
            <a:ext cx="50754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 fontAlgn="base"/>
            <a:r>
              <a:rPr lang="en-US" altLang="ko-KR" sz="3600" b="1" kern="0" spc="0" dirty="0" smtClean="0">
                <a:solidFill>
                  <a:srgbClr val="FF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  <a:endParaRPr lang="ko-KR" altLang="en-US" sz="3600" b="1" kern="0" spc="0" dirty="0">
              <a:solidFill>
                <a:srgbClr val="FF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9666169" y="5794349"/>
            <a:ext cx="50754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 fontAlgn="base"/>
            <a:r>
              <a:rPr lang="en-US" altLang="ko-KR" sz="3600" b="1" kern="0" spc="0" dirty="0" smtClean="0">
                <a:solidFill>
                  <a:srgbClr val="FF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  <a:endParaRPr lang="ko-KR" altLang="en-US" sz="3600" b="1" kern="0" spc="0" dirty="0">
              <a:solidFill>
                <a:srgbClr val="FF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7050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2655D43-C5BB-7809-A0F4-7A3683326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519932" y="1300272"/>
            <a:ext cx="11349339" cy="954106"/>
            <a:chOff x="209372" y="1399281"/>
            <a:chExt cx="9038191" cy="715418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209372" y="1475532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68068" y="1399281"/>
              <a:ext cx="8379495" cy="7154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대구의 자연유산 중 천연기념물을 살펴 봅시다</a:t>
              </a:r>
              <a:r>
                <a: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</a:p>
            <a:p>
              <a:pPr fontAlgn="base"/>
              <a:r>
                <a: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–</a:t>
              </a:r>
              <a:r>
                <a:rPr lang="ko-KR" altLang="en-US" sz="28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도동</a:t>
              </a:r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측백나무숲</a:t>
              </a:r>
              <a:endPara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3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15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16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sp>
        <p:nvSpPr>
          <p:cNvPr id="17" name="Text Box 9">
            <a:extLst>
              <a:ext uri="{FF2B5EF4-FFF2-40B4-BE49-F238E27FC236}">
                <a16:creationId xmlns:a16="http://schemas.microsoft.com/office/drawing/2014/main" id="{F3002D4A-1E9C-B9C2-D342-50906DD2E7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08829"/>
            <a:ext cx="8774320" cy="58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고인돌에서 농악까지</a:t>
            </a:r>
            <a:r>
              <a:rPr lang="en-US" altLang="ko-KR" sz="3200" b="1" dirty="0" smtClean="0">
                <a:solidFill>
                  <a:srgbClr val="5B9BD5"/>
                </a:solidFill>
                <a:latin typeface="+mj-ea"/>
                <a:ea typeface="+mj-ea"/>
              </a:rPr>
              <a:t>, </a:t>
            </a: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다양한 대구의 문화재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567" y="2475654"/>
            <a:ext cx="5314950" cy="410527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387977" y="2534416"/>
            <a:ext cx="5209727" cy="3979359"/>
          </a:xfrm>
          <a:prstGeom prst="rect">
            <a:avLst/>
          </a:prstGeom>
          <a:ln w="28575">
            <a:prstDash val="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∙</a:t>
            </a:r>
            <a:r>
              <a:rPr lang="ko-KR" altLang="en-US" sz="28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도동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측백나무숲에는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700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 그루의 측백나무가 자라고 있습니다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보통 측백나무는 중국에서 많이 자라는데 우리나라에서 이렇게 많이 모여 자라는 것은 드문 일입니다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342337" y="6559433"/>
            <a:ext cx="1128835" cy="2836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9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[</a:t>
            </a:r>
            <a:r>
              <a:rPr lang="en-US" altLang="ko-KR" sz="90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출처</a:t>
            </a:r>
            <a:r>
              <a:rPr lang="en-US" altLang="ko-KR" sz="9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: </a:t>
            </a:r>
            <a:r>
              <a:rPr lang="ko-KR" altLang="en-US" sz="900" kern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국가유산청</a:t>
            </a:r>
            <a:r>
              <a:rPr lang="en-US" altLang="ko-KR" sz="9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]</a:t>
            </a:r>
            <a:endParaRPr lang="en-US" altLang="ko-KR" sz="900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2413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2655D43-C5BB-7809-A0F4-7A3683326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519932" y="1300272"/>
            <a:ext cx="11349339" cy="954106"/>
            <a:chOff x="209372" y="1399281"/>
            <a:chExt cx="9038191" cy="715418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209372" y="1475532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68068" y="1399281"/>
              <a:ext cx="8379495" cy="7154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대구의 자연유산 중 천연기념물을 살펴 봅시다</a:t>
              </a:r>
              <a:r>
                <a: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</a:p>
            <a:p>
              <a:pPr fontAlgn="base"/>
              <a:r>
                <a: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–</a:t>
              </a:r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달성 </a:t>
              </a:r>
              <a:r>
                <a:rPr lang="ko-KR" altLang="en-US" sz="28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비슬산</a:t>
              </a:r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28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암괴류</a:t>
              </a:r>
              <a:endPara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3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15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16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sp>
        <p:nvSpPr>
          <p:cNvPr id="17" name="Text Box 9">
            <a:extLst>
              <a:ext uri="{FF2B5EF4-FFF2-40B4-BE49-F238E27FC236}">
                <a16:creationId xmlns:a16="http://schemas.microsoft.com/office/drawing/2014/main" id="{F3002D4A-1E9C-B9C2-D342-50906DD2E7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08829"/>
            <a:ext cx="8774320" cy="58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고인돌에서 농악까지</a:t>
            </a:r>
            <a:r>
              <a:rPr lang="en-US" altLang="ko-KR" sz="3200" b="1" dirty="0" smtClean="0">
                <a:solidFill>
                  <a:srgbClr val="5B9BD5"/>
                </a:solidFill>
                <a:latin typeface="+mj-ea"/>
                <a:ea typeface="+mj-ea"/>
              </a:rPr>
              <a:t>, </a:t>
            </a: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다양한 대구의 문화재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932" y="2275150"/>
            <a:ext cx="5191125" cy="42386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387977" y="2534416"/>
            <a:ext cx="5481294" cy="3637919"/>
          </a:xfrm>
          <a:prstGeom prst="rect">
            <a:avLst/>
          </a:prstGeom>
          <a:ln w="28575">
            <a:prstDash val="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32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∙</a:t>
            </a:r>
            <a:r>
              <a:rPr lang="ko-KR" altLang="en-US" sz="2800" kern="0" spc="10" dirty="0" err="1">
                <a:solidFill>
                  <a:srgbClr val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암괴류는</a:t>
            </a:r>
            <a:r>
              <a:rPr lang="ko-KR" altLang="en-US" sz="2800" kern="0" spc="10" dirty="0">
                <a:solidFill>
                  <a:srgbClr val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큰 자갈이나 바위가 산의 경사면을 따라 골짜기나 평지로 흘러내리면서 쌓인 것을 말합니다</a:t>
            </a:r>
            <a:r>
              <a:rPr lang="en-US" altLang="ko-KR" sz="2800" kern="0" spc="10" dirty="0">
                <a:solidFill>
                  <a:srgbClr val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 </a:t>
            </a:r>
            <a:r>
              <a:rPr lang="ko-KR" altLang="en-US" sz="2800" kern="0" spc="10" dirty="0" err="1">
                <a:solidFill>
                  <a:srgbClr val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비슬산</a:t>
            </a:r>
            <a:r>
              <a:rPr lang="ko-KR" altLang="en-US" sz="2800" kern="0" spc="10" dirty="0">
                <a:solidFill>
                  <a:srgbClr val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2800" kern="0" spc="10" dirty="0" err="1">
                <a:solidFill>
                  <a:srgbClr val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암괴류는</a:t>
            </a:r>
            <a:r>
              <a:rPr lang="ko-KR" altLang="en-US" sz="2800" kern="0" spc="10" dirty="0">
                <a:solidFill>
                  <a:srgbClr val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우리나라의 </a:t>
            </a:r>
            <a:r>
              <a:rPr lang="ko-KR" altLang="en-US" sz="2800" kern="0" spc="10" dirty="0" err="1">
                <a:solidFill>
                  <a:srgbClr val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암괴류</a:t>
            </a:r>
            <a:r>
              <a:rPr lang="ko-KR" altLang="en-US" sz="2800" kern="0" spc="10" dirty="0">
                <a:solidFill>
                  <a:srgbClr val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중 가장 규모가 큽니다</a:t>
            </a:r>
            <a:r>
              <a:rPr lang="en-US" altLang="ko-KR" sz="2800" kern="0" spc="10" dirty="0">
                <a:solidFill>
                  <a:srgbClr val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endParaRPr lang="ko-KR" altLang="en-US" sz="2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90732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20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273265" y="1245701"/>
            <a:ext cx="11388475" cy="962777"/>
            <a:chOff x="184913" y="1815036"/>
            <a:chExt cx="8541706" cy="721919"/>
          </a:xfrm>
        </p:grpSpPr>
        <p:pic>
          <p:nvPicPr>
            <p:cNvPr id="21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81503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20801" y="1821539"/>
              <a:ext cx="7905818" cy="7154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도동</a:t>
              </a:r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측백나무숲과 </a:t>
              </a:r>
              <a:r>
                <a:rPr lang="ko-KR" altLang="en-US" sz="28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비슬산</a:t>
              </a:r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28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암괴류에서</a:t>
              </a:r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어떤 가치를 발견할 수 </a:t>
              </a:r>
              <a:endPara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fontAlgn="base"/>
              <a:r>
                <a:rPr lang="ko-KR" altLang="en-US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있나요</a:t>
              </a:r>
              <a:r>
                <a:rPr lang="en-US" altLang="ko-KR" sz="28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  <a:endPara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2890" y="2342950"/>
            <a:ext cx="8494781" cy="4212746"/>
          </a:xfrm>
          <a:prstGeom prst="rect">
            <a:avLst/>
          </a:prstGeom>
        </p:spPr>
      </p:pic>
      <p:sp>
        <p:nvSpPr>
          <p:cNvPr id="14" name="Text Box 9">
            <a:extLst>
              <a:ext uri="{FF2B5EF4-FFF2-40B4-BE49-F238E27FC236}">
                <a16:creationId xmlns:a16="http://schemas.microsoft.com/office/drawing/2014/main" id="{F3002D4A-1E9C-B9C2-D342-50906DD2E7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08829"/>
            <a:ext cx="8774320" cy="58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고인돌에서 농악까지</a:t>
            </a:r>
            <a:r>
              <a:rPr lang="en-US" altLang="ko-KR" sz="3200" b="1" dirty="0" smtClean="0">
                <a:solidFill>
                  <a:srgbClr val="5B9BD5"/>
                </a:solidFill>
                <a:latin typeface="+mj-ea"/>
                <a:ea typeface="+mj-ea"/>
              </a:rPr>
              <a:t>, </a:t>
            </a: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다양한 대구의 문화재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4375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656714" cy="821267"/>
            <a:chOff x="663" y="1030"/>
            <a:chExt cx="6227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52"/>
              <a:ext cx="5658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ko-KR" altLang="en-US" sz="3200" b="1" dirty="0" smtClean="0">
                  <a:solidFill>
                    <a:srgbClr val="5B9BD5"/>
                  </a:solidFill>
                  <a:latin typeface="+mj-ea"/>
                  <a:ea typeface="+mj-ea"/>
                </a:rPr>
                <a:t>고인돌에서 농악까지</a:t>
              </a:r>
              <a:r>
                <a:rPr lang="en-US" altLang="ko-KR" sz="3200" b="1" dirty="0" smtClean="0">
                  <a:solidFill>
                    <a:srgbClr val="5B9BD5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3200" b="1" dirty="0" smtClean="0">
                  <a:solidFill>
                    <a:srgbClr val="5B9BD5"/>
                  </a:solidFill>
                  <a:latin typeface="+mj-ea"/>
                  <a:ea typeface="+mj-ea"/>
                </a:rPr>
                <a:t>다양한 대구의 문화재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514073" y="2192096"/>
            <a:ext cx="11270228" cy="2554545"/>
            <a:chOff x="652211" y="454114"/>
            <a:chExt cx="8879596" cy="2554545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7558" y="454114"/>
              <a:ext cx="8274249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>
                  <a:solidFill>
                    <a:srgbClr val="0000FF"/>
                  </a:solidFill>
                </a:rPr>
                <a:t>무형유산</a:t>
              </a:r>
              <a:r>
                <a:rPr lang="ko-KR" altLang="en-US" sz="3200" b="1" dirty="0"/>
                <a:t>은 예로부터 전해 오는 </a:t>
              </a:r>
              <a:r>
                <a:rPr lang="ko-KR" altLang="en-US" sz="3200" b="1" dirty="0">
                  <a:solidFill>
                    <a:srgbClr val="0000FF"/>
                  </a:solidFill>
                </a:rPr>
                <a:t>연극</a:t>
              </a:r>
              <a:r>
                <a:rPr lang="en-US" altLang="ko-KR" sz="3200" b="1" dirty="0">
                  <a:solidFill>
                    <a:srgbClr val="0000FF"/>
                  </a:solidFill>
                </a:rPr>
                <a:t>, </a:t>
              </a:r>
              <a:r>
                <a:rPr lang="ko-KR" altLang="en-US" sz="3200" b="1" dirty="0">
                  <a:solidFill>
                    <a:srgbClr val="0000FF"/>
                  </a:solidFill>
                </a:rPr>
                <a:t>무용</a:t>
              </a:r>
              <a:r>
                <a:rPr lang="en-US" altLang="ko-KR" sz="3200" b="1" dirty="0">
                  <a:solidFill>
                    <a:srgbClr val="0000FF"/>
                  </a:solidFill>
                </a:rPr>
                <a:t>, </a:t>
              </a:r>
              <a:r>
                <a:rPr lang="ko-KR" altLang="en-US" sz="3200" b="1" dirty="0">
                  <a:solidFill>
                    <a:srgbClr val="0000FF"/>
                  </a:solidFill>
                </a:rPr>
                <a:t>음악</a:t>
              </a:r>
              <a:r>
                <a:rPr lang="en-US" altLang="ko-KR" sz="3200" b="1" dirty="0">
                  <a:solidFill>
                    <a:srgbClr val="0000FF"/>
                  </a:solidFill>
                </a:rPr>
                <a:t>, </a:t>
              </a:r>
              <a:r>
                <a:rPr lang="ko-KR" altLang="en-US" sz="3200" b="1" dirty="0">
                  <a:solidFill>
                    <a:srgbClr val="0000FF"/>
                  </a:solidFill>
                </a:rPr>
                <a:t>공예기술 및 놀이 등 구체적인 형체가 없는 유산</a:t>
              </a:r>
              <a:r>
                <a:rPr lang="ko-KR" altLang="en-US" sz="3200" b="1" dirty="0"/>
                <a:t>을 말합니다</a:t>
              </a:r>
              <a:r>
                <a:rPr lang="en-US" altLang="ko-KR" sz="3200" b="1" dirty="0" smtClean="0"/>
                <a:t>.</a:t>
              </a:r>
            </a:p>
            <a:p>
              <a:pPr fontAlgn="base"/>
              <a:endParaRPr lang="en-US" altLang="ko-KR" sz="3200" b="1" dirty="0" smtClean="0"/>
            </a:p>
            <a:p>
              <a:pPr fontAlgn="base"/>
              <a:r>
                <a:rPr lang="ko-KR" altLang="en-US" sz="3200" b="1" dirty="0" smtClean="0"/>
                <a:t>대구시가 </a:t>
              </a:r>
              <a:r>
                <a:rPr lang="ko-KR" altLang="en-US" sz="3200" b="1" dirty="0"/>
                <a:t>지정한 무형유산은 </a:t>
              </a:r>
              <a:r>
                <a:rPr lang="en-US" altLang="ko-KR" sz="3200" b="1" dirty="0" smtClean="0"/>
                <a:t>(        </a:t>
              </a:r>
              <a:r>
                <a:rPr lang="en-US" altLang="ko-KR" sz="3200" b="1" dirty="0"/>
                <a:t>)</a:t>
              </a:r>
              <a:r>
                <a:rPr lang="ko-KR" altLang="en-US" sz="3200" b="1" dirty="0"/>
                <a:t>개로 전통음악부터 전통공예품을 만드는 기술까지 다양합니다</a:t>
              </a:r>
              <a:r>
                <a:rPr lang="en-US" altLang="ko-KR" sz="3200" b="1" dirty="0"/>
                <a:t>. </a:t>
              </a:r>
              <a:endParaRPr lang="en-US" altLang="ko-KR" sz="3200" b="1" dirty="0" smtClean="0"/>
            </a:p>
          </p:txBody>
        </p:sp>
        <p:pic>
          <p:nvPicPr>
            <p:cNvPr id="27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52211" y="619161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TextBox 10"/>
          <p:cNvSpPr txBox="1"/>
          <p:nvPr/>
        </p:nvSpPr>
        <p:spPr>
          <a:xfrm>
            <a:off x="6642973" y="3615633"/>
            <a:ext cx="141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17</a:t>
            </a:r>
            <a:endParaRPr lang="ko-KR" altLang="en-US" sz="32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2" name="_x349564008" descr="EMB000083981969">
            <a:extLst>
              <a:ext uri="{FF2B5EF4-FFF2-40B4-BE49-F238E27FC236}">
                <a16:creationId xmlns:a16="http://schemas.microsoft.com/office/drawing/2014/main" id="{0BEA8057-F704-BE41-A1F2-8788F9143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5" t="6000" r="8665" b="23999"/>
          <a:stretch>
            <a:fillRect/>
          </a:stretch>
        </p:blipFill>
        <p:spPr bwMode="auto">
          <a:xfrm>
            <a:off x="513694" y="3701639"/>
            <a:ext cx="624888" cy="4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87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20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273265" y="1245699"/>
            <a:ext cx="11712546" cy="962779"/>
            <a:chOff x="184913" y="1815036"/>
            <a:chExt cx="8784769" cy="721921"/>
          </a:xfrm>
        </p:grpSpPr>
        <p:pic>
          <p:nvPicPr>
            <p:cNvPr id="21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81503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20800" y="1821538"/>
              <a:ext cx="8148882" cy="7154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/>
                <a:t>대구의 무형유산을 </a:t>
              </a:r>
              <a:r>
                <a:rPr lang="ko-KR" altLang="en-US" sz="2800" b="1" dirty="0"/>
                <a:t>통해 </a:t>
              </a:r>
              <a:r>
                <a:rPr lang="ko-KR" altLang="en-US" sz="2800" b="1" dirty="0" smtClean="0"/>
                <a:t>짐작해 볼 수 있는 옛날 </a:t>
              </a:r>
              <a:r>
                <a:rPr lang="ko-KR" altLang="en-US" sz="2800" b="1" dirty="0"/>
                <a:t>사람들의 생활 </a:t>
              </a:r>
              <a:r>
                <a:rPr lang="ko-KR" altLang="en-US" sz="2800" b="1" dirty="0" smtClean="0"/>
                <a:t>모습은 어떤 것이 있을까요</a:t>
              </a:r>
              <a:r>
                <a:rPr lang="en-US" altLang="ko-KR" sz="2800" b="1" dirty="0" smtClean="0"/>
                <a:t>?</a:t>
              </a:r>
              <a:endParaRPr lang="ko-KR" altLang="en-US" sz="2800" dirty="0"/>
            </a:p>
          </p:txBody>
        </p:sp>
      </p:grpSp>
      <p:sp>
        <p:nvSpPr>
          <p:cNvPr id="14" name="Text Box 9">
            <a:extLst>
              <a:ext uri="{FF2B5EF4-FFF2-40B4-BE49-F238E27FC236}">
                <a16:creationId xmlns:a16="http://schemas.microsoft.com/office/drawing/2014/main" id="{F3002D4A-1E9C-B9C2-D342-50906DD2E7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08829"/>
            <a:ext cx="8774320" cy="58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고인돌에서 농악까지</a:t>
            </a:r>
            <a:r>
              <a:rPr lang="en-US" altLang="ko-KR" sz="3200" b="1" dirty="0" smtClean="0">
                <a:solidFill>
                  <a:srgbClr val="5B9BD5"/>
                </a:solidFill>
                <a:latin typeface="+mj-ea"/>
                <a:ea typeface="+mj-ea"/>
              </a:rPr>
              <a:t>, </a:t>
            </a: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다양한 대구의 문화재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4820" y="2319617"/>
            <a:ext cx="9555885" cy="4371974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249270" y="3432124"/>
            <a:ext cx="637390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b="1" i="1" kern="0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</a:t>
            </a:r>
            <a:r>
              <a:rPr lang="en-US" altLang="ko-KR" b="1" i="1" kern="0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 i="1" kern="0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옛날에는 </a:t>
            </a:r>
            <a:r>
              <a:rPr lang="ko-KR" altLang="en-US" b="1" i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마을 사람들이 모여 제사를 지내거나 마을의 평화와 복을 비는 등 마을 사람들이 함께하는 행사가 많았다</a:t>
            </a:r>
            <a:r>
              <a:rPr lang="en-US" altLang="ko-KR" b="1" i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b="1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b="1" i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옛날에는 농사를 짓는 것이 중요했다</a:t>
            </a:r>
            <a:r>
              <a:rPr lang="en-US" altLang="ko-KR" b="1" i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b="1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b="1" i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옛날 사람들은 마을의 큰 행사에 음악</a:t>
            </a:r>
            <a:r>
              <a:rPr lang="en-US" altLang="ko-KR" b="1" i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i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노래</a:t>
            </a:r>
            <a:r>
              <a:rPr lang="en-US" altLang="ko-KR" b="1" i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i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춤 등으로 사람들이 함께 했다</a:t>
            </a:r>
            <a:r>
              <a:rPr lang="en-US" altLang="ko-KR" b="1" i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 i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endParaRPr lang="ko-KR" altLang="en-US" b="1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2678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656714" cy="821267"/>
            <a:chOff x="663" y="1030"/>
            <a:chExt cx="6227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52"/>
              <a:ext cx="5658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</a:rPr>
                <a:t>전시장에 보물이 가득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</a:rPr>
                <a:t>!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</a:rPr>
                <a:t>경북의 박물관</a:t>
              </a:r>
              <a:endParaRPr lang="ko-KR" altLang="en-US" sz="3200" dirty="0">
                <a:solidFill>
                  <a:srgbClr val="5B9BD5"/>
                </a:solidFill>
                <a:latin typeface="+mj-ea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567860" y="1956493"/>
            <a:ext cx="11270228" cy="1569660"/>
            <a:chOff x="652211" y="552728"/>
            <a:chExt cx="8879596" cy="1569660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7558" y="552728"/>
              <a:ext cx="8274249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 smtClean="0"/>
                <a:t>경상북도는 </a:t>
              </a:r>
              <a:r>
                <a:rPr lang="ko-KR" altLang="en-US" sz="3200" b="1" dirty="0">
                  <a:solidFill>
                    <a:srgbClr val="0000FF"/>
                  </a:solidFill>
                </a:rPr>
                <a:t>신라</a:t>
              </a:r>
              <a:r>
                <a:rPr lang="ko-KR" altLang="en-US" sz="3200" b="1" dirty="0"/>
                <a:t>와 </a:t>
              </a:r>
              <a:r>
                <a:rPr lang="ko-KR" altLang="en-US" sz="3200" b="1" dirty="0">
                  <a:solidFill>
                    <a:srgbClr val="0000FF"/>
                  </a:solidFill>
                </a:rPr>
                <a:t>가야</a:t>
              </a:r>
              <a:r>
                <a:rPr lang="ko-KR" altLang="en-US" sz="3200" b="1" dirty="0"/>
                <a:t>의 역사가 깃든 지역이며</a:t>
              </a:r>
              <a:r>
                <a:rPr lang="en-US" altLang="ko-KR" sz="3200" b="1" dirty="0"/>
                <a:t>, </a:t>
              </a:r>
              <a:r>
                <a:rPr lang="ko-KR" altLang="en-US" sz="3200" b="1" dirty="0" smtClean="0"/>
                <a:t>조선 시대 </a:t>
              </a:r>
              <a:r>
                <a:rPr lang="ko-KR" altLang="en-US" sz="3200" b="1" dirty="0"/>
                <a:t>유교문화가 발전한 지역으로 경상북도의 각 </a:t>
              </a:r>
              <a:r>
                <a:rPr lang="ko-KR" altLang="en-US" sz="3200" b="1" dirty="0" smtClean="0"/>
                <a:t>고장</a:t>
              </a:r>
              <a:endParaRPr lang="en-US" altLang="ko-KR" sz="3200" b="1" dirty="0" smtClean="0"/>
            </a:p>
            <a:p>
              <a:pPr fontAlgn="base"/>
              <a:r>
                <a:rPr lang="ko-KR" altLang="en-US" sz="3200" b="1" dirty="0" smtClean="0"/>
                <a:t>에는 </a:t>
              </a:r>
              <a:r>
                <a:rPr lang="ko-KR" altLang="en-US" sz="3200" b="1" dirty="0"/>
                <a:t>소중한 국가유산이 많이 있습니다</a:t>
              </a:r>
              <a:r>
                <a:rPr lang="en-US" altLang="ko-KR" sz="3200" b="1" dirty="0"/>
                <a:t>. </a:t>
              </a:r>
              <a:endParaRPr lang="ko-KR" altLang="en-US" sz="3200" dirty="0"/>
            </a:p>
          </p:txBody>
        </p:sp>
        <p:pic>
          <p:nvPicPr>
            <p:cNvPr id="27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52211" y="619161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직사각형 1"/>
          <p:cNvSpPr/>
          <p:nvPr/>
        </p:nvSpPr>
        <p:spPr>
          <a:xfrm>
            <a:off x="1336183" y="3688264"/>
            <a:ext cx="104252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630" indent="-214630" algn="just" fontAlgn="base"/>
            <a:r>
              <a:rPr lang="ko-KR" altLang="en-US" sz="3200" b="1" kern="0" spc="-6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경상북도의 </a:t>
            </a:r>
            <a:r>
              <a:rPr lang="ko-KR" altLang="en-US" sz="3200" b="1" kern="0" spc="-6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국가유산을 살펴보고 국가유산이 지닌 가치</a:t>
            </a:r>
            <a:endParaRPr lang="en-US" altLang="ko-KR" sz="3200" b="1" kern="0" spc="-6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14630" indent="-214630" algn="just" fontAlgn="base"/>
            <a:r>
              <a:rPr lang="ko-KR" altLang="en-US" sz="3200" b="1" kern="0" spc="-6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r>
              <a:rPr lang="ko-KR" altLang="en-US" sz="3200" b="1" kern="0" spc="-6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발견해 봅시다</a:t>
            </a:r>
            <a:r>
              <a:rPr lang="en-US" altLang="ko-KR" sz="3200" b="1" kern="0" spc="-6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7437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656714" cy="821267"/>
            <a:chOff x="663" y="1030"/>
            <a:chExt cx="6227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52"/>
              <a:ext cx="5658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</a:rPr>
                <a:t>전시장에 보물이 가득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</a:rPr>
                <a:t>!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</a:rPr>
                <a:t>경북의 박물관</a:t>
              </a:r>
              <a:endParaRPr lang="ko-KR" altLang="en-US" sz="3200" dirty="0">
                <a:solidFill>
                  <a:srgbClr val="5B9BD5"/>
                </a:solidFill>
                <a:latin typeface="+mj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5" name="그룹 14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9" name="그림 18">
                <a:hlinkClick r:id="rId2"/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6" name="위로 구부러진 리본 15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1469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110~111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8913" y="1130095"/>
            <a:ext cx="8884001" cy="570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99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656714" cy="821267"/>
            <a:chOff x="663" y="1030"/>
            <a:chExt cx="6227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52"/>
              <a:ext cx="5658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</a:rPr>
                <a:t>전시장에 보물이 가득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</a:rPr>
                <a:t>!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</a:rPr>
                <a:t>경북의 박물관</a:t>
              </a:r>
              <a:endParaRPr lang="ko-KR" altLang="en-US" sz="3200" dirty="0">
                <a:solidFill>
                  <a:srgbClr val="5B9BD5"/>
                </a:solidFill>
                <a:latin typeface="+mj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5" name="그룹 14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9" name="그림 18">
                <a:hlinkClick r:id="rId2"/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6" name="위로 구부러진 리본 15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1469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112~113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2590" y="1130095"/>
            <a:ext cx="8742585" cy="5704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73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656714" cy="821267"/>
            <a:chOff x="663" y="1030"/>
            <a:chExt cx="6227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52"/>
              <a:ext cx="5658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buClr>
                  <a:srgbClr val="000000"/>
                </a:buClr>
                <a:defRPr/>
              </a:pPr>
              <a:r>
                <a:rPr lang="ko-KR" altLang="en-US" sz="3200" b="1" dirty="0">
                  <a:solidFill>
                    <a:srgbClr val="5B9BD5"/>
                  </a:solidFill>
                  <a:latin typeface="+mj-ea"/>
                </a:rPr>
                <a:t>전시장에 보물이 가득</a:t>
              </a:r>
              <a:r>
                <a:rPr lang="en-US" altLang="ko-KR" sz="3200" b="1" dirty="0">
                  <a:solidFill>
                    <a:srgbClr val="5B9BD5"/>
                  </a:solidFill>
                  <a:latin typeface="+mj-ea"/>
                </a:rPr>
                <a:t>! </a:t>
              </a:r>
              <a:r>
                <a:rPr lang="ko-KR" altLang="en-US" sz="3200" b="1" dirty="0">
                  <a:solidFill>
                    <a:srgbClr val="5B9BD5"/>
                  </a:solidFill>
                  <a:latin typeface="+mj-ea"/>
                </a:rPr>
                <a:t>경북의 박물관</a:t>
              </a:r>
              <a:endParaRPr lang="ko-KR" altLang="en-US" sz="3200" dirty="0">
                <a:solidFill>
                  <a:srgbClr val="5B9BD5"/>
                </a:solidFill>
                <a:latin typeface="+mj-ea"/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540965" y="1366406"/>
            <a:ext cx="11202357" cy="1077218"/>
            <a:chOff x="532443" y="3217542"/>
            <a:chExt cx="11202357" cy="1077218"/>
          </a:xfrm>
        </p:grpSpPr>
        <p:sp>
          <p:nvSpPr>
            <p:cNvPr id="2" name="직사각형 1"/>
            <p:cNvSpPr/>
            <p:nvPr/>
          </p:nvSpPr>
          <p:spPr>
            <a:xfrm>
              <a:off x="1309526" y="3217542"/>
              <a:ext cx="10425274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14630" indent="-214630" algn="just" fontAlgn="base"/>
              <a:r>
                <a:rPr lang="ko-KR" altLang="en-US" sz="3200" b="1" kern="0" spc="-6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경상북도의 국가유산 중 내가 가서 보고 싶은 </a:t>
              </a:r>
              <a:r>
                <a:rPr lang="ko-KR" altLang="en-US" sz="3200" b="1" kern="0" spc="-6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국가유산을</a:t>
              </a:r>
              <a:endParaRPr lang="en-US" altLang="ko-KR" sz="3200" b="1" kern="0" spc="-6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4630" indent="-214630" algn="just" fontAlgn="base"/>
              <a:r>
                <a:rPr lang="ko-KR" altLang="en-US" sz="3200" b="1" kern="0" spc="-6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선택하여 </a:t>
              </a:r>
              <a:r>
                <a:rPr lang="ko-KR" altLang="en-US" sz="3200" b="1" kern="0" spc="-6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특징과 가치를 정리해 봅시다</a:t>
              </a:r>
              <a:r>
                <a:rPr lang="en-US" altLang="ko-KR" sz="3200" b="1" kern="0" spc="-6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3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11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32443" y="3217542"/>
              <a:ext cx="624888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t="3827" b="3899"/>
          <a:stretch/>
        </p:blipFill>
        <p:spPr>
          <a:xfrm>
            <a:off x="2282077" y="2596024"/>
            <a:ext cx="7623923" cy="2778140"/>
          </a:xfrm>
          <a:prstGeom prst="rect">
            <a:avLst/>
          </a:prstGeom>
        </p:spPr>
      </p:pic>
      <p:grpSp>
        <p:nvGrpSpPr>
          <p:cNvPr id="14" name="그룹 13"/>
          <p:cNvGrpSpPr/>
          <p:nvPr/>
        </p:nvGrpSpPr>
        <p:grpSpPr>
          <a:xfrm>
            <a:off x="492859" y="5983763"/>
            <a:ext cx="11202357" cy="584775"/>
            <a:chOff x="532443" y="3217542"/>
            <a:chExt cx="11202357" cy="584775"/>
          </a:xfrm>
        </p:grpSpPr>
        <p:sp>
          <p:nvSpPr>
            <p:cNvPr id="15" name="직사각형 14"/>
            <p:cNvSpPr/>
            <p:nvPr/>
          </p:nvSpPr>
          <p:spPr>
            <a:xfrm>
              <a:off x="1309526" y="3217542"/>
              <a:ext cx="1042527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14630" indent="-214630" algn="just" fontAlgn="base"/>
              <a:r>
                <a:rPr lang="ko-KR" altLang="en-US" sz="3200" b="1" kern="0" spc="-6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내가 정리한 국가유산을 친구들에게 소개해 봅시다</a:t>
              </a:r>
              <a:r>
                <a:rPr lang="en-US" altLang="ko-KR" sz="3200" b="1" kern="0" spc="-6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3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16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32443" y="3217542"/>
              <a:ext cx="624888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3519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20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312551" y="1172905"/>
            <a:ext cx="11388475" cy="523220"/>
            <a:chOff x="184913" y="1808315"/>
            <a:chExt cx="8541706" cy="392325"/>
          </a:xfrm>
        </p:grpSpPr>
        <p:pic>
          <p:nvPicPr>
            <p:cNvPr id="21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81503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20801" y="1808315"/>
              <a:ext cx="7905818" cy="392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/>
                <a:t>경상북도의 국가유산 빙고놀이를 해 봅시다</a:t>
              </a:r>
              <a:r>
                <a:rPr lang="en-US" altLang="ko-KR" sz="2800" b="1" dirty="0" smtClean="0"/>
                <a:t>.</a:t>
              </a:r>
              <a:endParaRPr lang="ko-KR" altLang="en-US" sz="2800" dirty="0"/>
            </a:p>
          </p:txBody>
        </p:sp>
      </p:grpSp>
      <p:sp>
        <p:nvSpPr>
          <p:cNvPr id="15" name="Text Box 9">
            <a:extLst>
              <a:ext uri="{FF2B5EF4-FFF2-40B4-BE49-F238E27FC236}">
                <a16:creationId xmlns:a16="http://schemas.microsoft.com/office/drawing/2014/main" id="{F3002D4A-1E9C-B9C2-D342-50906DD2E7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08829"/>
            <a:ext cx="87743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전시장에 보물이 가득</a:t>
            </a:r>
            <a:r>
              <a:rPr lang="en-US" altLang="ko-KR" sz="3200" b="1" dirty="0" smtClean="0">
                <a:solidFill>
                  <a:srgbClr val="5B9BD5"/>
                </a:solidFill>
                <a:latin typeface="+mj-ea"/>
                <a:ea typeface="+mj-ea"/>
              </a:rPr>
              <a:t>! </a:t>
            </a: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경북의 박물관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7999" y="1780774"/>
            <a:ext cx="6376708" cy="497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804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20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312551" y="1181868"/>
            <a:ext cx="11370546" cy="1384995"/>
            <a:chOff x="184913" y="1815036"/>
            <a:chExt cx="8528259" cy="1038508"/>
          </a:xfrm>
        </p:grpSpPr>
        <p:pic>
          <p:nvPicPr>
            <p:cNvPr id="21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81503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07354" y="1815036"/>
              <a:ext cx="7905818" cy="10385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/>
                <a:t>경상북도에 있는 여러 시와 군에는 그 고장의 역사와 문화를 기념하고 잘 보존하기 위해 세운 박물관들이 있습니다</a:t>
              </a:r>
              <a:r>
                <a:rPr lang="en-US" altLang="ko-KR" sz="2800" b="1" dirty="0"/>
                <a:t>. </a:t>
              </a:r>
              <a:endParaRPr lang="en-US" altLang="ko-KR" sz="2800" b="1" dirty="0" smtClean="0"/>
            </a:p>
            <a:p>
              <a:pPr fontAlgn="base"/>
              <a:r>
                <a:rPr lang="ko-KR" altLang="en-US" sz="2800" b="1" dirty="0" smtClean="0"/>
                <a:t>다음 </a:t>
              </a:r>
              <a:r>
                <a:rPr lang="ko-KR" altLang="en-US" sz="2800" b="1" dirty="0"/>
                <a:t>중 한 곳을 골라 박물관 사이버투어를 해 봅시다</a:t>
              </a:r>
              <a:r>
                <a:rPr lang="en-US" altLang="ko-KR" sz="2800" b="1" dirty="0"/>
                <a:t>.</a:t>
              </a:r>
              <a:endParaRPr lang="ko-KR" altLang="en-US" sz="2800" dirty="0"/>
            </a:p>
          </p:txBody>
        </p:sp>
      </p:grpSp>
      <p:sp>
        <p:nvSpPr>
          <p:cNvPr id="15" name="Text Box 9">
            <a:extLst>
              <a:ext uri="{FF2B5EF4-FFF2-40B4-BE49-F238E27FC236}">
                <a16:creationId xmlns:a16="http://schemas.microsoft.com/office/drawing/2014/main" id="{F3002D4A-1E9C-B9C2-D342-50906DD2E7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08829"/>
            <a:ext cx="87743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전시장에 보물이 가득</a:t>
            </a:r>
            <a:r>
              <a:rPr lang="en-US" altLang="ko-KR" sz="3200" b="1" dirty="0" smtClean="0">
                <a:solidFill>
                  <a:srgbClr val="5B9BD5"/>
                </a:solidFill>
                <a:latin typeface="+mj-ea"/>
                <a:ea typeface="+mj-ea"/>
              </a:rPr>
              <a:t>! </a:t>
            </a: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경북의 박물관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4012993"/>
              </p:ext>
            </p:extLst>
          </p:nvPr>
        </p:nvGraphicFramePr>
        <p:xfrm>
          <a:off x="148168" y="3199045"/>
          <a:ext cx="5660961" cy="2448306"/>
        </p:xfrm>
        <a:graphic>
          <a:graphicData uri="http://schemas.openxmlformats.org/drawingml/2006/table">
            <a:tbl>
              <a:tblPr/>
              <a:tblGrid>
                <a:gridCol w="33659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49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104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고령 대가야박물관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sng" kern="0" spc="0" dirty="0">
                          <a:solidFill>
                            <a:srgbClr val="800080"/>
                          </a:solidFill>
                          <a:effectLst/>
                          <a:uFill>
                            <a:solidFill>
                              <a:srgbClr val="800080"/>
                            </a:solidFill>
                          </a:u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hlinkClick r:id="rId3"/>
                        </a:rPr>
                        <a:t>https://www.goryeong.go.kr/daegaya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04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안동 유교문화박물관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FF"/>
                            </a:solidFill>
                          </a:u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hlinkClick r:id="rId4"/>
                        </a:rPr>
                        <a:t>https://koreastudy.or.kr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04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국립등대박물관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FF"/>
                            </a:solidFill>
                          </a:u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hlinkClick r:id="rId5"/>
                        </a:rPr>
                        <a:t>https://www.lighthouse-museum.or.kr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492168"/>
              </p:ext>
            </p:extLst>
          </p:nvPr>
        </p:nvGraphicFramePr>
        <p:xfrm>
          <a:off x="6033247" y="3199045"/>
          <a:ext cx="6051177" cy="2448306"/>
        </p:xfrm>
        <a:graphic>
          <a:graphicData uri="http://schemas.openxmlformats.org/drawingml/2006/table">
            <a:tbl>
              <a:tblPr/>
              <a:tblGrid>
                <a:gridCol w="35320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9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16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영주 인삼박물관</a:t>
                      </a:r>
                      <a:endParaRPr lang="ko-KR" altLang="en-US" sz="2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sng" kern="0" spc="0" dirty="0">
                          <a:solidFill>
                            <a:srgbClr val="800080"/>
                          </a:solidFill>
                          <a:effectLst/>
                          <a:uFill>
                            <a:solidFill>
                              <a:srgbClr val="800080"/>
                            </a:solidFill>
                          </a:u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hlinkClick r:id="rId6"/>
                        </a:rPr>
                        <a:t>https://www.yeongju.go.kr/insam/index.do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16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김천 세계도자기박물관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FF"/>
                            </a:solidFill>
                          </a:u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hlinkClick r:id="rId7"/>
                        </a:rPr>
                        <a:t>https://www.gc.go.kr/museum/main.do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16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울릉도 독도 박물관</a:t>
                      </a:r>
                      <a:endParaRPr lang="ko-KR" altLang="en-US" sz="2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FF"/>
                            </a:solidFill>
                          </a:u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hlinkClick r:id="rId8"/>
                        </a:rPr>
                        <a:t>https://www.dokdomuseum.go.kr/ko/main.do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77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492331" cy="821267"/>
            <a:chOff x="663" y="1030"/>
            <a:chExt cx="6121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20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345534" y="1314752"/>
            <a:ext cx="11301703" cy="523221"/>
            <a:chOff x="209651" y="1914678"/>
            <a:chExt cx="8476625" cy="392326"/>
          </a:xfrm>
        </p:grpSpPr>
        <p:pic>
          <p:nvPicPr>
            <p:cNvPr id="21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209651" y="1914678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780458" y="1914679"/>
              <a:ext cx="7905818" cy="392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smtClean="0"/>
                <a:t>박물관 사이버투어를 통해 알게 된 점을 써 봅시다</a:t>
              </a:r>
              <a:r>
                <a:rPr lang="en-US" altLang="ko-KR" sz="2800" b="1" dirty="0" smtClean="0"/>
                <a:t>.</a:t>
              </a:r>
              <a:endParaRPr lang="ko-KR" altLang="en-US" sz="2800" dirty="0"/>
            </a:p>
          </p:txBody>
        </p:sp>
      </p:grpSp>
      <p:sp>
        <p:nvSpPr>
          <p:cNvPr id="15" name="Text Box 9">
            <a:extLst>
              <a:ext uri="{FF2B5EF4-FFF2-40B4-BE49-F238E27FC236}">
                <a16:creationId xmlns:a16="http://schemas.microsoft.com/office/drawing/2014/main" id="{F3002D4A-1E9C-B9C2-D342-50906DD2E7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08829"/>
            <a:ext cx="87743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defRPr/>
            </a:pP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전시장에 보물이 가득</a:t>
            </a:r>
            <a:r>
              <a:rPr lang="en-US" altLang="ko-KR" sz="3200" b="1" dirty="0" smtClean="0">
                <a:solidFill>
                  <a:srgbClr val="5B9BD5"/>
                </a:solidFill>
                <a:latin typeface="+mj-ea"/>
                <a:ea typeface="+mj-ea"/>
              </a:rPr>
              <a:t>! </a:t>
            </a:r>
            <a:r>
              <a:rPr lang="ko-KR" altLang="en-US" sz="3200" b="1" dirty="0" smtClean="0">
                <a:solidFill>
                  <a:srgbClr val="5B9BD5"/>
                </a:solidFill>
                <a:latin typeface="+mj-ea"/>
                <a:ea typeface="+mj-ea"/>
              </a:rPr>
              <a:t>경북의 박물관</a:t>
            </a:r>
            <a:endParaRPr lang="ko-KR" altLang="en-US" sz="3200" dirty="0">
              <a:solidFill>
                <a:srgbClr val="5B9BD5"/>
              </a:solidFill>
              <a:latin typeface="+mj-ea"/>
              <a:ea typeface="+mj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547" y="1977278"/>
            <a:ext cx="9858829" cy="4686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09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C424F-B4AF-63E9-BA5D-E3E9B9B31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035A924D-E432-A119-EB13-3CE27ACB6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pic>
        <p:nvPicPr>
          <p:cNvPr id="66563" name="_x851838000" descr="EMB000023942ce2">
            <a:extLst>
              <a:ext uri="{FF2B5EF4-FFF2-40B4-BE49-F238E27FC236}">
                <a16:creationId xmlns:a16="http://schemas.microsoft.com/office/drawing/2014/main" id="{54C9D891-E6EC-E1E7-DEA9-32753FC6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209552"/>
            <a:ext cx="8462433" cy="2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_x851839152" descr="EMB000023942ce2">
            <a:extLst>
              <a:ext uri="{FF2B5EF4-FFF2-40B4-BE49-F238E27FC236}">
                <a16:creationId xmlns:a16="http://schemas.microsoft.com/office/drawing/2014/main" id="{5EFB03CA-82C9-2ED7-AC0B-620C9D1DB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2159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06522D3-B5A7-B78E-50A9-519BDC5CC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833" y="22897"/>
            <a:ext cx="2108200" cy="59619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6566" name="Rectangle 2">
            <a:extLst>
              <a:ext uri="{FF2B5EF4-FFF2-40B4-BE49-F238E27FC236}">
                <a16:creationId xmlns:a16="http://schemas.microsoft.com/office/drawing/2014/main" id="{01886394-D534-5DC9-7B03-9C309FE6F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618" y="406901"/>
            <a:ext cx="184731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26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6567" name="그룹 15">
            <a:extLst>
              <a:ext uri="{FF2B5EF4-FFF2-40B4-BE49-F238E27FC236}">
                <a16:creationId xmlns:a16="http://schemas.microsoft.com/office/drawing/2014/main" id="{506FB948-ECB6-2226-E2A8-402052688B58}"/>
              </a:ext>
            </a:extLst>
          </p:cNvPr>
          <p:cNvGrpSpPr>
            <a:grpSpLocks/>
          </p:cNvGrpSpPr>
          <p:nvPr/>
        </p:nvGrpSpPr>
        <p:grpSpPr bwMode="auto">
          <a:xfrm>
            <a:off x="101601" y="401198"/>
            <a:ext cx="10279528" cy="1077219"/>
            <a:chOff x="49106" y="780130"/>
            <a:chExt cx="5468576" cy="808035"/>
          </a:xfrm>
        </p:grpSpPr>
        <p:sp>
          <p:nvSpPr>
            <p:cNvPr id="66584" name="Rectangle 3">
              <a:extLst>
                <a:ext uri="{FF2B5EF4-FFF2-40B4-BE49-F238E27FC236}">
                  <a16:creationId xmlns:a16="http://schemas.microsoft.com/office/drawing/2014/main" id="{1804E979-6B01-B40E-6330-0838610E4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57" y="780130"/>
              <a:ext cx="5117325" cy="808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>
                <a:buClrTx/>
              </a:pPr>
              <a:r>
                <a:rPr lang="ko-KR" altLang="en-US" sz="3200" b="1" dirty="0" err="1" smtClean="0">
                  <a:latin typeface="+mj-ea"/>
                  <a:ea typeface="+mj-ea"/>
                </a:rPr>
                <a:t>대구ㆍ경북의</a:t>
              </a:r>
              <a:r>
                <a:rPr lang="ko-KR" altLang="en-US" sz="3200" b="1" dirty="0" smtClean="0">
                  <a:latin typeface="+mj-ea"/>
                  <a:ea typeface="+mj-ea"/>
                </a:rPr>
                <a:t> 국가유산 조사하고 소개 카드 만들기</a:t>
              </a:r>
              <a:endParaRPr lang="en-US" altLang="ko-KR" sz="4400" b="1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E2819228-71B8-CC58-8871-7C6210592F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106" y="984088"/>
              <a:ext cx="355361" cy="400110"/>
            </a:xfrm>
            <a:prstGeom prst="rect">
              <a:avLst/>
            </a:prstGeom>
            <a:effectLst>
              <a:softEdge rad="63500"/>
            </a:effectLst>
          </p:spPr>
        </p:pic>
      </p:grpSp>
      <p:sp>
        <p:nvSpPr>
          <p:cNvPr id="66568" name="Rectangle 2">
            <a:extLst>
              <a:ext uri="{FF2B5EF4-FFF2-40B4-BE49-F238E27FC236}">
                <a16:creationId xmlns:a16="http://schemas.microsoft.com/office/drawing/2014/main" id="{0E32BBF3-9A8C-07E6-7F50-6836AE5A7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934" y="1935305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69" name="Rectangle 2">
            <a:extLst>
              <a:ext uri="{FF2B5EF4-FFF2-40B4-BE49-F238E27FC236}">
                <a16:creationId xmlns:a16="http://schemas.microsoft.com/office/drawing/2014/main" id="{3F8078DF-6EE4-0AC5-C7E7-1B312DD215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918" y="9383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1" name="Rectangle 4">
            <a:extLst>
              <a:ext uri="{FF2B5EF4-FFF2-40B4-BE49-F238E27FC236}">
                <a16:creationId xmlns:a16="http://schemas.microsoft.com/office/drawing/2014/main" id="{FE5D9908-6ECC-06E6-2A22-B24AF8D19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34" y="33298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3" name="Rectangle 6">
            <a:extLst>
              <a:ext uri="{FF2B5EF4-FFF2-40B4-BE49-F238E27FC236}">
                <a16:creationId xmlns:a16="http://schemas.microsoft.com/office/drawing/2014/main" id="{8049A346-90CB-B0A4-421D-8E9CA5359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5" name="Rectangle 8">
            <a:extLst>
              <a:ext uri="{FF2B5EF4-FFF2-40B4-BE49-F238E27FC236}">
                <a16:creationId xmlns:a16="http://schemas.microsoft.com/office/drawing/2014/main" id="{FA44D5D1-71A6-56CE-ED40-9340F812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2985" y="314603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9" name="Rectangle 12">
            <a:extLst>
              <a:ext uri="{FF2B5EF4-FFF2-40B4-BE49-F238E27FC236}">
                <a16:creationId xmlns:a16="http://schemas.microsoft.com/office/drawing/2014/main" id="{402B6F24-790D-A3B1-EEDC-CC2A4C299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2231"/>
            <a:ext cx="739351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82" name="Rectangle 14">
            <a:extLst>
              <a:ext uri="{FF2B5EF4-FFF2-40B4-BE49-F238E27FC236}">
                <a16:creationId xmlns:a16="http://schemas.microsoft.com/office/drawing/2014/main" id="{51621CAF-364A-6106-2864-607159B59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B57ACDA-8B22-66D7-9F3A-5D3384CBDA5E}"/>
              </a:ext>
            </a:extLst>
          </p:cNvPr>
          <p:cNvGrpSpPr/>
          <p:nvPr/>
        </p:nvGrpSpPr>
        <p:grpSpPr>
          <a:xfrm>
            <a:off x="612298" y="1309970"/>
            <a:ext cx="11194220" cy="954107"/>
            <a:chOff x="666752" y="1183218"/>
            <a:chExt cx="8460556" cy="954107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37486DE7-E7DD-0272-CA78-C680FC338D6D}"/>
                </a:ext>
              </a:extLst>
            </p:cNvPr>
            <p:cNvSpPr/>
            <p:nvPr/>
          </p:nvSpPr>
          <p:spPr bwMode="auto">
            <a:xfrm>
              <a:off x="1253873" y="1183218"/>
              <a:ext cx="787343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/>
              <a:r>
                <a:rPr lang="ko-KR" altLang="en-US" sz="2800" b="1" kern="0" spc="-7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내가 </a:t>
              </a:r>
              <a:r>
                <a:rPr lang="ko-KR" altLang="en-US" sz="2800" b="1" kern="0" spc="-7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소개하고 싶은 </a:t>
              </a:r>
              <a:r>
                <a:rPr lang="ko-KR" altLang="en-US" sz="2800" b="1" kern="0" spc="-70" dirty="0" err="1" smtClea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대구ㆍ경북의</a:t>
              </a:r>
              <a:r>
                <a:rPr lang="ko-KR" altLang="en-US" sz="2800" b="1" kern="0" spc="-70" dirty="0" smtClea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 </a:t>
              </a:r>
              <a:r>
                <a:rPr lang="ko-KR" altLang="en-US" sz="2800" b="1" kern="0" spc="-7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국가유산을 </a:t>
              </a:r>
              <a:r>
                <a:rPr lang="ko-KR" altLang="en-US" sz="2800" b="1" kern="0" spc="-7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선택하여 조사한 후 국가유산 소개 카드를 만들어 봅시다</a:t>
              </a:r>
              <a:r>
                <a:rPr lang="en-US" altLang="ko-KR" sz="2800" b="1" kern="0" spc="-7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28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8" name="_x349564008" descr="EMB000083981969">
              <a:extLst>
                <a:ext uri="{FF2B5EF4-FFF2-40B4-BE49-F238E27FC236}">
                  <a16:creationId xmlns:a16="http://schemas.microsoft.com/office/drawing/2014/main" id="{AC7C89A4-9BD3-FC2F-3066-BA4C4D396A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8337177" y="5006040"/>
            <a:ext cx="19703482" cy="600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1398087" y="1181852"/>
            <a:ext cx="9092808" cy="3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9" name="_x281577304" descr="EMB00004f9c165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088" y="2386155"/>
            <a:ext cx="3382554" cy="4444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직사각형 35"/>
          <p:cNvSpPr/>
          <p:nvPr/>
        </p:nvSpPr>
        <p:spPr>
          <a:xfrm>
            <a:off x="5595612" y="3669259"/>
            <a:ext cx="5644496" cy="1923604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/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❶ 소개 카드에는 국가유산의 형태를 잘 </a:t>
            </a:r>
            <a:endParaRPr lang="en-US" altLang="ko-KR" sz="2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보여주는 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사진이나 그림을 넣어요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❷ 국가유산의 특징을 설명해요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❸ 국가유산의 가치를 찾아 소개해요</a:t>
            </a:r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079347" y="2917428"/>
            <a:ext cx="451566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 fontAlgn="base" latinLnBrk="0"/>
            <a:r>
              <a:rPr lang="ko-KR" altLang="en-US" sz="2800" b="1" kern="0" spc="-7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소개 카드 만들 때 유의할 점</a:t>
            </a:r>
            <a:r>
              <a:rPr lang="en-US" altLang="ko-KR" sz="2800" b="1" kern="0" spc="-7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!</a:t>
            </a:r>
            <a:endParaRPr lang="ko-KR" altLang="en-US" sz="1400" kern="0" spc="0" dirty="0">
              <a:solidFill>
                <a:srgbClr val="000000"/>
              </a:solidFill>
              <a:effectLst/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3955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6" grpId="0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C720CE2B-DF46-92EF-3C6D-A2920D000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DAFEEF8E-0B30-384D-D02A-29EE67E5B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FB58FDC-DFE6-0303-AEB2-2E32AE1B0BEA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8BEF7441-68B9-3DEC-7058-76353FF25E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836297-079F-4A0B-856D-E3ABD90F36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 정리 하기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77D0C020-3DA1-C0D4-2C06-081D97D92D02}"/>
              </a:ext>
            </a:extLst>
          </p:cNvPr>
          <p:cNvGrpSpPr/>
          <p:nvPr/>
        </p:nvGrpSpPr>
        <p:grpSpPr>
          <a:xfrm>
            <a:off x="419449" y="1694279"/>
            <a:ext cx="11312302" cy="950453"/>
            <a:chOff x="419449" y="1694279"/>
            <a:chExt cx="11312302" cy="950453"/>
          </a:xfrm>
        </p:grpSpPr>
        <p:sp>
          <p:nvSpPr>
            <p:cNvPr id="89" name="직사각형 88">
              <a:extLst>
                <a:ext uri="{FF2B5EF4-FFF2-40B4-BE49-F238E27FC236}">
                  <a16:creationId xmlns:a16="http://schemas.microsoft.com/office/drawing/2014/main" id="{6C093C9B-2253-4549-975D-EB66AF359443}"/>
                </a:ext>
              </a:extLst>
            </p:cNvPr>
            <p:cNvSpPr/>
            <p:nvPr/>
          </p:nvSpPr>
          <p:spPr>
            <a:xfrm>
              <a:off x="1208618" y="1694279"/>
              <a:ext cx="10523133" cy="950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오늘 수업을 통해 알게 된 점은 무엇인가요</a:t>
              </a:r>
              <a:r>
                <a:rPr lang="en-US" altLang="ko-KR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4267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BB3A47FF-8215-4596-9D37-0840979C65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9449" y="1722947"/>
              <a:ext cx="905236" cy="921785"/>
            </a:xfrm>
            <a:prstGeom prst="rect">
              <a:avLst/>
            </a:prstGeom>
            <a:effectLst>
              <a:softEdge rad="127000"/>
            </a:effectLst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2CC75D83-08AB-0E2A-55B5-DC0FD1CD18D7}"/>
              </a:ext>
            </a:extLst>
          </p:cNvPr>
          <p:cNvGrpSpPr/>
          <p:nvPr/>
        </p:nvGrpSpPr>
        <p:grpSpPr>
          <a:xfrm>
            <a:off x="497417" y="3429000"/>
            <a:ext cx="11312302" cy="1935466"/>
            <a:chOff x="419449" y="1694279"/>
            <a:chExt cx="11312302" cy="1935466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218FE25-D9A5-58B5-BF42-DA2169F87A13}"/>
                </a:ext>
              </a:extLst>
            </p:cNvPr>
            <p:cNvSpPr/>
            <p:nvPr/>
          </p:nvSpPr>
          <p:spPr>
            <a:xfrm>
              <a:off x="1208618" y="1694279"/>
              <a:ext cx="10523133" cy="19354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오늘 수업을 통해 더 탐구하고 싶은 것은</a:t>
              </a:r>
              <a:endParaRPr lang="en-US" altLang="ko-KR" sz="4267" b="1" kern="0" spc="-133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무엇인가요</a:t>
              </a:r>
              <a:r>
                <a:rPr lang="en-US" altLang="ko-KR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4267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C04E95DD-CDEF-2394-6FB2-B0A2FDB41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9449" y="1722947"/>
              <a:ext cx="905236" cy="921785"/>
            </a:xfrm>
            <a:prstGeom prst="rect">
              <a:avLst/>
            </a:prstGeom>
            <a:effectLst>
              <a:softEdge rad="12700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872068" y="6339807"/>
            <a:ext cx="10607514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참고 영상 내 고장 대구</a:t>
            </a:r>
            <a:r>
              <a:rPr lang="ko-KR" altLang="en-US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∙경북 다시 보기 </a:t>
            </a:r>
            <a:r>
              <a:rPr lang="en-US" altLang="ko-KR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Chapter</a:t>
            </a:r>
            <a:r>
              <a:rPr lang="ko-KR" altLang="en-US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별 영상 보기 </a:t>
            </a:r>
            <a:r>
              <a:rPr lang="en-US" altLang="ko-KR" sz="2500" dirty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5</a:t>
            </a:r>
            <a:r>
              <a:rPr lang="ko-KR" altLang="en-US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장 문화재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0621" y="989786"/>
            <a:ext cx="8570507" cy="513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84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0" y="3496234"/>
            <a:ext cx="301338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참고 </a:t>
            </a:r>
            <a:r>
              <a:rPr lang="ko-KR" altLang="en-US" sz="12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자료</a:t>
            </a:r>
            <a:r>
              <a:rPr lang="en-US" altLang="ko-KR" sz="12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:</a:t>
            </a:r>
            <a:r>
              <a:rPr lang="ko-KR" altLang="en-US" sz="12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 </a:t>
            </a:r>
            <a:r>
              <a:rPr lang="ko-KR" altLang="en-US" sz="120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내 고장 대구</a:t>
            </a:r>
            <a:r>
              <a:rPr lang="ko-KR" altLang="en-US" sz="120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  <a:hlinkClick r:id="rId4"/>
              </a:rPr>
              <a:t>∙경북 다시 보기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생각을 키우는 지식여행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: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생각 키우기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  <a:hlinkClick r:id="rId4"/>
            </a:endParaRPr>
          </a:p>
          <a:p>
            <a:pPr algn="ctr"/>
            <a:r>
              <a:rPr lang="ko-KR" altLang="en-US" sz="1200" b="1" u="sng" dirty="0">
                <a:hlinkClick r:id="rId4"/>
              </a:rPr>
              <a:t>국채보상운동 기록물이 인류의 유산으로 인정받을 수 있었던 이유에 대해 알아봅시다</a:t>
            </a:r>
            <a:r>
              <a:rPr lang="en-US" altLang="ko-KR" sz="1200" b="1" u="sng" dirty="0">
                <a:hlinkClick r:id="rId4"/>
              </a:rPr>
              <a:t>.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943" y="1098587"/>
            <a:ext cx="2345107" cy="230800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1668" y="1278468"/>
            <a:ext cx="9095056" cy="465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15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" y="4258234"/>
            <a:ext cx="301338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참고 </a:t>
            </a:r>
            <a:r>
              <a:rPr lang="ko-KR" altLang="en-US" sz="12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자료</a:t>
            </a:r>
            <a:r>
              <a:rPr lang="en-US" altLang="ko-KR" sz="12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:</a:t>
            </a:r>
            <a:r>
              <a:rPr lang="ko-KR" altLang="en-US" sz="12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 </a:t>
            </a:r>
            <a:r>
              <a:rPr lang="ko-KR" altLang="en-US" sz="120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내 고장 대구</a:t>
            </a:r>
            <a:r>
              <a:rPr lang="ko-KR" altLang="en-US" sz="120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  <a:hlinkClick r:id="rId4"/>
              </a:rPr>
              <a:t>∙경북 다시 보기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생각을 키우는 지식여행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: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생각 키우기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  <a:hlinkClick r:id="rId4"/>
            </a:endParaRPr>
          </a:p>
          <a:p>
            <a:pPr algn="ctr"/>
            <a:r>
              <a:rPr lang="ko-KR" altLang="en-US" sz="1200" b="1" u="sng" dirty="0">
                <a:hlinkClick r:id="rId4"/>
              </a:rPr>
              <a:t>국채보상운동 기록물이 인류의 유산으로 인정받을 수 있었던 이유에 대해 알아봅시다</a:t>
            </a:r>
            <a:r>
              <a:rPr lang="en-US" altLang="ko-KR" sz="1200" b="1" u="sng" dirty="0">
                <a:hlinkClick r:id="rId4"/>
              </a:rPr>
              <a:t>.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944" y="1860587"/>
            <a:ext cx="2345107" cy="230800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9222" y="1991571"/>
            <a:ext cx="8516035" cy="3282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98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811" y="1937888"/>
            <a:ext cx="2204632" cy="11023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28371" y="3373715"/>
            <a:ext cx="269551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참고 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자료</a:t>
            </a:r>
            <a:r>
              <a:rPr lang="en-US" altLang="ko-KR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: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 </a:t>
            </a:r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내 고장 대구</a:t>
            </a:r>
            <a:r>
              <a:rPr lang="ko-KR" altLang="en-US" sz="1400" dirty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5"/>
              </a:rPr>
              <a:t>∙경북 다시 보기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교실밖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 역사체험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  <a:hlinkClick r:id="rId5"/>
            </a:endParaRPr>
          </a:p>
          <a:p>
            <a:pPr algn="ctr"/>
            <a:r>
              <a:rPr lang="ko-KR" altLang="en-US" sz="1200" b="1" u="sng" dirty="0">
                <a:hlinkClick r:id="rId5"/>
              </a:rPr>
              <a:t>문화재도 보고 역사도 공부할 수 있는 다섯 곳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9910" y="1316568"/>
            <a:ext cx="8921826" cy="497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91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811" y="1937888"/>
            <a:ext cx="2204632" cy="110231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28371" y="3373715"/>
            <a:ext cx="269551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참고 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자료</a:t>
            </a:r>
            <a:r>
              <a:rPr lang="en-US" altLang="ko-KR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: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 </a:t>
            </a:r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내 고장 대구</a:t>
            </a:r>
            <a:r>
              <a:rPr lang="ko-KR" altLang="en-US" sz="1400" dirty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5"/>
              </a:rPr>
              <a:t>∙경북 다시 보기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교실밖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 역사체험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  <a:hlinkClick r:id="rId5"/>
            </a:endParaRPr>
          </a:p>
          <a:p>
            <a:pPr algn="ctr"/>
            <a:r>
              <a:rPr lang="ko-KR" altLang="en-US" sz="1200" b="1" u="sng" dirty="0">
                <a:hlinkClick r:id="rId5"/>
              </a:rPr>
              <a:t>문화재도 보고 역사도 공부할 수 있는 다섯 곳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4154" y="1098587"/>
            <a:ext cx="8086725" cy="553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95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811" y="1937888"/>
            <a:ext cx="2204632" cy="110231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28371" y="3373715"/>
            <a:ext cx="269551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참고 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자료</a:t>
            </a:r>
            <a:r>
              <a:rPr lang="en-US" altLang="ko-KR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: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 </a:t>
            </a:r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내 고장 대구</a:t>
            </a:r>
            <a:r>
              <a:rPr lang="ko-KR" altLang="en-US" sz="1400" dirty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5"/>
              </a:rPr>
              <a:t>∙경북 다시 보기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교실밖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 역사체험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  <a:hlinkClick r:id="rId5"/>
            </a:endParaRPr>
          </a:p>
          <a:p>
            <a:pPr algn="ctr"/>
            <a:r>
              <a:rPr lang="ko-KR" altLang="en-US" sz="1200" b="1" u="sng" dirty="0">
                <a:hlinkClick r:id="rId5"/>
              </a:rPr>
              <a:t>문화재도 보고 역사도 공부할 수 있는 다섯 곳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6185" y="1098587"/>
            <a:ext cx="8238285" cy="567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9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811" y="1937888"/>
            <a:ext cx="2204632" cy="110231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28371" y="3373715"/>
            <a:ext cx="269551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참고 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자료</a:t>
            </a:r>
            <a:r>
              <a:rPr lang="en-US" altLang="ko-KR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: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 </a:t>
            </a:r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내 고장 대구</a:t>
            </a:r>
            <a:r>
              <a:rPr lang="ko-KR" altLang="en-US" sz="1400" dirty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5"/>
              </a:rPr>
              <a:t>∙경북 다시 보기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교실밖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 역사체험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  <a:hlinkClick r:id="rId5"/>
            </a:endParaRPr>
          </a:p>
          <a:p>
            <a:pPr algn="ctr"/>
            <a:r>
              <a:rPr lang="ko-KR" altLang="en-US" sz="1200" b="1" u="sng" dirty="0">
                <a:hlinkClick r:id="rId5"/>
              </a:rPr>
              <a:t>문화재도 보고 역사도 공부할 수 있는 다섯 곳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2716" y="1937888"/>
            <a:ext cx="9379284" cy="2957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10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467497" y="6380946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참고 사이트</a:t>
            </a:r>
            <a:r>
              <a:rPr lang="en-US" altLang="ko-KR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: </a:t>
            </a:r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유네스코와 유산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6431" y="1041400"/>
            <a:ext cx="7001664" cy="53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14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467497" y="6380946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참고 사이트</a:t>
            </a:r>
            <a:r>
              <a:rPr lang="en-US" altLang="ko-KR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: </a:t>
            </a:r>
            <a:r>
              <a:rPr lang="ko-KR" altLang="en-US" sz="2500" dirty="0" err="1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국가유산청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9257" y="1098587"/>
            <a:ext cx="7106414" cy="503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87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pic>
        <p:nvPicPr>
          <p:cNvPr id="14" name="그림 13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618" y="931335"/>
            <a:ext cx="10203453" cy="5300285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2430546" y="6488668"/>
            <a:ext cx="80046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[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참 좋은 우리 대구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] 7.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대구의 국가유산의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유형 </a:t>
            </a:r>
            <a:r>
              <a:rPr lang="en-US" altLang="ko-KR" dirty="0" smtClean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[</a:t>
            </a:r>
            <a:r>
              <a:rPr lang="ko-KR" altLang="en-US" dirty="0" smtClean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출처</a:t>
            </a:r>
            <a:r>
              <a:rPr lang="en-US" altLang="ko-KR" dirty="0" smtClean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: </a:t>
            </a:r>
            <a:r>
              <a:rPr lang="ko-KR" altLang="en-US" dirty="0" smtClean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대구미래교육연구원</a:t>
            </a:r>
            <a:r>
              <a:rPr lang="en-US" altLang="ko-KR" dirty="0" smtClean="0">
                <a:solidFill>
                  <a:srgbClr val="0F0F0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]</a:t>
            </a:r>
            <a:endParaRPr lang="ko-KR" altLang="en-US" i="0" dirty="0">
              <a:solidFill>
                <a:srgbClr val="0F0F0F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243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5" name="직사각형 14"/>
          <p:cNvSpPr/>
          <p:nvPr/>
        </p:nvSpPr>
        <p:spPr>
          <a:xfrm>
            <a:off x="2430546" y="6488668"/>
            <a:ext cx="80046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hlinkClick r:id="rId4"/>
              </a:rPr>
              <a:t>[</a:t>
            </a:r>
            <a:r>
              <a:rPr lang="ko-KR" altLang="en-US" dirty="0">
                <a:latin typeface="맑은 고딕" panose="020B0503020000020004" pitchFamily="50" charset="-127"/>
                <a:hlinkClick r:id="rId4"/>
              </a:rPr>
              <a:t>참 좋은 우리 대구</a:t>
            </a:r>
            <a:r>
              <a:rPr lang="en-US" altLang="ko-KR" dirty="0">
                <a:latin typeface="맑은 고딕" panose="020B0503020000020004" pitchFamily="50" charset="-127"/>
                <a:hlinkClick r:id="rId4"/>
              </a:rPr>
              <a:t>] 8. </a:t>
            </a:r>
            <a:r>
              <a:rPr lang="ko-KR" altLang="en-US" dirty="0" smtClean="0">
                <a:latin typeface="맑은 고딕" panose="020B0503020000020004" pitchFamily="50" charset="-127"/>
                <a:hlinkClick r:id="rId4"/>
              </a:rPr>
              <a:t>국가유산의 가치 </a:t>
            </a:r>
            <a:r>
              <a:rPr lang="en-US" altLang="ko-KR" dirty="0">
                <a:solidFill>
                  <a:srgbClr val="0F0F0F"/>
                </a:solidFill>
                <a:latin typeface="맑은 고딕" panose="020B0503020000020004" pitchFamily="50" charset="-127"/>
                <a:hlinkClick r:id="rId4"/>
              </a:rPr>
              <a:t>[</a:t>
            </a:r>
            <a:r>
              <a:rPr lang="ko-KR" altLang="en-US" dirty="0">
                <a:solidFill>
                  <a:srgbClr val="0F0F0F"/>
                </a:solidFill>
                <a:latin typeface="맑은 고딕" panose="020B0503020000020004" pitchFamily="50" charset="-127"/>
                <a:hlinkClick r:id="rId4"/>
              </a:rPr>
              <a:t>출처</a:t>
            </a:r>
            <a:r>
              <a:rPr lang="en-US" altLang="ko-KR" dirty="0">
                <a:solidFill>
                  <a:srgbClr val="0F0F0F"/>
                </a:solidFill>
                <a:latin typeface="맑은 고딕" panose="020B0503020000020004" pitchFamily="50" charset="-127"/>
                <a:hlinkClick r:id="rId4"/>
              </a:rPr>
              <a:t>: </a:t>
            </a:r>
            <a:r>
              <a:rPr lang="ko-KR" altLang="en-US" dirty="0">
                <a:solidFill>
                  <a:srgbClr val="0F0F0F"/>
                </a:solidFill>
                <a:latin typeface="맑은 고딕" panose="020B0503020000020004" pitchFamily="50" charset="-127"/>
                <a:hlinkClick r:id="rId4"/>
              </a:rPr>
              <a:t>대구미래교육연구원</a:t>
            </a:r>
            <a:r>
              <a:rPr lang="en-US" altLang="ko-KR" dirty="0">
                <a:solidFill>
                  <a:srgbClr val="0F0F0F"/>
                </a:solidFill>
                <a:latin typeface="맑은 고딕" panose="020B0503020000020004" pitchFamily="50" charset="-127"/>
                <a:hlinkClick r:id="rId4"/>
              </a:rPr>
              <a:t>]</a:t>
            </a:r>
            <a:endParaRPr lang="ko-KR" altLang="en-US" dirty="0">
              <a:solidFill>
                <a:srgbClr val="0F0F0F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2" name="그림 1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067" y="1031393"/>
            <a:ext cx="10392305" cy="542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63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1402</Words>
  <Application>Microsoft Office PowerPoint</Application>
  <PresentationFormat>와이드스크린</PresentationFormat>
  <Paragraphs>253</Paragraphs>
  <Slides>50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50</vt:i4>
      </vt:variant>
    </vt:vector>
  </HeadingPairs>
  <TitlesOfParts>
    <vt:vector size="63" baseType="lpstr">
      <vt:lpstr>Archivo Black</vt:lpstr>
      <vt:lpstr>Chewy</vt:lpstr>
      <vt:lpstr>HY강M</vt:lpstr>
      <vt:lpstr>HY수평선B</vt:lpstr>
      <vt:lpstr>Raleway ExtraBold</vt:lpstr>
      <vt:lpstr>굴림</vt:lpstr>
      <vt:lpstr>나눔고딕</vt:lpstr>
      <vt:lpstr>맑은 고딕</vt:lpstr>
      <vt:lpstr>한컴산뜻돋움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경만 박</dc:creator>
  <cp:lastModifiedBy>user</cp:lastModifiedBy>
  <cp:revision>27</cp:revision>
  <dcterms:created xsi:type="dcterms:W3CDTF">2024-12-21T00:28:14Z</dcterms:created>
  <dcterms:modified xsi:type="dcterms:W3CDTF">2024-12-24T01:34:24Z</dcterms:modified>
</cp:coreProperties>
</file>