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917" r:id="rId2"/>
    <p:sldId id="796" r:id="rId3"/>
    <p:sldId id="874" r:id="rId4"/>
    <p:sldId id="918" r:id="rId5"/>
    <p:sldId id="919" r:id="rId6"/>
    <p:sldId id="287" r:id="rId7"/>
    <p:sldId id="888" r:id="rId8"/>
    <p:sldId id="920" r:id="rId9"/>
    <p:sldId id="842" r:id="rId10"/>
    <p:sldId id="921" r:id="rId11"/>
    <p:sldId id="922" r:id="rId12"/>
    <p:sldId id="923" r:id="rId13"/>
    <p:sldId id="924" r:id="rId14"/>
    <p:sldId id="925" r:id="rId15"/>
    <p:sldId id="926" r:id="rId16"/>
    <p:sldId id="927" r:id="rId17"/>
    <p:sldId id="928" r:id="rId18"/>
    <p:sldId id="929" r:id="rId19"/>
    <p:sldId id="930" r:id="rId20"/>
    <p:sldId id="931" r:id="rId21"/>
    <p:sldId id="932" r:id="rId22"/>
    <p:sldId id="933" r:id="rId23"/>
    <p:sldId id="942" r:id="rId24"/>
    <p:sldId id="943" r:id="rId25"/>
    <p:sldId id="934" r:id="rId26"/>
    <p:sldId id="935" r:id="rId27"/>
    <p:sldId id="936" r:id="rId28"/>
    <p:sldId id="937" r:id="rId29"/>
    <p:sldId id="944" r:id="rId30"/>
    <p:sldId id="945" r:id="rId31"/>
    <p:sldId id="939" r:id="rId32"/>
    <p:sldId id="951" r:id="rId33"/>
    <p:sldId id="813" r:id="rId34"/>
    <p:sldId id="952" r:id="rId35"/>
    <p:sldId id="946" r:id="rId36"/>
    <p:sldId id="523" r:id="rId37"/>
    <p:sldId id="815" r:id="rId38"/>
    <p:sldId id="870" r:id="rId39"/>
    <p:sldId id="953" r:id="rId40"/>
    <p:sldId id="865" r:id="rId41"/>
    <p:sldId id="954" r:id="rId42"/>
    <p:sldId id="956" r:id="rId43"/>
    <p:sldId id="908" r:id="rId44"/>
    <p:sldId id="950" r:id="rId45"/>
    <p:sldId id="949" r:id="rId46"/>
    <p:sldId id="948" r:id="rId47"/>
    <p:sldId id="947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563C1"/>
    <a:srgbClr val="FFFFFF"/>
    <a:srgbClr val="C5DBF1"/>
    <a:srgbClr val="E6E6E6"/>
    <a:srgbClr val="5B9BD5"/>
    <a:srgbClr val="75AAD9"/>
    <a:srgbClr val="898989"/>
    <a:srgbClr val="4AB2D9"/>
    <a:srgbClr val="ECBB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95619-BC6F-4E28-ABAD-FA5AAF3C1B5C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FC770-4C8D-4958-BDD3-CF8F51296B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5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FC770-4C8D-4958-BDD3-CF8F51296B6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5407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8395EE-BCAA-3521-6A1D-69393D94A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1F284C0-C2E8-822C-AFC4-316B8C95C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3BEB6D-4DEF-8AF9-7113-3FC87BBEC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936A17-3C20-C41A-33D3-EE62AD5AF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547BC0-1EA7-0F61-9508-EC33C875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33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7B5F5E-C262-DFD2-DCDA-94FECE0E8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EF6EFB-44CB-8F8A-8A4A-3E93B6895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87D4ED-6F6F-D043-B049-D8CAB6915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CAB51E-0FA8-0ACC-9613-BCA7EF339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4A7B69-7F1F-991C-3BF9-A3F55684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641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E810F1-0530-F181-CA19-39A7BFD63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224912-8EB0-9487-2E6A-BF1ADD7AE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40F110-236A-7128-AABC-508D25F24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2268AE-B32A-8C6C-1565-10AA2D141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BACB44-2285-311B-9064-D76EA86E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28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2B08E5-E025-3D86-A43E-0FBF9F0CF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D4064F-A47B-A36E-8411-1DC3ED37F3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342803D-3CAB-E56F-1C3C-368647854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D78E06-A393-7243-3FAF-ED0CD9D6B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25A782-8399-14EB-DE71-E57CB555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0FCEE0A-D43D-BCEC-D505-F0D9DCE5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0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36BFB5-696D-E1F0-B7B7-A15575F17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C76C25-9F18-B957-E07E-CACE39370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2F09FE-B106-F362-0AFE-5B7235719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F59A551-625D-551B-58CD-AD2347C8F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FAF0E-EAA7-8383-B997-DAF2ACB28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F327B3-CA91-87A1-B5C2-81FD1A880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B88DF00-B090-5147-3B92-7B98AC4DF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EEDD944-9A32-B805-0B64-26CBCE381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58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EAC7E2-316E-FEBD-BA3B-CE891038D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8AE009-CB28-8A0B-7E9E-FB4AAEED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9717A88-407B-358C-77C9-37F89F4C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74D2A44-6770-687A-327B-E227C66C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84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B85594E-F542-D15D-1116-727E7C3D2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B990E71-E06E-E81A-C90F-DB1EB642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8ACEC50-6081-E30C-D529-D78FC17E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8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2CB03B-CA3A-BE39-56E0-06F8AD32A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C23741-FDF3-5F07-8965-3CDDA4306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C795FFE-FFDF-49E4-61EB-BEF175311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113F96-C3D2-92BF-C1BC-6A520756F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5C73C1-8025-F627-4EB7-64EE3704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8BE47D-E72E-40F5-FD2F-ED71C5DBC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27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927203-6E9C-DC87-849A-1C468793F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E6D442-3FDB-415F-DAE3-6DDB8A4DB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7617C7-79E6-25F4-C663-8A7EFEE72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079F42-6FDB-348B-80BD-47401EA0B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DCECDD-8B19-2DB3-DDC1-D3CF41C1E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C4867C-8121-668C-AEEE-43024B7B5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06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9C0DC6-D7B8-1894-C4F6-DC8A78D9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70BD162-1311-96D0-8CC3-BC4D0B14A0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151E0A-1882-A3CB-7C00-E95988CA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AA4B4A-5B0F-2F6C-47C1-6E5B9B28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431DF3-38DB-15AB-5FCE-E52F79CD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09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3A49AB4-AB14-04D5-2C5F-2132207A10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EF96FD6-C1D0-C7AC-AFA7-FE0794B1B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7F986-EBEC-4926-FA1C-6A4308C0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5E3B2A-6389-BA60-C9AC-593C6DBA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4A54E0-5B15-91D7-08AD-65662F22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58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099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0;p13">
            <a:extLst>
              <a:ext uri="{FF2B5EF4-FFF2-40B4-BE49-F238E27FC236}">
                <a16:creationId xmlns:a16="http://schemas.microsoft.com/office/drawing/2014/main" id="{B375AEA8-CD25-DE2A-A840-13D4BE885EA3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221;p13">
              <a:extLst>
                <a:ext uri="{FF2B5EF4-FFF2-40B4-BE49-F238E27FC236}">
                  <a16:creationId xmlns:a16="http://schemas.microsoft.com/office/drawing/2014/main" id="{1F8B7D48-111B-5032-A3F0-D8DE68E5040C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222;p13">
                <a:extLst>
                  <a:ext uri="{FF2B5EF4-FFF2-40B4-BE49-F238E27FC236}">
                    <a16:creationId xmlns:a16="http://schemas.microsoft.com/office/drawing/2014/main" id="{AB152EA2-867B-C712-F2A4-A6A7FDC0ED3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223;p13">
                <a:extLst>
                  <a:ext uri="{FF2B5EF4-FFF2-40B4-BE49-F238E27FC236}">
                    <a16:creationId xmlns:a16="http://schemas.microsoft.com/office/drawing/2014/main" id="{17738AA0-0856-32C4-6D03-D0A13ED78A6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224;p13">
                <a:extLst>
                  <a:ext uri="{FF2B5EF4-FFF2-40B4-BE49-F238E27FC236}">
                    <a16:creationId xmlns:a16="http://schemas.microsoft.com/office/drawing/2014/main" id="{EFF6B89C-AC96-8CE2-DDDC-978B135BC6A8}"/>
                  </a:ext>
                </a:extLst>
              </p:cNvPr>
              <p:cNvSpPr/>
              <p:nvPr/>
            </p:nvSpPr>
            <p:spPr>
              <a:xfrm rot="10800000" flipH="1">
                <a:off x="8257725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13" name="Google Shape;225;p13">
                <a:extLst>
                  <a:ext uri="{FF2B5EF4-FFF2-40B4-BE49-F238E27FC236}">
                    <a16:creationId xmlns:a16="http://schemas.microsoft.com/office/drawing/2014/main" id="{229D4D34-F29F-743F-26D1-B3E86C52CC5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226;p13">
                <a:extLst>
                  <a:ext uri="{FF2B5EF4-FFF2-40B4-BE49-F238E27FC236}">
                    <a16:creationId xmlns:a16="http://schemas.microsoft.com/office/drawing/2014/main" id="{0D522487-322E-2771-0E99-50A60F2B6BD8}"/>
                  </a:ext>
                </a:extLst>
              </p:cNvPr>
              <p:cNvSpPr/>
              <p:nvPr/>
            </p:nvSpPr>
            <p:spPr>
              <a:xfrm rot="10800000" flipH="1">
                <a:off x="7886270" y="-1588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227;p13">
              <a:extLst>
                <a:ext uri="{FF2B5EF4-FFF2-40B4-BE49-F238E27FC236}">
                  <a16:creationId xmlns:a16="http://schemas.microsoft.com/office/drawing/2014/main" id="{E7CB3929-014C-CB9E-3FA8-D56E310009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228;p13">
                <a:extLst>
                  <a:ext uri="{FF2B5EF4-FFF2-40B4-BE49-F238E27FC236}">
                    <a16:creationId xmlns:a16="http://schemas.microsoft.com/office/drawing/2014/main" id="{866FECD2-FDA4-5E37-198E-4EC1070F07E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229;p13">
                <a:extLst>
                  <a:ext uri="{FF2B5EF4-FFF2-40B4-BE49-F238E27FC236}">
                    <a16:creationId xmlns:a16="http://schemas.microsoft.com/office/drawing/2014/main" id="{A13F7E1C-9F2B-33BA-BFDB-E8680AFD07E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230;p13">
                <a:extLst>
                  <a:ext uri="{FF2B5EF4-FFF2-40B4-BE49-F238E27FC236}">
                    <a16:creationId xmlns:a16="http://schemas.microsoft.com/office/drawing/2014/main" id="{78072BA7-74CF-D6C4-BDEB-81B957AB83F0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8" name="Google Shape;231;p13">
                <a:extLst>
                  <a:ext uri="{FF2B5EF4-FFF2-40B4-BE49-F238E27FC236}">
                    <a16:creationId xmlns:a16="http://schemas.microsoft.com/office/drawing/2014/main" id="{5FCA8E8A-C2DA-AE29-8A10-ED808E979B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232;p13">
                <a:extLst>
                  <a:ext uri="{FF2B5EF4-FFF2-40B4-BE49-F238E27FC236}">
                    <a16:creationId xmlns:a16="http://schemas.microsoft.com/office/drawing/2014/main" id="{52A5929F-1F4A-570E-250C-81E855584C2A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233;p13">
            <a:extLst>
              <a:ext uri="{FF2B5EF4-FFF2-40B4-BE49-F238E27FC236}">
                <a16:creationId xmlns:a16="http://schemas.microsoft.com/office/drawing/2014/main" id="{EE179839-0D67-A312-281F-27EBDDB47C3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6698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;p3">
            <a:extLst>
              <a:ext uri="{FF2B5EF4-FFF2-40B4-BE49-F238E27FC236}">
                <a16:creationId xmlns:a16="http://schemas.microsoft.com/office/drawing/2014/main" id="{B8A321A6-583D-4C0B-8578-46E179F1893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32;p3">
              <a:extLst>
                <a:ext uri="{FF2B5EF4-FFF2-40B4-BE49-F238E27FC236}">
                  <a16:creationId xmlns:a16="http://schemas.microsoft.com/office/drawing/2014/main" id="{621AA51F-F006-A094-8878-800FB42C6B3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3;p3">
              <a:extLst>
                <a:ext uri="{FF2B5EF4-FFF2-40B4-BE49-F238E27FC236}">
                  <a16:creationId xmlns:a16="http://schemas.microsoft.com/office/drawing/2014/main" id="{0266C114-3B9F-DA3B-BC2F-496572BBE4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4;p3">
              <a:extLst>
                <a:ext uri="{FF2B5EF4-FFF2-40B4-BE49-F238E27FC236}">
                  <a16:creationId xmlns:a16="http://schemas.microsoft.com/office/drawing/2014/main" id="{03204C13-E5AF-3EA9-0026-CB5F15DBEC7D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6" name="Google Shape;35;p3">
              <a:extLst>
                <a:ext uri="{FF2B5EF4-FFF2-40B4-BE49-F238E27FC236}">
                  <a16:creationId xmlns:a16="http://schemas.microsoft.com/office/drawing/2014/main" id="{F779C7E6-98A6-6E80-CE7E-103991867A3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6;p3">
              <a:extLst>
                <a:ext uri="{FF2B5EF4-FFF2-40B4-BE49-F238E27FC236}">
                  <a16:creationId xmlns:a16="http://schemas.microsoft.com/office/drawing/2014/main" id="{1AB3EE4C-9674-4BD0-68F0-7678AC53D520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8" name="Google Shape;37;p3">
            <a:extLst>
              <a:ext uri="{FF2B5EF4-FFF2-40B4-BE49-F238E27FC236}">
                <a16:creationId xmlns:a16="http://schemas.microsoft.com/office/drawing/2014/main" id="{4E8FA696-866B-A2C4-3532-CFBC335E888B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9" name="Google Shape;38;p3">
              <a:extLst>
                <a:ext uri="{FF2B5EF4-FFF2-40B4-BE49-F238E27FC236}">
                  <a16:creationId xmlns:a16="http://schemas.microsoft.com/office/drawing/2014/main" id="{184217EB-18FB-1F52-02ED-F2959F10BD0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9;p3">
              <a:extLst>
                <a:ext uri="{FF2B5EF4-FFF2-40B4-BE49-F238E27FC236}">
                  <a16:creationId xmlns:a16="http://schemas.microsoft.com/office/drawing/2014/main" id="{5C8AC3D7-2881-ED3A-9700-17CED3DE40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0;p3">
              <a:extLst>
                <a:ext uri="{FF2B5EF4-FFF2-40B4-BE49-F238E27FC236}">
                  <a16:creationId xmlns:a16="http://schemas.microsoft.com/office/drawing/2014/main" id="{B86AD8D4-7282-F9FD-3DDF-C78810451684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2" name="Google Shape;41;p3">
              <a:extLst>
                <a:ext uri="{FF2B5EF4-FFF2-40B4-BE49-F238E27FC236}">
                  <a16:creationId xmlns:a16="http://schemas.microsoft.com/office/drawing/2014/main" id="{47BEEC1F-F28D-745D-F1C3-C94C35B9504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;p3">
              <a:extLst>
                <a:ext uri="{FF2B5EF4-FFF2-40B4-BE49-F238E27FC236}">
                  <a16:creationId xmlns:a16="http://schemas.microsoft.com/office/drawing/2014/main" id="{2B80AB34-8876-4B2F-19B9-4C3542A54C81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14" name="Google Shape;43;p3">
            <a:extLst>
              <a:ext uri="{FF2B5EF4-FFF2-40B4-BE49-F238E27FC236}">
                <a16:creationId xmlns:a16="http://schemas.microsoft.com/office/drawing/2014/main" id="{4F83180C-702F-2889-448E-0178A0EC26CA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5" name="Google Shape;44;p3">
              <a:extLst>
                <a:ext uri="{FF2B5EF4-FFF2-40B4-BE49-F238E27FC236}">
                  <a16:creationId xmlns:a16="http://schemas.microsoft.com/office/drawing/2014/main" id="{24BAE678-ABC6-C072-71E7-79039F3ED76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5;p3">
              <a:extLst>
                <a:ext uri="{FF2B5EF4-FFF2-40B4-BE49-F238E27FC236}">
                  <a16:creationId xmlns:a16="http://schemas.microsoft.com/office/drawing/2014/main" id="{587B2B74-C57B-791B-90A1-D9B9626DF49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46;p3">
              <a:extLst>
                <a:ext uri="{FF2B5EF4-FFF2-40B4-BE49-F238E27FC236}">
                  <a16:creationId xmlns:a16="http://schemas.microsoft.com/office/drawing/2014/main" id="{DF744A8D-7998-F8C1-6A3A-E191ED821E30}"/>
                </a:ext>
              </a:extLst>
            </p:cNvPr>
            <p:cNvSpPr/>
            <p:nvPr/>
          </p:nvSpPr>
          <p:spPr>
            <a:xfrm rot="10800000" flipH="1">
              <a:off x="8257431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8" name="Google Shape;47;p3">
              <a:extLst>
                <a:ext uri="{FF2B5EF4-FFF2-40B4-BE49-F238E27FC236}">
                  <a16:creationId xmlns:a16="http://schemas.microsoft.com/office/drawing/2014/main" id="{277FAE1D-F8C7-19DE-1416-DAEF37215CF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8;p3">
              <a:extLst>
                <a:ext uri="{FF2B5EF4-FFF2-40B4-BE49-F238E27FC236}">
                  <a16:creationId xmlns:a16="http://schemas.microsoft.com/office/drawing/2014/main" id="{6839F7A5-6359-2F19-B592-2F3994969E7F}"/>
                </a:ext>
              </a:extLst>
            </p:cNvPr>
            <p:cNvSpPr/>
            <p:nvPr/>
          </p:nvSpPr>
          <p:spPr>
            <a:xfrm rot="10800000" flipH="1">
              <a:off x="7885857" y="-158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20" name="Google Shape;52;p3">
            <a:extLst>
              <a:ext uri="{FF2B5EF4-FFF2-40B4-BE49-F238E27FC236}">
                <a16:creationId xmlns:a16="http://schemas.microsoft.com/office/drawing/2014/main" id="{9715BBD5-D825-6954-8CD9-4BE246998A1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3208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BC58B90-0499-36C7-9FAB-6DBE6469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074F62-C8E8-74B4-EE4F-DCD800472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BAFD89-8EE2-DDB5-FDEA-8F2D90C32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5FCFB-F9D9-4F43-9116-28BCE341E764}" type="datetimeFigureOut">
              <a:rPr lang="ko-KR" altLang="en-US" smtClean="0"/>
              <a:t>2025-01-31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AC56B-DFE0-CF7D-E086-CC0774CE6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D3C9A9-A29E-0D51-930A-EEF089C88B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93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egubook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google.com/store/apps/details?id=com.daegu.meseum.daeguboo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6.png"/><Relationship Id="rId7" Type="http://schemas.openxmlformats.org/officeDocument/2006/relationships/image" Target="../media/image3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6.png"/><Relationship Id="rId7" Type="http://schemas.openxmlformats.org/officeDocument/2006/relationships/image" Target="../media/image3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6.png"/><Relationship Id="rId7" Type="http://schemas.openxmlformats.org/officeDocument/2006/relationships/image" Target="../media/image4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g"/><Relationship Id="rId5" Type="http://schemas.openxmlformats.org/officeDocument/2006/relationships/image" Target="../media/image19.png"/><Relationship Id="rId4" Type="http://schemas.openxmlformats.org/officeDocument/2006/relationships/hyperlink" Target="https://ebook.clebear.com/dgmoe/dgmoe/viewEbook.jsp?contentId=/dgmoe/dgmoe_ebook_1.pdf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www.youtube.com/watch?v=gvvDjrWnsvg" TargetMode="Externa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jpeg"/><Relationship Id="rId4" Type="http://schemas.openxmlformats.org/officeDocument/2006/relationships/image" Target="../media/image17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5" Type="http://schemas.openxmlformats.org/officeDocument/2006/relationships/hyperlink" Target="https://youtu.be/UWRd8FhAmDk" TargetMode="External"/><Relationship Id="rId4" Type="http://schemas.openxmlformats.org/officeDocument/2006/relationships/image" Target="../media/image1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2.png"/><Relationship Id="rId4" Type="http://schemas.openxmlformats.org/officeDocument/2006/relationships/image" Target="../media/image17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daegubook.com/teaching/chapter11.html" TargetMode="External"/><Relationship Id="rId5" Type="http://schemas.openxmlformats.org/officeDocument/2006/relationships/image" Target="../media/image54.png"/><Relationship Id="rId4" Type="http://schemas.openxmlformats.org/officeDocument/2006/relationships/hyperlink" Target="https://www.daegubook.com/teaching/chapter5.html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6.png"/><Relationship Id="rId5" Type="http://schemas.openxmlformats.org/officeDocument/2006/relationships/hyperlink" Target="https://www.daegubook.com/history/05.html" TargetMode="External"/><Relationship Id="rId4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9.png"/><Relationship Id="rId4" Type="http://schemas.openxmlformats.org/officeDocument/2006/relationships/hyperlink" Target="https://youtu.be/mGskgwrd_zY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0.png"/><Relationship Id="rId4" Type="http://schemas.openxmlformats.org/officeDocument/2006/relationships/hyperlink" Target="https://youtu.be/Qen0UrkN_hI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1.png"/><Relationship Id="rId4" Type="http://schemas.openxmlformats.org/officeDocument/2006/relationships/hyperlink" Target="https://youtu.be/1SKfbMWO0J0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youtu.be/pKx_mq_7fFE" TargetMode="External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120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2913529" y="6488668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내 고장 대구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·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경북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다시보기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19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52961" b="1"/>
          <a:stretch/>
        </p:blipFill>
        <p:spPr>
          <a:xfrm>
            <a:off x="193862" y="1894139"/>
            <a:ext cx="6377268" cy="2376274"/>
          </a:xfrm>
          <a:prstGeom prst="rect">
            <a:avLst/>
          </a:prstGeom>
        </p:spPr>
      </p:pic>
      <p:pic>
        <p:nvPicPr>
          <p:cNvPr id="3" name="그림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064" y="5053322"/>
            <a:ext cx="5977193" cy="114147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977FDCC-640A-7BC4-65F7-866B8FDAA0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016"/>
          <a:stretch/>
        </p:blipFill>
        <p:spPr>
          <a:xfrm>
            <a:off x="6229911" y="1696915"/>
            <a:ext cx="5690346" cy="3013493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52674" y="390218"/>
            <a:ext cx="9567583" cy="686381"/>
            <a:chOff x="440391" y="358588"/>
            <a:chExt cx="9567583" cy="683506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t="27485" b="56571"/>
            <a:stretch/>
          </p:blipFill>
          <p:spPr>
            <a:xfrm>
              <a:off x="5181600" y="432494"/>
              <a:ext cx="4826374" cy="6096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11171" b="71158"/>
            <a:stretch/>
          </p:blipFill>
          <p:spPr>
            <a:xfrm>
              <a:off x="440391" y="358588"/>
              <a:ext cx="4826374" cy="676800"/>
            </a:xfrm>
            <a:prstGeom prst="rect">
              <a:avLst/>
            </a:prstGeom>
          </p:spPr>
        </p:pic>
      </p:grpSp>
      <p:cxnSp>
        <p:nvCxnSpPr>
          <p:cNvPr id="10" name="직선 연결선 9"/>
          <p:cNvCxnSpPr/>
          <p:nvPr/>
        </p:nvCxnSpPr>
        <p:spPr>
          <a:xfrm>
            <a:off x="2599765" y="1139352"/>
            <a:ext cx="6266329" cy="0"/>
          </a:xfrm>
          <a:prstGeom prst="line">
            <a:avLst/>
          </a:prstGeom>
          <a:ln w="28575"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67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그림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267" y="3606801"/>
            <a:ext cx="4859867" cy="2865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그림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85" y="2114552"/>
            <a:ext cx="563033" cy="1314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그림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618" y="2114552"/>
            <a:ext cx="563033" cy="1314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D62AF5BA-95C6-49A5-9DBD-7545CD1A7B2C}"/>
              </a:ext>
            </a:extLst>
          </p:cNvPr>
          <p:cNvSpPr/>
          <p:nvPr/>
        </p:nvSpPr>
        <p:spPr>
          <a:xfrm>
            <a:off x="1854203" y="2277534"/>
            <a:ext cx="6798733" cy="13292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000000"/>
              </a:buClr>
              <a:defRPr/>
            </a:pPr>
            <a:r>
              <a:rPr lang="ko-KR" altLang="en-US" sz="3600" b="1" kern="0" dirty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대한민국의 </a:t>
            </a:r>
            <a:r>
              <a:rPr lang="ko-KR" altLang="en-US" sz="3600" b="1" kern="0" dirty="0" err="1">
                <a:solidFill>
                  <a:srgbClr val="4AB2D9"/>
                </a:solidFill>
                <a:latin typeface="+mj-ea"/>
                <a:ea typeface="+mj-ea"/>
                <a:sym typeface="Arial"/>
              </a:rPr>
              <a:t>보물이자</a:t>
            </a:r>
            <a:r>
              <a:rPr lang="ko-KR" altLang="en-US" sz="3600" b="1" kern="0" dirty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 </a:t>
            </a:r>
            <a:endParaRPr lang="en-US" altLang="ko-KR" sz="3600" b="1" kern="0" dirty="0" smtClean="0">
              <a:solidFill>
                <a:srgbClr val="4AB2D9"/>
              </a:solidFill>
              <a:latin typeface="+mj-ea"/>
              <a:ea typeface="+mj-ea"/>
              <a:sym typeface="Arial"/>
            </a:endParaRPr>
          </a:p>
          <a:p>
            <a:pPr>
              <a:buClr>
                <a:srgbClr val="000000"/>
              </a:buClr>
              <a:defRPr/>
            </a:pPr>
            <a:r>
              <a:rPr lang="ko-KR" altLang="en-US" sz="3600" b="1" kern="0" dirty="0" smtClean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세계의 </a:t>
            </a:r>
            <a:r>
              <a:rPr lang="ko-KR" altLang="en-US" sz="3600" b="1" kern="0" dirty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보물이 된 책 </a:t>
            </a:r>
            <a:r>
              <a:rPr lang="en-US" altLang="ko-KR" sz="3600" b="1" kern="0" dirty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『</a:t>
            </a:r>
            <a:r>
              <a:rPr lang="ko-KR" altLang="en-US" sz="3600" b="1" kern="0" dirty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삼국유사</a:t>
            </a:r>
            <a:r>
              <a:rPr lang="en-US" altLang="ko-KR" sz="3600" b="1" kern="0" dirty="0">
                <a:solidFill>
                  <a:srgbClr val="4AB2D9"/>
                </a:solidFill>
                <a:latin typeface="+mj-ea"/>
                <a:ea typeface="+mj-ea"/>
                <a:sym typeface="Arial"/>
              </a:rPr>
              <a:t>』</a:t>
            </a:r>
            <a:endParaRPr lang="ko-KR" altLang="en-US" sz="3600" kern="0" dirty="0">
              <a:solidFill>
                <a:srgbClr val="4AB2D9"/>
              </a:solidFill>
              <a:latin typeface="+mj-ea"/>
              <a:ea typeface="+mj-ea"/>
              <a:sym typeface="Arial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60E74F6-4FA6-452F-9DB4-26C19238EC02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68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1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7F318EE3-2AA8-4C12-9D73-BCC4A0457716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rgbClr val="ECB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416" y="1064892"/>
            <a:ext cx="1128647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FFC000"/>
                </a:solidFill>
              </a:rPr>
              <a:t>11. </a:t>
            </a:r>
            <a:r>
              <a:rPr lang="ko-KR" altLang="en-US" sz="3200" b="1" dirty="0" smtClean="0">
                <a:solidFill>
                  <a:srgbClr val="FFC000"/>
                </a:solidFill>
              </a:rPr>
              <a:t>대한민국의 </a:t>
            </a:r>
            <a:r>
              <a:rPr lang="ko-KR" altLang="en-US" sz="3200" b="1" dirty="0" err="1" smtClean="0">
                <a:solidFill>
                  <a:srgbClr val="FFC000"/>
                </a:solidFill>
              </a:rPr>
              <a:t>보물이자</a:t>
            </a:r>
            <a:r>
              <a:rPr lang="ko-KR" altLang="en-US" sz="3200" b="1" dirty="0" smtClean="0">
                <a:solidFill>
                  <a:srgbClr val="FFC000"/>
                </a:solidFill>
              </a:rPr>
              <a:t> 세계의 보물이 된 책 삼국유사</a:t>
            </a:r>
            <a:endParaRPr lang="ko-KR" altLang="en-US" sz="3200" dirty="0">
              <a:solidFill>
                <a:srgbClr val="FFC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672167" y="4779397"/>
            <a:ext cx="2089421" cy="2746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075" y="2971821"/>
            <a:ext cx="2384188" cy="131202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4494" y="2933289"/>
            <a:ext cx="2370270" cy="13505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8652" y="2702749"/>
            <a:ext cx="4431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898989"/>
                </a:solidFill>
              </a:rPr>
              <a:t>❷</a:t>
            </a:r>
            <a:r>
              <a:rPr lang="en-US" altLang="ko-KR" sz="2000" b="1" dirty="0">
                <a:solidFill>
                  <a:srgbClr val="898989"/>
                </a:solidFill>
              </a:rPr>
              <a:t> 『</a:t>
            </a:r>
            <a:r>
              <a:rPr lang="ko-KR" altLang="en-US" sz="2000" b="1" dirty="0">
                <a:solidFill>
                  <a:srgbClr val="898989"/>
                </a:solidFill>
              </a:rPr>
              <a:t>삼국유사</a:t>
            </a:r>
            <a:r>
              <a:rPr lang="en-US" altLang="ko-KR" sz="2000" b="1" dirty="0" smtClean="0">
                <a:solidFill>
                  <a:srgbClr val="898989"/>
                </a:solidFill>
              </a:rPr>
              <a:t>』</a:t>
            </a:r>
            <a:r>
              <a:rPr lang="ko-KR" altLang="en-US" sz="2000" b="1" dirty="0" smtClean="0">
                <a:solidFill>
                  <a:srgbClr val="898989"/>
                </a:solidFill>
              </a:rPr>
              <a:t>속의 역사적 인물들은</a:t>
            </a:r>
            <a:r>
              <a:rPr lang="en-US" altLang="ko-KR" sz="2000" b="1" dirty="0" smtClean="0">
                <a:solidFill>
                  <a:srgbClr val="898989"/>
                </a:solidFill>
              </a:rPr>
              <a:t>?</a:t>
            </a:r>
            <a:endParaRPr lang="ko-KR" altLang="en-US" sz="2000" b="1" dirty="0">
              <a:solidFill>
                <a:srgbClr val="89898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1091" y="2702749"/>
            <a:ext cx="4605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898989"/>
                </a:solidFill>
              </a:rPr>
              <a:t>❶ </a:t>
            </a:r>
            <a:r>
              <a:rPr lang="en-US" altLang="ko-KR" sz="2000" b="1" dirty="0" smtClean="0">
                <a:solidFill>
                  <a:srgbClr val="898989"/>
                </a:solidFill>
              </a:rPr>
              <a:t>『</a:t>
            </a:r>
            <a:r>
              <a:rPr lang="ko-KR" altLang="en-US" sz="2000" b="1" dirty="0" smtClean="0">
                <a:solidFill>
                  <a:srgbClr val="898989"/>
                </a:solidFill>
              </a:rPr>
              <a:t>삼국유사</a:t>
            </a:r>
            <a:r>
              <a:rPr lang="en-US" altLang="ko-KR" sz="2000" b="1" dirty="0" smtClean="0">
                <a:solidFill>
                  <a:srgbClr val="898989"/>
                </a:solidFill>
              </a:rPr>
              <a:t>』</a:t>
            </a:r>
            <a:r>
              <a:rPr lang="ko-KR" altLang="en-US" sz="2000" b="1" dirty="0" smtClean="0">
                <a:solidFill>
                  <a:srgbClr val="898989"/>
                </a:solidFill>
              </a:rPr>
              <a:t>는 어떤 책일까</a:t>
            </a:r>
            <a:r>
              <a:rPr lang="en-US" altLang="ko-KR" sz="2000" b="1" dirty="0" smtClean="0">
                <a:solidFill>
                  <a:srgbClr val="898989"/>
                </a:solidFill>
              </a:rPr>
              <a:t>? </a:t>
            </a:r>
            <a:endParaRPr lang="ko-KR" altLang="en-US" sz="2000" b="1" dirty="0">
              <a:solidFill>
                <a:srgbClr val="898989"/>
              </a:solidFill>
            </a:endParaRPr>
          </a:p>
          <a:p>
            <a:endParaRPr lang="ko-KR" altLang="en-US" sz="2000" b="1" dirty="0">
              <a:solidFill>
                <a:srgbClr val="898989"/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943530" y="4486614"/>
            <a:ext cx="4040314" cy="1920537"/>
            <a:chOff x="943530" y="4486614"/>
            <a:chExt cx="4040314" cy="192053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13884" y="5083868"/>
              <a:ext cx="2393264" cy="1323283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943530" y="4486614"/>
              <a:ext cx="40403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solidFill>
                    <a:srgbClr val="898989"/>
                  </a:solidFill>
                </a:rPr>
                <a:t>❸ </a:t>
              </a:r>
              <a:r>
                <a:rPr lang="en-US" altLang="ko-KR" sz="2000" b="1" dirty="0">
                  <a:solidFill>
                    <a:srgbClr val="898989"/>
                  </a:solidFill>
                </a:rPr>
                <a:t>『</a:t>
              </a:r>
              <a:r>
                <a:rPr lang="ko-KR" altLang="en-US" sz="2000" b="1" dirty="0">
                  <a:solidFill>
                    <a:srgbClr val="898989"/>
                  </a:solidFill>
                </a:rPr>
                <a:t>삼국유사</a:t>
              </a:r>
              <a:r>
                <a:rPr lang="en-US" altLang="ko-KR" sz="2000" b="1" dirty="0">
                  <a:solidFill>
                    <a:srgbClr val="898989"/>
                  </a:solidFill>
                </a:rPr>
                <a:t>』 </a:t>
              </a:r>
              <a:r>
                <a:rPr lang="ko-KR" altLang="en-US" sz="2000" b="1" dirty="0" smtClean="0">
                  <a:solidFill>
                    <a:srgbClr val="898989"/>
                  </a:solidFill>
                </a:rPr>
                <a:t>에 나오는 </a:t>
              </a:r>
              <a:endParaRPr lang="en-US" altLang="ko-KR" sz="2000" b="1" dirty="0" smtClean="0">
                <a:solidFill>
                  <a:srgbClr val="898989"/>
                </a:solidFill>
              </a:endParaRPr>
            </a:p>
            <a:p>
              <a:r>
                <a:rPr lang="en-US" altLang="ko-KR" sz="2000" b="1" dirty="0">
                  <a:solidFill>
                    <a:srgbClr val="898989"/>
                  </a:solidFill>
                </a:rPr>
                <a:t> </a:t>
              </a:r>
              <a:r>
                <a:rPr lang="en-US" altLang="ko-KR" sz="2000" b="1" dirty="0" smtClean="0">
                  <a:solidFill>
                    <a:srgbClr val="898989"/>
                  </a:solidFill>
                </a:rPr>
                <a:t>  </a:t>
              </a:r>
              <a:r>
                <a:rPr lang="ko-KR" altLang="en-US" sz="2000" b="1" dirty="0" smtClean="0">
                  <a:solidFill>
                    <a:srgbClr val="898989"/>
                  </a:solidFill>
                </a:rPr>
                <a:t>신비한 이야기</a:t>
              </a:r>
              <a:r>
                <a:rPr lang="en-US" altLang="ko-KR" sz="2000" b="1" dirty="0" smtClean="0">
                  <a:solidFill>
                    <a:srgbClr val="898989"/>
                  </a:solidFill>
                </a:rPr>
                <a:t>, </a:t>
              </a:r>
              <a:r>
                <a:rPr lang="ko-KR" altLang="en-US" sz="2000" b="1" dirty="0" smtClean="0">
                  <a:solidFill>
                    <a:srgbClr val="898989"/>
                  </a:solidFill>
                </a:rPr>
                <a:t>놀라운 이야기</a:t>
              </a:r>
              <a:endParaRPr lang="ko-KR" altLang="en-US" sz="2000" b="1" dirty="0">
                <a:solidFill>
                  <a:srgbClr val="89898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99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92907DB-75D9-ADF2-E6B8-ABC33C7F6BBC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939800"/>
            <a:ext cx="11863792" cy="584057"/>
            <a:chOff x="160248" y="358184"/>
            <a:chExt cx="3722832" cy="437822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440502" y="380398"/>
              <a:ext cx="3442578" cy="3460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base"/>
              <a:r>
                <a:rPr lang="ko-KR" altLang="en-US" sz="2400" b="1" dirty="0" smtClean="0"/>
                <a:t>다음 국가유산들은 어떤 공통점이 있을까요</a:t>
              </a:r>
              <a:r>
                <a:rPr lang="en-US" altLang="ko-KR" sz="2400" b="1" dirty="0" smtClean="0"/>
                <a:t>? </a:t>
              </a: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48" y="358184"/>
              <a:ext cx="248647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2470" y="1523857"/>
            <a:ext cx="7190912" cy="505021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9126245" y="5562022"/>
            <a:ext cx="2689934" cy="10120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>
                <a:solidFill>
                  <a:srgbClr val="FF0000"/>
                </a:solidFill>
              </a:rPr>
              <a:t>세계기록유산</a:t>
            </a:r>
            <a:endParaRPr lang="ko-KR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452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216~217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 smtClean="0"/>
              <a:t>』</a:t>
            </a:r>
            <a:r>
              <a:rPr lang="ko-KR" altLang="en-US" sz="2400" b="1" dirty="0" smtClean="0"/>
              <a:t>는 어떤 책일까</a:t>
            </a:r>
            <a:r>
              <a:rPr lang="en-US" altLang="ko-KR" sz="2400" b="1" dirty="0" smtClean="0"/>
              <a:t>?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3054399" y="1560810"/>
            <a:ext cx="8448504" cy="5056586"/>
            <a:chOff x="2728482" y="1619422"/>
            <a:chExt cx="7427572" cy="4904285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28482" y="1619422"/>
              <a:ext cx="3685141" cy="4904285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413623" y="1619422"/>
              <a:ext cx="3742431" cy="49042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636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452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218~219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 smtClean="0"/>
              <a:t>』</a:t>
            </a:r>
            <a:r>
              <a:rPr lang="ko-KR" altLang="en-US" sz="2400" b="1" dirty="0" smtClean="0"/>
              <a:t>가 </a:t>
            </a:r>
            <a:r>
              <a:rPr lang="en-US" altLang="ko-KR" sz="2400" b="1" dirty="0" smtClean="0"/>
              <a:t>‘</a:t>
            </a:r>
            <a:r>
              <a:rPr lang="ko-KR" altLang="en-US" sz="2400" b="1" dirty="0" smtClean="0"/>
              <a:t>우리나라 국보</a:t>
            </a:r>
            <a:r>
              <a:rPr lang="en-US" altLang="ko-KR" sz="2400" b="1" dirty="0" smtClean="0"/>
              <a:t>’</a:t>
            </a:r>
            <a:r>
              <a:rPr lang="ko-KR" altLang="en-US" sz="2400" b="1" dirty="0" smtClean="0"/>
              <a:t>인 이유는 무엇일까</a:t>
            </a:r>
            <a:r>
              <a:rPr lang="en-US" altLang="ko-KR" sz="2400" b="1" dirty="0" smtClean="0"/>
              <a:t>? 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2991775" y="1523857"/>
            <a:ext cx="8380520" cy="5178784"/>
            <a:chOff x="2823100" y="1771058"/>
            <a:chExt cx="7286938" cy="4601014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23100" y="1771058"/>
              <a:ext cx="3614616" cy="4601014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8"/>
            <a:srcRect b="7168"/>
            <a:stretch/>
          </p:blipFill>
          <p:spPr>
            <a:xfrm>
              <a:off x="6437715" y="1771058"/>
              <a:ext cx="3672323" cy="45942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946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00710" y="183783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직사각형 4"/>
          <p:cNvSpPr/>
          <p:nvPr/>
        </p:nvSpPr>
        <p:spPr>
          <a:xfrm>
            <a:off x="1493090" y="1837830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3200" b="1" dirty="0" smtClean="0">
                <a:latin typeface="+mj-lt"/>
              </a:rPr>
              <a:t>『</a:t>
            </a:r>
            <a:r>
              <a:rPr lang="ko-KR" altLang="en-US" sz="3200" b="1" dirty="0" smtClean="0">
                <a:latin typeface="+mj-lt"/>
              </a:rPr>
              <a:t>삼국유사</a:t>
            </a:r>
            <a:r>
              <a:rPr lang="en-US" altLang="ko-KR" sz="3200" b="1" dirty="0" smtClean="0">
                <a:latin typeface="+mj-lt"/>
              </a:rPr>
              <a:t>』</a:t>
            </a:r>
            <a:r>
              <a:rPr lang="ko-KR" altLang="en-US" sz="3200" b="1" dirty="0" smtClean="0">
                <a:latin typeface="+mj-lt"/>
              </a:rPr>
              <a:t>의 가치에 대해서</a:t>
            </a:r>
            <a:r>
              <a:rPr lang="ko-KR" altLang="en-US" sz="3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알 수 있어요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AutoShape 6">
            <a:extLst>
              <a:ext uri="{FF2B5EF4-FFF2-40B4-BE49-F238E27FC236}">
                <a16:creationId xmlns:a16="http://schemas.microsoft.com/office/drawing/2014/main" id="{C00CB06A-C77D-CC98-DFF5-16249E29243A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551" y="264704"/>
            <a:ext cx="673039" cy="670881"/>
          </a:xfrm>
          <a:prstGeom prst="roundRect">
            <a:avLst>
              <a:gd name="adj" fmla="val 11921"/>
            </a:avLst>
          </a:prstGeom>
          <a:solidFill>
            <a:srgbClr val="002060"/>
          </a:solidFill>
          <a:ln w="3810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000000"/>
              </a:buClr>
              <a:defRPr/>
            </a:pPr>
            <a:r>
              <a:rPr lang="en-US" altLang="ko-KR" sz="4800" kern="0" dirty="0" smtClean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rPr>
              <a:t>?</a:t>
            </a:r>
            <a:endParaRPr lang="ko-KR" altLang="en-US" sz="4800" kern="0" dirty="0">
              <a:solidFill>
                <a:schemeClr val="accent4"/>
              </a:solidFill>
              <a:latin typeface="HY강M" panose="02030600000101010101" pitchFamily="18" charset="-127"/>
              <a:ea typeface="HY강M" panose="02030600000101010101" pitchFamily="18" charset="-127"/>
              <a:cs typeface="Arial"/>
              <a:sym typeface="Arial"/>
            </a:endParaRP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47ACF4E7-22C7-4EE9-7C86-23C6855B8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38546"/>
            <a:ext cx="3828309" cy="584432"/>
          </a:xfrm>
          <a:prstGeom prst="rect">
            <a:avLst/>
          </a:prstGeom>
          <a:ln/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Clr>
                <a:srgbClr val="000000"/>
              </a:buClr>
              <a:defRPr/>
            </a:pPr>
            <a:r>
              <a:rPr lang="ko-KR" altLang="en-US" sz="3200" b="1" kern="0" dirty="0" smtClean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이런 것을 공부해요</a:t>
            </a:r>
            <a:endParaRPr lang="en-US" altLang="ko-KR" sz="3200" b="1" kern="0" dirty="0">
              <a:solidFill>
                <a:schemeClr val="bg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78824" y="2979824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9" name="직사각형 18"/>
          <p:cNvSpPr/>
          <p:nvPr/>
        </p:nvSpPr>
        <p:spPr>
          <a:xfrm>
            <a:off x="1313796" y="2726935"/>
            <a:ext cx="11100292" cy="166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0180" algn="just" fontAlgn="base">
              <a:lnSpc>
                <a:spcPct val="160000"/>
              </a:lnSpc>
            </a:pPr>
            <a:r>
              <a:rPr lang="en-US" altLang="ko-KR" sz="3200" b="1" dirty="0"/>
              <a:t>『</a:t>
            </a:r>
            <a:r>
              <a:rPr lang="ko-KR" altLang="en-US" sz="3200" b="1" dirty="0"/>
              <a:t>삼국유사</a:t>
            </a:r>
            <a:r>
              <a:rPr lang="en-US" altLang="ko-KR" sz="3200" b="1" dirty="0"/>
              <a:t>』 </a:t>
            </a:r>
            <a:r>
              <a:rPr lang="ko-KR" altLang="en-US" sz="3200" b="1" dirty="0" smtClean="0"/>
              <a:t>속 역사 인물을 통해 역사에 대한 지식과 이해를 넓힐 수 있어요</a:t>
            </a:r>
            <a:r>
              <a:rPr lang="en-US" altLang="ko-KR" sz="3200" b="1" dirty="0" smtClean="0"/>
              <a:t>. </a:t>
            </a:r>
            <a:endParaRPr lang="ko-KR" altLang="en-US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83771" y="4700133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1" name="직사각형 20"/>
          <p:cNvSpPr/>
          <p:nvPr/>
        </p:nvSpPr>
        <p:spPr>
          <a:xfrm>
            <a:off x="1313796" y="4483473"/>
            <a:ext cx="10563916" cy="156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0180" algn="just" fontAlgn="base">
              <a:lnSpc>
                <a:spcPct val="160000"/>
              </a:lnSpc>
            </a:pPr>
            <a:r>
              <a:rPr lang="en-US" altLang="ko-KR" sz="3200" b="1" dirty="0"/>
              <a:t>『</a:t>
            </a:r>
            <a:r>
              <a:rPr lang="ko-KR" altLang="en-US" sz="3200" b="1" dirty="0"/>
              <a:t>삼국유사</a:t>
            </a:r>
            <a:r>
              <a:rPr lang="en-US" altLang="ko-KR" sz="3200" b="1" dirty="0"/>
              <a:t>』 </a:t>
            </a:r>
            <a:r>
              <a:rPr lang="ko-KR" altLang="en-US" sz="3200" b="1" dirty="0" smtClean="0"/>
              <a:t>속의 중요한 역사 기록과 흥미로운 신화와</a:t>
            </a:r>
            <a:endParaRPr lang="en-US" altLang="ko-KR" sz="3200" b="1" dirty="0" smtClean="0"/>
          </a:p>
          <a:p>
            <a:pPr indent="170180" algn="just" fontAlgn="base">
              <a:lnSpc>
                <a:spcPct val="160000"/>
              </a:lnSpc>
            </a:pPr>
            <a:r>
              <a:rPr lang="ko-KR" altLang="en-US" sz="3200" b="1" dirty="0" smtClean="0"/>
              <a:t> 전설을 알  수 있어요</a:t>
            </a:r>
            <a:r>
              <a:rPr lang="en-US" altLang="ko-KR" sz="3200" b="1" dirty="0" smtClean="0"/>
              <a:t>. 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233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32002" y="1412165"/>
            <a:ext cx="11270228" cy="584775"/>
            <a:chOff x="652211" y="454114"/>
            <a:chExt cx="8879596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454114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en-US" altLang="ko-KR" sz="3200" b="1" dirty="0" smtClean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/>
                <a:t>』 </a:t>
              </a:r>
              <a:r>
                <a:rPr lang="ko-KR" altLang="en-US" sz="3200" b="1" dirty="0" smtClean="0"/>
                <a:t>를 쓴 </a:t>
              </a:r>
              <a:r>
                <a:rPr lang="en-US" altLang="ko-KR" sz="3200" b="1" dirty="0" smtClean="0"/>
                <a:t>‘</a:t>
              </a:r>
              <a:r>
                <a:rPr lang="ko-KR" altLang="en-US" sz="3200" b="1" dirty="0" smtClean="0"/>
                <a:t>일연</a:t>
              </a:r>
              <a:r>
                <a:rPr lang="en-US" altLang="ko-KR" sz="3200" b="1" dirty="0" smtClean="0"/>
                <a:t>’</a:t>
              </a:r>
              <a:r>
                <a:rPr lang="ko-KR" altLang="en-US" sz="3200" b="1" dirty="0" smtClean="0"/>
                <a:t>은 어떤 사람인지 알아봅시다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52211" y="619161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_x281578960"/>
          <p:cNvSpPr>
            <a:spLocks noChangeArrowheads="1"/>
          </p:cNvSpPr>
          <p:nvPr/>
        </p:nvSpPr>
        <p:spPr bwMode="auto">
          <a:xfrm>
            <a:off x="10161271" y="338546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/>
              <a:t>『</a:t>
            </a:r>
            <a:r>
              <a:rPr lang="ko-KR" altLang="en-US" sz="1200" b="1" dirty="0" smtClean="0"/>
              <a:t>삼국유사</a:t>
            </a:r>
            <a:r>
              <a:rPr lang="en-US" altLang="ko-KR" sz="1200" b="1" dirty="0" smtClean="0"/>
              <a:t>』</a:t>
            </a:r>
            <a:r>
              <a:rPr lang="ko-KR" altLang="en-US" sz="1200" b="1" dirty="0" smtClean="0"/>
              <a:t>의 가치</a:t>
            </a:r>
            <a:endParaRPr lang="ko-KR" altLang="en-US" sz="1200" b="1" dirty="0"/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7242D8CF-0D14-4166-8AA1-F7485E2E31F0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85616" y="2292308"/>
            <a:ext cx="102506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rIns="0" anchor="ctr">
            <a:spAutoFit/>
          </a:bodyPr>
          <a:lstStyle/>
          <a:p>
            <a:pPr fontAlgn="base"/>
            <a:r>
              <a:rPr lang="ko-KR" altLang="en-US" sz="2800" b="1" dirty="0" smtClean="0"/>
              <a:t>글 속에 등장하는 장소를 지도에서 찾아봅시다</a:t>
            </a:r>
            <a:r>
              <a:rPr lang="en-US" altLang="ko-KR" sz="2800" b="1" dirty="0" smtClean="0"/>
              <a:t>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9124" y="2968629"/>
            <a:ext cx="11373106" cy="30469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400" dirty="0" smtClean="0"/>
              <a:t>  고려시대인 </a:t>
            </a:r>
            <a:r>
              <a:rPr lang="en-US" altLang="ko-KR" sz="2400" dirty="0"/>
              <a:t>1206</a:t>
            </a:r>
            <a:r>
              <a:rPr lang="ko-KR" altLang="en-US" sz="2400" dirty="0"/>
              <a:t>년 지금의 경상북도 </a:t>
            </a:r>
            <a:r>
              <a:rPr lang="ko-KR" altLang="en-US" sz="2400" b="1" dirty="0">
                <a:solidFill>
                  <a:srgbClr val="FF0000"/>
                </a:solidFill>
              </a:rPr>
              <a:t>경산</a:t>
            </a:r>
            <a:r>
              <a:rPr lang="ko-KR" altLang="en-US" sz="2400" dirty="0"/>
              <a:t>에서 한 남자아이가 태어났다</a:t>
            </a:r>
            <a:r>
              <a:rPr lang="en-US" altLang="ko-KR" sz="2400" dirty="0"/>
              <a:t>. </a:t>
            </a:r>
            <a:r>
              <a:rPr lang="ko-KR" altLang="en-US" sz="2400" dirty="0"/>
              <a:t>아이는 </a:t>
            </a:r>
            <a:r>
              <a:rPr lang="ko-KR" altLang="en-US" sz="2400" dirty="0" err="1" smtClean="0"/>
              <a:t>아홉살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때 집을 </a:t>
            </a:r>
            <a:r>
              <a:rPr lang="ko-KR" altLang="en-US" sz="2400" dirty="0" smtClean="0"/>
              <a:t>떠나</a:t>
            </a:r>
            <a:r>
              <a:rPr lang="en-US" altLang="ko-KR" sz="2400" dirty="0"/>
              <a:t> </a:t>
            </a:r>
            <a:r>
              <a:rPr lang="ko-KR" altLang="en-US" sz="2400" dirty="0" smtClean="0"/>
              <a:t>스님이 </a:t>
            </a:r>
            <a:r>
              <a:rPr lang="ko-KR" altLang="en-US" sz="2400" dirty="0"/>
              <a:t>되었다</a:t>
            </a:r>
            <a:r>
              <a:rPr lang="en-US" altLang="ko-KR" sz="2400" dirty="0"/>
              <a:t>. </a:t>
            </a:r>
            <a:r>
              <a:rPr lang="ko-KR" altLang="en-US" sz="2400" dirty="0" smtClean="0"/>
              <a:t>그의 </a:t>
            </a:r>
            <a:r>
              <a:rPr lang="ko-KR" altLang="en-US" sz="2400" dirty="0"/>
              <a:t>이름이 일연이었다</a:t>
            </a:r>
            <a:r>
              <a:rPr lang="en-US" altLang="ko-KR" sz="2400" dirty="0"/>
              <a:t>. </a:t>
            </a:r>
            <a:r>
              <a:rPr lang="ko-KR" altLang="en-US" sz="2400" dirty="0"/>
              <a:t>열심히 공부한 일연은 </a:t>
            </a:r>
            <a:r>
              <a:rPr lang="en-US" altLang="ko-KR" sz="2400" dirty="0"/>
              <a:t>22</a:t>
            </a:r>
            <a:r>
              <a:rPr lang="ko-KR" altLang="en-US" sz="2400" dirty="0" smtClean="0"/>
              <a:t>살이 </a:t>
            </a:r>
            <a:r>
              <a:rPr lang="ko-KR" altLang="en-US" sz="2400" dirty="0"/>
              <a:t>되는 </a:t>
            </a:r>
            <a:r>
              <a:rPr lang="en-US" altLang="ko-KR" sz="2400" dirty="0"/>
              <a:t>1277</a:t>
            </a:r>
            <a:r>
              <a:rPr lang="ko-KR" altLang="en-US" sz="2400" dirty="0"/>
              <a:t>년</a:t>
            </a:r>
            <a:r>
              <a:rPr lang="en-US" altLang="ko-KR" sz="2400" dirty="0"/>
              <a:t>, </a:t>
            </a:r>
            <a:r>
              <a:rPr lang="ko-KR" altLang="en-US" sz="2400" dirty="0"/>
              <a:t>스님들이 </a:t>
            </a:r>
            <a:r>
              <a:rPr lang="ko-KR" altLang="en-US" sz="2400" dirty="0" smtClean="0"/>
              <a:t>치르는 과거에서 </a:t>
            </a:r>
            <a:r>
              <a:rPr lang="en-US" altLang="ko-KR" sz="2400" dirty="0"/>
              <a:t>1</a:t>
            </a:r>
            <a:r>
              <a:rPr lang="ko-KR" altLang="en-US" sz="2400" dirty="0"/>
              <a:t>등에 합격했고 더 열심히 공부하기 위해 고향 근처인 </a:t>
            </a:r>
            <a:r>
              <a:rPr lang="ko-KR" altLang="en-US" sz="2400" b="1" dirty="0">
                <a:solidFill>
                  <a:srgbClr val="FF0000"/>
                </a:solidFill>
              </a:rPr>
              <a:t>대구</a:t>
            </a:r>
            <a:r>
              <a:rPr lang="ko-KR" altLang="en-US" sz="2400" dirty="0"/>
              <a:t> </a:t>
            </a:r>
            <a:r>
              <a:rPr lang="ko-KR" altLang="en-US" sz="2400" dirty="0" err="1"/>
              <a:t>비슬산</a:t>
            </a:r>
            <a:r>
              <a:rPr lang="ko-KR" altLang="en-US" sz="2400" dirty="0"/>
              <a:t> 암자에서 공부하였다</a:t>
            </a:r>
            <a:r>
              <a:rPr lang="en-US" altLang="ko-KR" sz="2400" dirty="0"/>
              <a:t>. </a:t>
            </a: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이어서 </a:t>
            </a:r>
            <a:r>
              <a:rPr lang="ko-KR" altLang="en-US" sz="2400" dirty="0"/>
              <a:t>고려 곳곳의 절을 찾아다니며 불교를 공부하고 여러 사람들에게 불교를 전파했다</a:t>
            </a:r>
            <a:r>
              <a:rPr lang="en-US" altLang="ko-KR" sz="2400" dirty="0"/>
              <a:t>. </a:t>
            </a: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일연이 </a:t>
            </a:r>
            <a:r>
              <a:rPr lang="ko-KR" altLang="en-US" sz="2400" dirty="0"/>
              <a:t>삶의 많은 시간을 보낸 절은 </a:t>
            </a:r>
            <a:r>
              <a:rPr lang="ko-KR" altLang="en-US" sz="2400" b="1" dirty="0"/>
              <a:t>대구광역시</a:t>
            </a:r>
            <a:r>
              <a:rPr lang="ko-KR" altLang="en-US" sz="2400" dirty="0"/>
              <a:t> </a:t>
            </a:r>
            <a:r>
              <a:rPr lang="ko-KR" altLang="en-US" sz="2400" b="1" dirty="0">
                <a:solidFill>
                  <a:srgbClr val="FF0000"/>
                </a:solidFill>
              </a:rPr>
              <a:t>달성군</a:t>
            </a:r>
            <a:r>
              <a:rPr lang="ko-KR" altLang="en-US" sz="2400" dirty="0"/>
              <a:t>에 있었던 </a:t>
            </a:r>
            <a:r>
              <a:rPr lang="ko-KR" altLang="en-US" sz="2400" dirty="0" err="1"/>
              <a:t>인흥사</a:t>
            </a:r>
            <a:r>
              <a:rPr lang="en-US" altLang="ko-KR" sz="2400" dirty="0"/>
              <a:t>, </a:t>
            </a:r>
            <a:r>
              <a:rPr lang="ko-KR" altLang="en-US" sz="2400" b="1" dirty="0">
                <a:solidFill>
                  <a:srgbClr val="FF0000"/>
                </a:solidFill>
              </a:rPr>
              <a:t>군위군</a:t>
            </a:r>
            <a:r>
              <a:rPr lang="ko-KR" altLang="en-US" sz="2400" dirty="0"/>
              <a:t> </a:t>
            </a:r>
            <a:r>
              <a:rPr lang="ko-KR" altLang="en-US" sz="2400" dirty="0" err="1"/>
              <a:t>인각사</a:t>
            </a:r>
            <a:r>
              <a:rPr lang="en-US" altLang="ko-KR" sz="2400" dirty="0"/>
              <a:t>,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경상북도</a:t>
            </a:r>
            <a:r>
              <a:rPr lang="en-US" altLang="ko-KR" sz="2400" b="1" dirty="0">
                <a:solidFill>
                  <a:srgbClr val="FF000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포항시 </a:t>
            </a:r>
            <a:r>
              <a:rPr lang="ko-KR" altLang="en-US" sz="2400" dirty="0" err="1"/>
              <a:t>오어사</a:t>
            </a:r>
            <a:r>
              <a:rPr lang="en-US" altLang="ko-KR" sz="2400" dirty="0"/>
              <a:t>, </a:t>
            </a:r>
            <a:r>
              <a:rPr lang="ko-KR" altLang="en-US" sz="2400" b="1" dirty="0">
                <a:solidFill>
                  <a:srgbClr val="FF0000"/>
                </a:solidFill>
              </a:rPr>
              <a:t>청도군</a:t>
            </a:r>
            <a:r>
              <a:rPr lang="ko-KR" altLang="en-US" sz="2400" dirty="0"/>
              <a:t> </a:t>
            </a:r>
            <a:r>
              <a:rPr lang="ko-KR" altLang="en-US" sz="2400" dirty="0" err="1"/>
              <a:t>운문사가</a:t>
            </a:r>
            <a:r>
              <a:rPr lang="ko-KR" altLang="en-US" sz="2400" dirty="0"/>
              <a:t> 있다</a:t>
            </a:r>
            <a:r>
              <a:rPr lang="en-US" altLang="ko-KR" sz="2400" dirty="0"/>
              <a:t>. 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22379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95158" y="1359987"/>
            <a:ext cx="11207073" cy="584775"/>
            <a:chOff x="701970" y="401936"/>
            <a:chExt cx="8829837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401936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en-US" altLang="ko-KR" sz="3200" b="1" dirty="0" smtClean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/>
                <a:t>』 </a:t>
              </a:r>
              <a:r>
                <a:rPr lang="ko-KR" altLang="en-US" sz="3200" b="1" dirty="0" smtClean="0"/>
                <a:t>를 쓴 </a:t>
              </a:r>
              <a:r>
                <a:rPr lang="en-US" altLang="ko-KR" sz="3200" b="1" dirty="0" smtClean="0"/>
                <a:t>‘</a:t>
              </a:r>
              <a:r>
                <a:rPr lang="ko-KR" altLang="en-US" sz="3200" b="1" dirty="0" smtClean="0"/>
                <a:t>일연</a:t>
              </a:r>
              <a:r>
                <a:rPr lang="en-US" altLang="ko-KR" sz="3200" b="1" dirty="0" smtClean="0"/>
                <a:t>’</a:t>
              </a:r>
              <a:r>
                <a:rPr lang="ko-KR" altLang="en-US" sz="3200" b="1" dirty="0" smtClean="0"/>
                <a:t>은 어떤 사람인지 알아봅시다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701970" y="491838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3">
            <a:extLst>
              <a:ext uri="{FF2B5EF4-FFF2-40B4-BE49-F238E27FC236}">
                <a16:creationId xmlns:a16="http://schemas.microsoft.com/office/drawing/2014/main" id="{7242D8CF-0D14-4166-8AA1-F7485E2E31F0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6852311" y="2757636"/>
            <a:ext cx="426486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rIns="0" anchor="ctr">
            <a:spAutoFit/>
          </a:bodyPr>
          <a:lstStyle/>
          <a:p>
            <a:pPr fontAlgn="base"/>
            <a:r>
              <a:rPr lang="ko-KR" altLang="en-US" sz="2800" b="1" dirty="0" smtClean="0"/>
              <a:t>글 속에 등장하는 장소를 지도에서 찾아봅시다</a:t>
            </a:r>
            <a:r>
              <a:rPr lang="en-US" altLang="ko-KR" sz="2800" b="1" dirty="0" smtClean="0"/>
              <a:t>. </a:t>
            </a:r>
          </a:p>
        </p:txBody>
      </p:sp>
      <p:pic>
        <p:nvPicPr>
          <p:cNvPr id="13" name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75225" y="1964861"/>
            <a:ext cx="5045365" cy="4777723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3" name="그룹 2"/>
          <p:cNvGrpSpPr/>
          <p:nvPr/>
        </p:nvGrpSpPr>
        <p:grpSpPr>
          <a:xfrm>
            <a:off x="3207797" y="4822672"/>
            <a:ext cx="2759485" cy="1918440"/>
            <a:chOff x="3207797" y="4822672"/>
            <a:chExt cx="2759485" cy="1918440"/>
          </a:xfrm>
        </p:grpSpPr>
        <p:sp>
          <p:nvSpPr>
            <p:cNvPr id="2" name="타원 1"/>
            <p:cNvSpPr/>
            <p:nvPr/>
          </p:nvSpPr>
          <p:spPr>
            <a:xfrm>
              <a:off x="4048214" y="5690583"/>
              <a:ext cx="523787" cy="5237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타원 13"/>
            <p:cNvSpPr/>
            <p:nvPr/>
          </p:nvSpPr>
          <p:spPr>
            <a:xfrm>
              <a:off x="3641323" y="4822672"/>
              <a:ext cx="523787" cy="336723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타원 14"/>
            <p:cNvSpPr/>
            <p:nvPr/>
          </p:nvSpPr>
          <p:spPr>
            <a:xfrm>
              <a:off x="3207797" y="5897725"/>
              <a:ext cx="523787" cy="5237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/>
            <p:cNvSpPr/>
            <p:nvPr/>
          </p:nvSpPr>
          <p:spPr>
            <a:xfrm>
              <a:off x="3552543" y="5178634"/>
              <a:ext cx="664341" cy="5237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5443495" y="5061744"/>
              <a:ext cx="523787" cy="5237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/>
            <p:nvPr/>
          </p:nvSpPr>
          <p:spPr>
            <a:xfrm>
              <a:off x="3997908" y="6217330"/>
              <a:ext cx="523787" cy="523782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040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595158" y="1359987"/>
            <a:ext cx="11207073" cy="584775"/>
            <a:chOff x="701970" y="401936"/>
            <a:chExt cx="8829837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7558" y="401936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en-US" altLang="ko-KR" sz="3200" b="1" dirty="0" smtClean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/>
                <a:t>』 </a:t>
              </a:r>
              <a:r>
                <a:rPr lang="ko-KR" altLang="en-US" sz="3200" b="1" dirty="0" smtClean="0"/>
                <a:t>를 쓴 </a:t>
              </a:r>
              <a:r>
                <a:rPr lang="en-US" altLang="ko-KR" sz="3200" b="1" dirty="0" smtClean="0"/>
                <a:t>‘</a:t>
              </a:r>
              <a:r>
                <a:rPr lang="ko-KR" altLang="en-US" sz="3200" b="1" dirty="0" smtClean="0"/>
                <a:t>일연</a:t>
              </a:r>
              <a:r>
                <a:rPr lang="en-US" altLang="ko-KR" sz="3200" b="1" dirty="0" smtClean="0"/>
                <a:t>’</a:t>
              </a:r>
              <a:r>
                <a:rPr lang="ko-KR" altLang="en-US" sz="3200" b="1" dirty="0" smtClean="0"/>
                <a:t>은 어떤 사람인지 알아봅시다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701970" y="491838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그룹 13"/>
          <p:cNvGrpSpPr/>
          <p:nvPr/>
        </p:nvGrpSpPr>
        <p:grpSpPr>
          <a:xfrm>
            <a:off x="1037256" y="2381771"/>
            <a:ext cx="10465012" cy="3730852"/>
            <a:chOff x="884304" y="2823406"/>
            <a:chExt cx="10465012" cy="3267415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4304" y="3718255"/>
              <a:ext cx="10350120" cy="2372566"/>
            </a:xfrm>
            <a:prstGeom prst="rect">
              <a:avLst/>
            </a:prstGeom>
          </p:spPr>
        </p:pic>
        <p:sp>
          <p:nvSpPr>
            <p:cNvPr id="16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1098675" y="2823406"/>
              <a:ext cx="10250641" cy="8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일연 스님과 관련 있는 장소를 지도에서 찾아본 결과</a:t>
              </a:r>
              <a:r>
                <a:rPr lang="en-US" altLang="ko-KR" sz="2800" b="1" dirty="0" smtClean="0"/>
                <a:t>, </a:t>
              </a:r>
              <a:r>
                <a:rPr lang="ko-KR" altLang="en-US" sz="2800" b="1" dirty="0" smtClean="0"/>
                <a:t>알 수 있는 점은 무엇입니까</a:t>
              </a:r>
              <a:r>
                <a:rPr lang="en-US" altLang="ko-KR" sz="2800" b="1" dirty="0" smtClean="0"/>
                <a:t>? 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615735" y="3604334"/>
            <a:ext cx="96855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0000FF"/>
                </a:solidFill>
              </a:rPr>
              <a:t>일연 스님은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삶의 많은 시간을 대구와 경북에서 보냈음을 알 수 있다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. /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일연 스님의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삶이 대구 경북과 인연이 깊다는 것을 알 수 있다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.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 등 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27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446297"/>
            <a:ext cx="11631596" cy="1384995"/>
            <a:chOff x="541149" y="488246"/>
            <a:chExt cx="8856299" cy="138499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488246"/>
              <a:ext cx="8274249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800" b="1" dirty="0" smtClean="0"/>
                <a:t>총 </a:t>
              </a:r>
              <a:r>
                <a:rPr lang="en-US" altLang="ko-KR" sz="2800" b="1" dirty="0" smtClean="0"/>
                <a:t>5</a:t>
              </a:r>
              <a:r>
                <a:rPr lang="ko-KR" altLang="en-US" sz="2800" b="1" dirty="0" smtClean="0"/>
                <a:t>권으로 구성된 </a:t>
              </a:r>
              <a:r>
                <a:rPr lang="en-US" altLang="ko-KR" sz="2800" b="1" dirty="0" smtClean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 smtClean="0"/>
                <a:t>』</a:t>
              </a:r>
              <a:r>
                <a:rPr lang="ko-KR" altLang="en-US" sz="2800" b="1" dirty="0" smtClean="0"/>
                <a:t>는 크게 두 가지 주제로 나눌 수 있다고 합니다</a:t>
              </a:r>
              <a:r>
                <a:rPr lang="en-US" altLang="ko-KR" sz="2800" b="1" dirty="0" smtClean="0"/>
                <a:t>. </a:t>
              </a:r>
              <a:r>
                <a:rPr lang="ko-KR" altLang="en-US" sz="2800" b="1" dirty="0" smtClean="0"/>
                <a:t>아래 설명을 바탕으로 </a:t>
              </a:r>
              <a:r>
                <a:rPr lang="en-US" altLang="ko-KR" sz="2800" b="1" dirty="0" smtClean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/>
                <a:t>』 </a:t>
              </a:r>
              <a:r>
                <a:rPr lang="ko-KR" altLang="en-US" sz="2800" b="1" dirty="0" smtClean="0"/>
                <a:t>를 크게 두 부분으로 나눠 봅시다</a:t>
              </a:r>
              <a:r>
                <a:rPr lang="en-US" altLang="ko-KR" sz="2800" b="1" dirty="0" smtClean="0"/>
                <a:t>.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488246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50" y="2918303"/>
            <a:ext cx="5065794" cy="365755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7918" y="2918302"/>
            <a:ext cx="6237619" cy="365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1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446297"/>
            <a:ext cx="11631596" cy="1569660"/>
            <a:chOff x="541149" y="488246"/>
            <a:chExt cx="8856299" cy="156966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488246"/>
              <a:ext cx="8274249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총 </a:t>
              </a:r>
              <a:r>
                <a:rPr lang="en-US" altLang="ko-KR" sz="3200" b="1" dirty="0" smtClean="0"/>
                <a:t>5</a:t>
              </a:r>
              <a:r>
                <a:rPr lang="ko-KR" altLang="en-US" sz="3200" b="1" dirty="0" smtClean="0"/>
                <a:t>권으로 구성된 </a:t>
              </a:r>
              <a:r>
                <a:rPr lang="en-US" altLang="ko-KR" sz="3200" b="1" dirty="0" smtClean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 smtClean="0"/>
                <a:t>』</a:t>
              </a:r>
              <a:r>
                <a:rPr lang="ko-KR" altLang="en-US" sz="3200" b="1" dirty="0" smtClean="0"/>
                <a:t>는 크게 두 가지 주제로 나눌 수 있다고 합니다</a:t>
              </a:r>
              <a:r>
                <a:rPr lang="en-US" altLang="ko-KR" sz="3200" b="1" dirty="0" smtClean="0"/>
                <a:t>. </a:t>
              </a:r>
              <a:r>
                <a:rPr lang="ko-KR" altLang="en-US" sz="3200" b="1" dirty="0" smtClean="0"/>
                <a:t>아래 설명을 바탕으로 </a:t>
              </a:r>
              <a:r>
                <a:rPr lang="en-US" altLang="ko-KR" sz="3200" b="1" dirty="0" smtClean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/>
                <a:t>』 </a:t>
              </a:r>
              <a:r>
                <a:rPr lang="ko-KR" altLang="en-US" sz="3200" b="1" dirty="0" smtClean="0"/>
                <a:t>를 크게 두 부분으로 나눠 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488246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388" y="3270835"/>
            <a:ext cx="10498180" cy="29695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392574" y="4293291"/>
            <a:ext cx="1677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rgbClr val="0000FF"/>
                </a:solidFill>
              </a:rPr>
              <a:t>1, 2</a:t>
            </a:r>
            <a:r>
              <a:rPr lang="ko-KR" altLang="en-US" sz="3600" b="1" dirty="0" smtClean="0">
                <a:solidFill>
                  <a:srgbClr val="0000FF"/>
                </a:solidFill>
              </a:rPr>
              <a:t>권</a:t>
            </a:r>
            <a:endParaRPr lang="ko-KR" altLang="en-US" sz="36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74445" y="5390226"/>
            <a:ext cx="2417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rgbClr val="0000FF"/>
                </a:solidFill>
              </a:rPr>
              <a:t>3</a:t>
            </a:r>
            <a:r>
              <a:rPr lang="en-US" altLang="ko-KR" sz="3600" b="1" dirty="0" smtClean="0">
                <a:solidFill>
                  <a:srgbClr val="0000FF"/>
                </a:solidFill>
              </a:rPr>
              <a:t>, 4, 5</a:t>
            </a:r>
            <a:r>
              <a:rPr lang="ko-KR" altLang="en-US" sz="3600" b="1" dirty="0" smtClean="0">
                <a:solidFill>
                  <a:srgbClr val="0000FF"/>
                </a:solidFill>
              </a:rPr>
              <a:t>권</a:t>
            </a:r>
            <a:endParaRPr lang="ko-KR" altLang="en-US" sz="3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9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584775"/>
            <a:chOff x="541149" y="350643"/>
            <a:chExt cx="8856299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 국보와 보물을 구분해 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629" y="2037549"/>
            <a:ext cx="9504121" cy="455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80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584775"/>
            <a:chOff x="541149" y="350643"/>
            <a:chExt cx="8856299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 국보와 보물을 구분해 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590" y="2279185"/>
            <a:ext cx="10771668" cy="37145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94626" y="2911875"/>
            <a:ext cx="90108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</a:rPr>
              <a:t>국가의 보물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,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보물로 지정된 문화재 중 특별히 뛰어난 작품들로 국가 차원에서 관리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,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보호함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.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 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r>
              <a:rPr lang="ko-KR" altLang="en-US" sz="2800" b="1" dirty="0" smtClean="0">
                <a:solidFill>
                  <a:srgbClr val="0000FF"/>
                </a:solidFill>
              </a:rPr>
              <a:t>가치가 크고 유례가 드문 것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, 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각 부분에서 유일한 것 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94626" y="4426225"/>
            <a:ext cx="9010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0000FF"/>
                </a:solidFill>
              </a:rPr>
              <a:t>대표성을 띠는 것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84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1077218"/>
            <a:chOff x="541149" y="350643"/>
            <a:chExt cx="8856299" cy="1077218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우리나라의 국보와 보물을 </a:t>
              </a:r>
              <a:r>
                <a:rPr lang="en-US" altLang="ko-KR" sz="3200" b="1" dirty="0" smtClean="0"/>
                <a:t>‘</a:t>
              </a:r>
              <a:r>
                <a:rPr lang="ko-KR" altLang="en-US" sz="3200" b="1" dirty="0" smtClean="0"/>
                <a:t>국가유산포털</a:t>
              </a:r>
              <a:r>
                <a:rPr lang="en-US" altLang="ko-KR" sz="3200" b="1" dirty="0" smtClean="0"/>
                <a:t>＇</a:t>
              </a:r>
              <a:r>
                <a:rPr lang="ko-KR" altLang="en-US" sz="3200" b="1" dirty="0" smtClean="0"/>
                <a:t>에서 검색해서 </a:t>
              </a:r>
              <a:r>
                <a:rPr lang="en-US" altLang="ko-KR" sz="3200" b="1" dirty="0" smtClean="0"/>
                <a:t>5</a:t>
              </a:r>
              <a:r>
                <a:rPr lang="ko-KR" altLang="en-US" sz="3200" b="1" dirty="0" smtClean="0"/>
                <a:t>개씩 적어 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388" y="2505700"/>
            <a:ext cx="10530265" cy="371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5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1077218"/>
            <a:chOff x="541149" y="350643"/>
            <a:chExt cx="8856299" cy="1077218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</a:t>
              </a:r>
              <a:r>
                <a:rPr lang="en-US" altLang="ko-KR" sz="3200" b="1" dirty="0" smtClean="0"/>
                <a:t>,</a:t>
              </a:r>
              <a:r>
                <a:rPr lang="ko-KR" altLang="en-US" sz="3200" b="1" dirty="0" smtClean="0"/>
                <a:t> </a:t>
              </a:r>
              <a:r>
                <a:rPr lang="en-US" altLang="ko-KR" sz="3200" b="1" dirty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 smtClean="0"/>
                <a:t>』</a:t>
              </a:r>
              <a:r>
                <a:rPr lang="ko-KR" altLang="en-US" sz="3200" b="1" dirty="0" smtClean="0"/>
                <a:t>가 국보로 지정될 수 있었던 </a:t>
              </a:r>
              <a:endParaRPr lang="en-US" altLang="ko-KR" sz="3200" b="1" dirty="0" smtClean="0"/>
            </a:p>
            <a:p>
              <a:pPr fontAlgn="base"/>
              <a:r>
                <a:rPr lang="ko-KR" altLang="en-US" sz="3200" b="1" dirty="0" smtClean="0"/>
                <a:t>까닭을 </a:t>
              </a:r>
              <a:r>
                <a:rPr lang="en-US" altLang="ko-KR" sz="3200" b="1" dirty="0" smtClean="0"/>
                <a:t>3</a:t>
              </a:r>
              <a:r>
                <a:rPr lang="ko-KR" altLang="en-US" sz="3200" b="1" dirty="0" smtClean="0"/>
                <a:t>가지 이상 찾아봅시다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261" y="2504823"/>
            <a:ext cx="11036969" cy="386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5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1077218"/>
            <a:chOff x="541149" y="350643"/>
            <a:chExt cx="8856299" cy="1077218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</a:t>
              </a:r>
              <a:r>
                <a:rPr lang="en-US" altLang="ko-KR" sz="3200" b="1" dirty="0" smtClean="0"/>
                <a:t>,</a:t>
              </a:r>
              <a:r>
                <a:rPr lang="ko-KR" altLang="en-US" sz="3200" b="1" dirty="0" smtClean="0"/>
                <a:t> </a:t>
              </a:r>
              <a:r>
                <a:rPr lang="en-US" altLang="ko-KR" sz="3200" b="1" dirty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 smtClean="0"/>
                <a:t>』</a:t>
              </a:r>
              <a:r>
                <a:rPr lang="ko-KR" altLang="en-US" sz="3200" b="1" dirty="0" smtClean="0"/>
                <a:t>가 국보로 지정될 수 있었던 </a:t>
              </a:r>
              <a:endParaRPr lang="en-US" altLang="ko-KR" sz="3200" b="1" dirty="0" smtClean="0"/>
            </a:p>
            <a:p>
              <a:pPr fontAlgn="base"/>
              <a:r>
                <a:rPr lang="ko-KR" altLang="en-US" sz="3200" b="1" dirty="0" smtClean="0"/>
                <a:t>까닭을 </a:t>
              </a:r>
              <a:r>
                <a:rPr lang="en-US" altLang="ko-KR" sz="3200" b="1" dirty="0" smtClean="0"/>
                <a:t>3</a:t>
              </a:r>
              <a:r>
                <a:rPr lang="ko-KR" altLang="en-US" sz="3200" b="1" dirty="0" smtClean="0"/>
                <a:t>가지 이상 찾아봅시다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432" y="2771628"/>
            <a:ext cx="11256798" cy="30800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81500" y="3201595"/>
            <a:ext cx="10200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0000FF"/>
                </a:solidFill>
              </a:rPr>
              <a:t>고조선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,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가야가 있었던 고대 역사를 알 수 있어서 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94505" y="4089450"/>
            <a:ext cx="10200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0000FF"/>
                </a:solidFill>
              </a:rPr>
              <a:t>우리 고대 문학 작품을 감상할 수 있는 문학적 가치가 커서  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94505" y="4977305"/>
            <a:ext cx="10200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0000FF"/>
                </a:solidFill>
              </a:rPr>
              <a:t>그 시대 사람들의 생활과 풍속을 엿볼 수 있는 다양한 이야기가 수록되어 있어서 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07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584775"/>
            <a:chOff x="541149" y="350643"/>
            <a:chExt cx="8856299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</a:t>
              </a:r>
              <a:r>
                <a:rPr lang="en-US" altLang="ko-KR" sz="3200" b="1" dirty="0" smtClean="0"/>
                <a:t>, </a:t>
              </a:r>
              <a:r>
                <a:rPr lang="ko-KR" altLang="en-US" sz="3200" b="1" dirty="0" smtClean="0"/>
                <a:t>물음에 답해 봅시다</a:t>
              </a:r>
              <a:r>
                <a:rPr lang="en-US" altLang="ko-KR" sz="3200" b="1" dirty="0" smtClean="0"/>
                <a:t>.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70" y="2078784"/>
            <a:ext cx="11040043" cy="432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8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584775"/>
            <a:chOff x="541149" y="350643"/>
            <a:chExt cx="8856299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</a:t>
              </a:r>
              <a:r>
                <a:rPr lang="en-US" altLang="ko-KR" sz="3200" b="1" dirty="0" smtClean="0"/>
                <a:t>, </a:t>
              </a:r>
              <a:r>
                <a:rPr lang="ko-KR" altLang="en-US" sz="3200" b="1" dirty="0" smtClean="0"/>
                <a:t>물음에 답해 봅시다</a:t>
              </a:r>
              <a:r>
                <a:rPr lang="en-US" altLang="ko-KR" sz="3200" b="1" dirty="0" smtClean="0"/>
                <a:t>.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그룹 11"/>
          <p:cNvGrpSpPr/>
          <p:nvPr/>
        </p:nvGrpSpPr>
        <p:grpSpPr>
          <a:xfrm>
            <a:off x="1148388" y="2279186"/>
            <a:ext cx="10350120" cy="3682441"/>
            <a:chOff x="884304" y="2283566"/>
            <a:chExt cx="10350120" cy="3227714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 rotWithShape="1">
            <a:blip r:embed="rId3"/>
            <a:srcRect t="31901"/>
            <a:stretch/>
          </p:blipFill>
          <p:spPr>
            <a:xfrm>
              <a:off x="884304" y="4074955"/>
              <a:ext cx="10350120" cy="1436325"/>
            </a:xfrm>
            <a:prstGeom prst="rect">
              <a:avLst/>
            </a:prstGeom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983783" y="2283566"/>
              <a:ext cx="10250641" cy="15916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 </a:t>
              </a:r>
              <a:r>
                <a:rPr lang="en-US" altLang="ko-KR" sz="2800" b="1" dirty="0" smtClean="0"/>
                <a:t>1) </a:t>
              </a:r>
              <a:r>
                <a:rPr lang="ko-KR" altLang="en-US" sz="2800" b="1" dirty="0" smtClean="0"/>
                <a:t>‘</a:t>
              </a:r>
              <a:r>
                <a:rPr lang="ko-KR" altLang="en-US" sz="2800" b="1" dirty="0" err="1"/>
                <a:t>세계기록유산’이란</a:t>
              </a:r>
              <a:r>
                <a:rPr lang="ko-KR" altLang="en-US" sz="2800" b="1" dirty="0"/>
                <a:t> 유네스코가 세계적으로 보존 가치가 있는 책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문서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편지와 같은 역사기록을 세계 유산으로 지정한 것입니다</a:t>
              </a:r>
              <a:r>
                <a:rPr lang="en-US" altLang="ko-KR" sz="2800" b="1" dirty="0"/>
                <a:t>. 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/>
                <a:t>』</a:t>
              </a:r>
              <a:r>
                <a:rPr lang="ko-KR" altLang="en-US" sz="2800" b="1" dirty="0"/>
                <a:t>가 세계기록유산으로 보존 가치가 있다고 인정 것은 몇 년도 입니까</a:t>
              </a:r>
              <a:r>
                <a:rPr lang="en-US" altLang="ko-KR" sz="2800" b="1" dirty="0" smtClean="0"/>
                <a:t>?</a:t>
              </a:r>
              <a:endParaRPr lang="ko-KR" altLang="en-US" sz="28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556084" y="4322950"/>
            <a:ext cx="35934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 smtClean="0">
                <a:solidFill>
                  <a:srgbClr val="0000FF"/>
                </a:solidFill>
              </a:rPr>
              <a:t>2022</a:t>
            </a:r>
            <a:r>
              <a:rPr lang="ko-KR" altLang="en-US" sz="3600" b="1" dirty="0" smtClean="0">
                <a:solidFill>
                  <a:srgbClr val="0000FF"/>
                </a:solidFill>
              </a:rPr>
              <a:t>년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843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는 어떤 책일까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 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4"/>
            <a:ext cx="11631596" cy="584775"/>
            <a:chOff x="541149" y="350643"/>
            <a:chExt cx="8856299" cy="584775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 smtClean="0"/>
                <a:t>다음 글을 읽고</a:t>
              </a:r>
              <a:r>
                <a:rPr lang="en-US" altLang="ko-KR" sz="3200" b="1" dirty="0" smtClean="0"/>
                <a:t>, </a:t>
              </a:r>
              <a:r>
                <a:rPr lang="ko-KR" altLang="en-US" sz="3200" b="1" dirty="0" smtClean="0"/>
                <a:t>물음에 답해 봅시다</a:t>
              </a:r>
              <a:r>
                <a:rPr lang="en-US" altLang="ko-KR" sz="3200" b="1" dirty="0" smtClean="0"/>
                <a:t>.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그룹 1"/>
          <p:cNvGrpSpPr/>
          <p:nvPr/>
        </p:nvGrpSpPr>
        <p:grpSpPr>
          <a:xfrm>
            <a:off x="707251" y="2181929"/>
            <a:ext cx="10835249" cy="4146406"/>
            <a:chOff x="731109" y="2279185"/>
            <a:chExt cx="10835249" cy="4146406"/>
          </a:xfrm>
        </p:grpSpPr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827361" y="2279185"/>
              <a:ext cx="10642744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fontAlgn="base"/>
              <a:r>
                <a:rPr lang="ko-KR" altLang="en-US" sz="2800" b="1" dirty="0" smtClean="0"/>
                <a:t> </a:t>
              </a:r>
              <a:r>
                <a:rPr lang="en-US" altLang="ko-KR" sz="2800" b="1" dirty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 smtClean="0"/>
                <a:t>』</a:t>
              </a:r>
              <a:r>
                <a:rPr lang="ko-KR" altLang="en-US" sz="2800" b="1" dirty="0" smtClean="0"/>
                <a:t>외에 우리 나라 기록물 중 ‘</a:t>
              </a:r>
              <a:r>
                <a:rPr lang="ko-KR" altLang="en-US" sz="2800" b="1" dirty="0" err="1"/>
                <a:t>세계기록유산</a:t>
              </a:r>
              <a:r>
                <a:rPr lang="ko-KR" altLang="en-US" sz="2800" b="1" dirty="0" err="1" smtClean="0"/>
                <a:t>’으로</a:t>
              </a:r>
              <a:r>
                <a:rPr lang="ko-KR" altLang="en-US" sz="2800" b="1" dirty="0" smtClean="0"/>
                <a:t> 등재된</a:t>
              </a:r>
              <a:endParaRPr lang="en-US" altLang="ko-KR" sz="2800" b="1" dirty="0" smtClean="0"/>
            </a:p>
            <a:p>
              <a:pPr fontAlgn="base"/>
              <a:r>
                <a:rPr lang="ko-KR" altLang="en-US" sz="2800" b="1" dirty="0" smtClean="0"/>
                <a:t>  다른 기록물 </a:t>
              </a:r>
              <a:r>
                <a:rPr lang="en-US" altLang="ko-KR" sz="2800" b="1" dirty="0" smtClean="0"/>
                <a:t>3</a:t>
              </a:r>
              <a:r>
                <a:rPr lang="ko-KR" altLang="en-US" sz="2800" b="1" dirty="0" smtClean="0"/>
                <a:t>가지를 찾아봅시다</a:t>
              </a:r>
              <a:r>
                <a:rPr lang="en-US" altLang="ko-KR" sz="2800" b="1" dirty="0" smtClean="0"/>
                <a:t>. </a:t>
              </a:r>
              <a:endParaRPr lang="ko-KR" altLang="en-US" sz="2800" dirty="0"/>
            </a:p>
          </p:txBody>
        </p:sp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1109" y="3345507"/>
              <a:ext cx="10835249" cy="30800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379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452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220~221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 smtClean="0"/>
              <a:t>』</a:t>
            </a:r>
            <a:r>
              <a:rPr lang="ko-KR" altLang="en-US" sz="2400" b="1" dirty="0" smtClean="0"/>
              <a:t>속의 역사 </a:t>
            </a:r>
            <a:r>
              <a:rPr lang="ko-KR" altLang="en-US" sz="2400" b="1" dirty="0" err="1" smtClean="0"/>
              <a:t>인물들에는</a:t>
            </a:r>
            <a:r>
              <a:rPr lang="ko-KR" altLang="en-US" sz="2400" b="1" dirty="0" smtClean="0"/>
              <a:t> 어떤 사람들이 있을까</a:t>
            </a:r>
            <a:r>
              <a:rPr lang="en-US" altLang="ko-KR" sz="2400" b="1" dirty="0" smtClean="0"/>
              <a:t>?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3054399" y="1523857"/>
            <a:ext cx="8351538" cy="5012280"/>
            <a:chOff x="2687761" y="1532899"/>
            <a:chExt cx="7723565" cy="501228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687761" y="1532899"/>
              <a:ext cx="3870425" cy="501228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8"/>
            <a:srcRect t="1602"/>
            <a:stretch/>
          </p:blipFill>
          <p:spPr>
            <a:xfrm>
              <a:off x="6558186" y="1556083"/>
              <a:ext cx="3853140" cy="4989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937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452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222~223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ko-KR" altLang="en-US" sz="2400" b="1" dirty="0" smtClean="0"/>
              <a:t>왕 못지 않게 유명한 </a:t>
            </a:r>
            <a:r>
              <a:rPr lang="en-US" altLang="ko-KR" sz="2400" b="1" dirty="0" smtClean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 smtClean="0"/>
              <a:t>』 </a:t>
            </a:r>
            <a:r>
              <a:rPr lang="ko-KR" altLang="en-US" sz="2400" b="1" dirty="0" smtClean="0"/>
              <a:t>속 역사 인물에는 어떤 사람들이 있을까</a:t>
            </a:r>
            <a:r>
              <a:rPr lang="en-US" altLang="ko-KR" sz="2400" b="1" dirty="0" smtClean="0"/>
              <a:t>? 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3054399" y="1523857"/>
            <a:ext cx="8397795" cy="5117575"/>
            <a:chOff x="2935706" y="1790933"/>
            <a:chExt cx="7668126" cy="4834456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935706" y="1790933"/>
              <a:ext cx="3850106" cy="4834456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785812" y="1790933"/>
              <a:ext cx="3818020" cy="4834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567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 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속의 역사 인물들은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3"/>
            <a:ext cx="11631596" cy="1300823"/>
            <a:chOff x="541149" y="350643"/>
            <a:chExt cx="8856299" cy="1077218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/>
                <a:t> </a:t>
              </a:r>
              <a:r>
                <a:rPr lang="en-US" altLang="ko-KR" sz="3200" b="1" dirty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 smtClean="0"/>
                <a:t>』 </a:t>
              </a:r>
              <a:r>
                <a:rPr lang="ko-KR" altLang="en-US" sz="3200" b="1" dirty="0" smtClean="0"/>
                <a:t>속에 나오는 왕입니다</a:t>
              </a:r>
              <a:r>
                <a:rPr lang="en-US" altLang="ko-KR" sz="3200" b="1" dirty="0" smtClean="0"/>
                <a:t>. </a:t>
              </a:r>
              <a:r>
                <a:rPr lang="ko-KR" altLang="en-US" sz="3200" b="1" dirty="0" smtClean="0"/>
                <a:t>이 중에서 한 인물을 골라 이 인물의 일생과 얽힌 이야기를 조사해 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_x281578960"/>
          <p:cNvSpPr>
            <a:spLocks noChangeArrowheads="1"/>
          </p:cNvSpPr>
          <p:nvPr/>
        </p:nvSpPr>
        <p:spPr bwMode="auto">
          <a:xfrm>
            <a:off x="10161271" y="338546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/>
              <a:t>『</a:t>
            </a:r>
            <a:r>
              <a:rPr lang="ko-KR" altLang="en-US" sz="1200" b="1" dirty="0" smtClean="0"/>
              <a:t>삼국유사</a:t>
            </a:r>
            <a:r>
              <a:rPr lang="en-US" altLang="ko-KR" sz="1200" b="1" dirty="0" smtClean="0"/>
              <a:t>』</a:t>
            </a:r>
            <a:r>
              <a:rPr lang="ko-KR" altLang="en-US" sz="1200" b="1" dirty="0"/>
              <a:t> </a:t>
            </a:r>
            <a:r>
              <a:rPr lang="ko-KR" altLang="en-US" sz="1200" b="1" dirty="0" smtClean="0"/>
              <a:t>속의 역사적 인물들</a:t>
            </a:r>
            <a:endParaRPr lang="ko-KR" altLang="en-US" sz="12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748" y="2681056"/>
            <a:ext cx="9944548" cy="335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2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 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속의 역사 인물들은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3"/>
            <a:ext cx="11631596" cy="1300823"/>
            <a:chOff x="541149" y="350643"/>
            <a:chExt cx="8856299" cy="1077218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/>
                <a:t> </a:t>
              </a:r>
              <a:r>
                <a:rPr lang="en-US" altLang="ko-KR" sz="3200" b="1" dirty="0"/>
                <a:t>『</a:t>
              </a:r>
              <a:r>
                <a:rPr lang="ko-KR" altLang="en-US" sz="3200" b="1" dirty="0"/>
                <a:t>삼국유사</a:t>
              </a:r>
              <a:r>
                <a:rPr lang="en-US" altLang="ko-KR" sz="3200" b="1" dirty="0" smtClean="0"/>
                <a:t>』 </a:t>
              </a:r>
              <a:r>
                <a:rPr lang="ko-KR" altLang="en-US" sz="3200" b="1" dirty="0" smtClean="0"/>
                <a:t>속에 나오는 왕입니다</a:t>
              </a:r>
              <a:r>
                <a:rPr lang="en-US" altLang="ko-KR" sz="3200" b="1" dirty="0" smtClean="0"/>
                <a:t>. </a:t>
              </a:r>
              <a:r>
                <a:rPr lang="ko-KR" altLang="en-US" sz="3200" b="1" dirty="0" smtClean="0"/>
                <a:t>이 중에서 한 인물을 골라 이 인물의 일생과 얽힌 이야기를 조사해 봅시다</a:t>
              </a:r>
              <a:r>
                <a:rPr lang="en-US" altLang="ko-KR" sz="32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9546"/>
          <a:stretch/>
        </p:blipFill>
        <p:spPr>
          <a:xfrm>
            <a:off x="1588168" y="2470484"/>
            <a:ext cx="9400674" cy="418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33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 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속의 역사 인물들은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3"/>
            <a:ext cx="11631596" cy="954107"/>
            <a:chOff x="541149" y="350643"/>
            <a:chExt cx="8856299" cy="790101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7901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800" b="1" dirty="0"/>
                <a:t> </a:t>
              </a:r>
              <a:r>
                <a:rPr lang="en-US" altLang="ko-KR" sz="2800" b="1" dirty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 smtClean="0"/>
                <a:t>』 </a:t>
              </a:r>
              <a:r>
                <a:rPr lang="ko-KR" altLang="en-US" sz="2800" b="1" dirty="0" smtClean="0"/>
                <a:t>속에는 많은 승려 이야기도 나옵니다</a:t>
              </a:r>
              <a:r>
                <a:rPr lang="en-US" altLang="ko-KR" sz="2800" b="1" dirty="0" smtClean="0"/>
                <a:t>. </a:t>
              </a:r>
              <a:r>
                <a:rPr lang="en-US" altLang="ko-KR" sz="2800" b="1" dirty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 smtClean="0"/>
                <a:t>』</a:t>
              </a:r>
              <a:r>
                <a:rPr lang="ko-KR" altLang="en-US" sz="2800" b="1" dirty="0" smtClean="0"/>
                <a:t>속에 나오는 유명한 승려와 그들의 업적을 알맞게 연결해 봅시다</a:t>
              </a:r>
              <a:r>
                <a:rPr lang="en-US" altLang="ko-KR" sz="28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142" y="2262800"/>
            <a:ext cx="9646373" cy="447488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313360" y="4500242"/>
            <a:ext cx="9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00FF"/>
                </a:solidFill>
              </a:rPr>
              <a:t>양지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313360" y="2262800"/>
            <a:ext cx="9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00FF"/>
                </a:solidFill>
              </a:rPr>
              <a:t>원광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572292" y="3150688"/>
            <a:ext cx="9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00FF"/>
                </a:solidFill>
              </a:rPr>
              <a:t>의상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64114" y="5265201"/>
            <a:ext cx="9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 smtClean="0">
                <a:solidFill>
                  <a:srgbClr val="0000FF"/>
                </a:solidFill>
              </a:rPr>
              <a:t>충담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56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/>
      <p:bldP spid="18" grpId="0"/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32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32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』 </a:t>
              </a:r>
              <a:r>
                <a:rPr lang="ko-KR" altLang="en-US" sz="3200" b="1" dirty="0" smtClean="0">
                  <a:solidFill>
                    <a:srgbClr val="5B9BD5"/>
                  </a:solidFill>
                </a:rPr>
                <a:t>속의 역사 인물들은</a:t>
              </a:r>
              <a:r>
                <a:rPr lang="en-US" altLang="ko-KR" sz="3200" b="1" dirty="0" smtClean="0">
                  <a:solidFill>
                    <a:srgbClr val="5B9BD5"/>
                  </a:solidFill>
                </a:rPr>
                <a:t>?</a:t>
              </a:r>
              <a:endParaRPr lang="ko-KR" altLang="en-US" sz="32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3"/>
            <a:ext cx="11631596" cy="954107"/>
            <a:chOff x="541149" y="350643"/>
            <a:chExt cx="8856299" cy="790101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7901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800" b="1" dirty="0"/>
                <a:t> </a:t>
              </a:r>
              <a:r>
                <a:rPr lang="en-US" altLang="ko-KR" sz="2800" b="1" dirty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 smtClean="0"/>
                <a:t>』 </a:t>
              </a:r>
              <a:r>
                <a:rPr lang="ko-KR" altLang="en-US" sz="2800" b="1" dirty="0" smtClean="0"/>
                <a:t>속에는 많은 승려 이야기도 나옵니다</a:t>
              </a:r>
              <a:r>
                <a:rPr lang="en-US" altLang="ko-KR" sz="2800" b="1" dirty="0" smtClean="0"/>
                <a:t>. </a:t>
              </a:r>
              <a:r>
                <a:rPr lang="en-US" altLang="ko-KR" sz="2800" b="1" dirty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 smtClean="0"/>
                <a:t>』</a:t>
              </a:r>
              <a:r>
                <a:rPr lang="ko-KR" altLang="en-US" sz="2800" b="1" dirty="0" smtClean="0"/>
                <a:t>속에 나오는 유명한 승려와 그들의 업적을 알맞게 연결해 봅시다</a:t>
              </a:r>
              <a:r>
                <a:rPr lang="en-US" altLang="ko-KR" sz="2800" b="1" dirty="0" smtClean="0"/>
                <a:t>.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741" y="2430085"/>
            <a:ext cx="8983579" cy="412225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313358" y="6027128"/>
            <a:ext cx="9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00FF"/>
                </a:solidFill>
              </a:rPr>
              <a:t>원효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600340" y="4029548"/>
            <a:ext cx="9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00FF"/>
                </a:solidFill>
              </a:rPr>
              <a:t>아도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13359" y="3074489"/>
            <a:ext cx="1219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 smtClean="0">
                <a:solidFill>
                  <a:srgbClr val="0000FF"/>
                </a:solidFill>
              </a:rPr>
              <a:t>이차돈</a:t>
            </a:r>
            <a:endParaRPr lang="ko-KR" alt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47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452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224~225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 smtClean="0"/>
              <a:t>』</a:t>
            </a:r>
            <a:r>
              <a:rPr lang="ko-KR" altLang="en-US" sz="2400" b="1" dirty="0" smtClean="0"/>
              <a:t>에</a:t>
            </a:r>
            <a:r>
              <a:rPr lang="en-US" altLang="ko-KR" sz="2400" b="1" dirty="0" smtClean="0"/>
              <a:t> </a:t>
            </a:r>
            <a:r>
              <a:rPr lang="ko-KR" altLang="en-US" sz="2400" b="1" dirty="0" smtClean="0"/>
              <a:t>나오는 신비하고 놀라운 이야기</a:t>
            </a:r>
            <a:endParaRPr lang="en-US" altLang="ko-KR" sz="2400" b="1" dirty="0" smtClean="0"/>
          </a:p>
        </p:txBody>
      </p:sp>
      <p:grpSp>
        <p:nvGrpSpPr>
          <p:cNvPr id="6" name="그룹 5"/>
          <p:cNvGrpSpPr/>
          <p:nvPr/>
        </p:nvGrpSpPr>
        <p:grpSpPr>
          <a:xfrm>
            <a:off x="3054398" y="1667125"/>
            <a:ext cx="8576127" cy="4894096"/>
            <a:chOff x="3054399" y="1667125"/>
            <a:chExt cx="7212548" cy="453390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54399" y="1667125"/>
              <a:ext cx="3486150" cy="4533900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540549" y="1667125"/>
              <a:ext cx="3726398" cy="45339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5451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16" name="그룹 15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19" name="모서리가 둥근 직사각형 18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0" name="그림 19">
                <a:hlinkClick r:id="rId4"/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17" name="위로 구부러진 리본 16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4398" y="2712085"/>
              <a:ext cx="8146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226</a:t>
              </a:r>
              <a:r>
                <a:rPr lang="ko-KR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9267" y="939800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D7F5CFE9-8587-4BF2-960A-C3A8DB8F6942}"/>
              </a:ext>
            </a:extLst>
          </p:cNvPr>
          <p:cNvSpPr/>
          <p:nvPr/>
        </p:nvSpPr>
        <p:spPr bwMode="auto">
          <a:xfrm>
            <a:off x="952371" y="969434"/>
            <a:ext cx="1097068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 smtClean="0"/>
              <a:t>』</a:t>
            </a:r>
            <a:r>
              <a:rPr lang="ko-KR" altLang="en-US" sz="2400" b="1" dirty="0" smtClean="0"/>
              <a:t>속의 이야기 </a:t>
            </a:r>
            <a:r>
              <a:rPr lang="en-US" altLang="ko-KR" sz="2400" b="1" dirty="0" smtClean="0"/>
              <a:t>– </a:t>
            </a:r>
            <a:r>
              <a:rPr lang="ko-KR" altLang="en-US" sz="2400" b="1" dirty="0" smtClean="0"/>
              <a:t>슬프게 우는 앵무새 </a:t>
            </a:r>
            <a:r>
              <a:rPr lang="en-US" altLang="ko-KR" sz="2400" b="1" dirty="0" smtClean="0"/>
              <a:t>&amp; </a:t>
            </a:r>
            <a:r>
              <a:rPr lang="ko-KR" altLang="en-US" sz="2400" b="1" dirty="0" err="1" smtClean="0"/>
              <a:t>어미꿩과</a:t>
            </a:r>
            <a:r>
              <a:rPr lang="ko-KR" altLang="en-US" sz="2400" b="1" dirty="0" smtClean="0"/>
              <a:t> 사냥개</a:t>
            </a:r>
            <a:endParaRPr lang="en-US" altLang="ko-KR" sz="2400" b="1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2777" y="1523857"/>
            <a:ext cx="4003007" cy="511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1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054611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28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28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2800" b="1" dirty="0" smtClean="0">
                  <a:solidFill>
                    <a:srgbClr val="5B9BD5"/>
                  </a:solidFill>
                </a:rPr>
                <a:t>』 </a:t>
              </a:r>
              <a:r>
                <a:rPr lang="ko-KR" altLang="en-US" sz="2800" b="1" dirty="0" smtClean="0">
                  <a:solidFill>
                    <a:srgbClr val="5B9BD5"/>
                  </a:solidFill>
                </a:rPr>
                <a:t>에 나오는 신비한 이야기</a:t>
              </a:r>
              <a:r>
                <a:rPr lang="en-US" altLang="ko-KR" sz="2800" b="1" dirty="0" smtClean="0">
                  <a:solidFill>
                    <a:srgbClr val="5B9BD5"/>
                  </a:solidFill>
                </a:rPr>
                <a:t>, </a:t>
              </a:r>
              <a:r>
                <a:rPr lang="ko-KR" altLang="en-US" sz="2800" b="1" dirty="0" smtClean="0">
                  <a:solidFill>
                    <a:srgbClr val="5B9BD5"/>
                  </a:solidFill>
                </a:rPr>
                <a:t>놀라운 이야기</a:t>
              </a:r>
              <a:endParaRPr lang="ko-KR" altLang="en-US" sz="28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383941" y="1308693"/>
            <a:ext cx="11631596" cy="2369880"/>
            <a:chOff x="541149" y="350643"/>
            <a:chExt cx="8856299" cy="196250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123199" y="350643"/>
              <a:ext cx="8274249" cy="1962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3200" b="1" dirty="0"/>
                <a:t> </a:t>
              </a:r>
              <a:r>
                <a:rPr lang="en-US" altLang="ko-KR" sz="2800" b="1" dirty="0"/>
                <a:t>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/>
                <a:t>』 </a:t>
              </a:r>
              <a:r>
                <a:rPr lang="ko-KR" altLang="en-US" sz="2800" b="1" dirty="0"/>
                <a:t>속에는 많은 신화와 전설도 수록되어 있습니다</a:t>
              </a:r>
              <a:r>
                <a:rPr lang="en-US" altLang="ko-KR" sz="2800" b="1" dirty="0"/>
                <a:t>. </a:t>
              </a:r>
              <a:r>
                <a:rPr lang="ko-KR" altLang="en-US" sz="2800" b="1" dirty="0" smtClean="0"/>
                <a:t>그 중엔 </a:t>
              </a:r>
              <a:r>
                <a:rPr lang="ko-KR" altLang="en-US" sz="2800" b="1" dirty="0"/>
                <a:t>흥미롭고 인상적인 이야기들이 많이 있어 오늘날까지도 전해지는 유명한 이야기들도 많습니다</a:t>
              </a:r>
              <a:r>
                <a:rPr lang="en-US" altLang="ko-KR" sz="2800" b="1" dirty="0"/>
                <a:t>. 『</a:t>
              </a:r>
              <a:r>
                <a:rPr lang="ko-KR" altLang="en-US" sz="2800" b="1" dirty="0"/>
                <a:t>삼국유사</a:t>
              </a:r>
              <a:r>
                <a:rPr lang="en-US" altLang="ko-KR" sz="2800" b="1" dirty="0"/>
                <a:t>』 </a:t>
              </a:r>
              <a:r>
                <a:rPr lang="ko-KR" altLang="en-US" sz="2800" b="1" dirty="0"/>
                <a:t>속에는 나오는 유명한 신화와 전설 </a:t>
              </a:r>
              <a:r>
                <a:rPr lang="en-US" altLang="ko-KR" sz="2800" b="1" dirty="0"/>
                <a:t>&lt;</a:t>
              </a:r>
              <a:r>
                <a:rPr lang="ko-KR" altLang="en-US" sz="2800" b="1" dirty="0" smtClean="0"/>
                <a:t>만파식적</a:t>
              </a:r>
              <a:r>
                <a:rPr lang="en-US" altLang="ko-KR" sz="2800" b="1" dirty="0"/>
                <a:t>&gt;</a:t>
              </a:r>
              <a:r>
                <a:rPr lang="ko-KR" altLang="en-US" sz="2800" b="1" dirty="0"/>
                <a:t>을 읽어보고</a:t>
              </a:r>
              <a:r>
                <a:rPr lang="en-US" altLang="ko-KR" sz="2800" b="1" dirty="0"/>
                <a:t>, </a:t>
              </a:r>
              <a:r>
                <a:rPr lang="ko-KR" altLang="en-US" sz="2800" b="1" dirty="0"/>
                <a:t>그 중 가장 인상 깊은 장면을 상상해서 그려 봅시다</a:t>
              </a:r>
              <a:r>
                <a:rPr lang="en-US" altLang="ko-KR" sz="2800" b="1" dirty="0"/>
                <a:t>. </a:t>
              </a:r>
              <a:r>
                <a:rPr lang="en-US" altLang="ko-KR" sz="3200" b="1" dirty="0" smtClean="0"/>
                <a:t> </a:t>
              </a: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541149" y="385077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_x281578960"/>
          <p:cNvSpPr>
            <a:spLocks noChangeArrowheads="1"/>
          </p:cNvSpPr>
          <p:nvPr/>
        </p:nvSpPr>
        <p:spPr bwMode="auto">
          <a:xfrm>
            <a:off x="10374578" y="321333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/>
              <a:t>『</a:t>
            </a:r>
            <a:r>
              <a:rPr lang="ko-KR" altLang="en-US" sz="1200" b="1" dirty="0" smtClean="0"/>
              <a:t>삼국유사</a:t>
            </a:r>
            <a:r>
              <a:rPr lang="en-US" altLang="ko-KR" sz="1200" b="1" dirty="0" smtClean="0"/>
              <a:t>』</a:t>
            </a:r>
            <a:r>
              <a:rPr lang="ko-KR" altLang="en-US" sz="1200" b="1" dirty="0"/>
              <a:t> </a:t>
            </a:r>
            <a:r>
              <a:rPr lang="ko-KR" altLang="en-US" sz="1200" b="1" dirty="0" smtClean="0"/>
              <a:t>속 이야기</a:t>
            </a:r>
            <a:endParaRPr lang="ko-KR" altLang="en-US" sz="12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272" y="3967032"/>
            <a:ext cx="10193380" cy="248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3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054611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en-US" altLang="ko-KR" sz="2800" b="1" dirty="0">
                  <a:solidFill>
                    <a:srgbClr val="5B9BD5"/>
                  </a:solidFill>
                </a:rPr>
                <a:t>『</a:t>
              </a:r>
              <a:r>
                <a:rPr lang="ko-KR" altLang="en-US" sz="2800" b="1" dirty="0">
                  <a:solidFill>
                    <a:srgbClr val="5B9BD5"/>
                  </a:solidFill>
                </a:rPr>
                <a:t>삼국유사</a:t>
              </a:r>
              <a:r>
                <a:rPr lang="en-US" altLang="ko-KR" sz="2800" b="1" dirty="0" smtClean="0">
                  <a:solidFill>
                    <a:srgbClr val="5B9BD5"/>
                  </a:solidFill>
                </a:rPr>
                <a:t>』 </a:t>
              </a:r>
              <a:r>
                <a:rPr lang="ko-KR" altLang="en-US" sz="2800" b="1" dirty="0" smtClean="0">
                  <a:solidFill>
                    <a:srgbClr val="5B9BD5"/>
                  </a:solidFill>
                </a:rPr>
                <a:t>에 나오는 신비한 이야기</a:t>
              </a:r>
              <a:r>
                <a:rPr lang="en-US" altLang="ko-KR" sz="2800" b="1" dirty="0" smtClean="0">
                  <a:solidFill>
                    <a:srgbClr val="5B9BD5"/>
                  </a:solidFill>
                </a:rPr>
                <a:t>, </a:t>
              </a:r>
              <a:r>
                <a:rPr lang="ko-KR" altLang="en-US" sz="2800" b="1" dirty="0" smtClean="0">
                  <a:solidFill>
                    <a:srgbClr val="5B9BD5"/>
                  </a:solidFill>
                </a:rPr>
                <a:t>놀라운 이야기</a:t>
              </a:r>
              <a:endParaRPr lang="ko-KR" altLang="en-US" sz="2800" dirty="0">
                <a:solidFill>
                  <a:srgbClr val="5B9BD5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8" name="_x281578960"/>
          <p:cNvSpPr>
            <a:spLocks noChangeArrowheads="1"/>
          </p:cNvSpPr>
          <p:nvPr/>
        </p:nvSpPr>
        <p:spPr bwMode="auto">
          <a:xfrm>
            <a:off x="10374578" y="321333"/>
            <a:ext cx="1640959" cy="673897"/>
          </a:xfrm>
          <a:prstGeom prst="roundRect">
            <a:avLst>
              <a:gd name="adj" fmla="val 20000"/>
            </a:avLst>
          </a:prstGeom>
          <a:solidFill>
            <a:srgbClr val="FFEF99"/>
          </a:solidFill>
          <a:ln w="21590" cmpd="dbl">
            <a:solidFill>
              <a:srgbClr val="595959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/>
              <a:t>『</a:t>
            </a:r>
            <a:r>
              <a:rPr lang="ko-KR" altLang="en-US" sz="1200" b="1" dirty="0" smtClean="0"/>
              <a:t>삼국유사</a:t>
            </a:r>
            <a:r>
              <a:rPr lang="en-US" altLang="ko-KR" sz="1200" b="1" dirty="0" smtClean="0"/>
              <a:t>』</a:t>
            </a:r>
            <a:r>
              <a:rPr lang="ko-KR" altLang="en-US" sz="1200" b="1" dirty="0"/>
              <a:t> </a:t>
            </a:r>
            <a:r>
              <a:rPr lang="ko-KR" altLang="en-US" sz="1200" b="1" dirty="0" smtClean="0"/>
              <a:t>속 이야기</a:t>
            </a:r>
            <a:endParaRPr lang="ko-KR" altLang="en-US" sz="1200" b="1" dirty="0"/>
          </a:p>
        </p:txBody>
      </p:sp>
      <p:grpSp>
        <p:nvGrpSpPr>
          <p:cNvPr id="12" name="그룹 11"/>
          <p:cNvGrpSpPr/>
          <p:nvPr/>
        </p:nvGrpSpPr>
        <p:grpSpPr>
          <a:xfrm>
            <a:off x="6311109" y="1487988"/>
            <a:ext cx="5442926" cy="5116997"/>
            <a:chOff x="1851559" y="2960688"/>
            <a:chExt cx="9545053" cy="3830471"/>
          </a:xfrm>
        </p:grpSpPr>
        <p:sp>
          <p:nvSpPr>
            <p:cNvPr id="13" name="직사각형 12"/>
            <p:cNvSpPr/>
            <p:nvPr/>
          </p:nvSpPr>
          <p:spPr>
            <a:xfrm>
              <a:off x="1851559" y="2960688"/>
              <a:ext cx="9545053" cy="308008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851559" y="6206384"/>
              <a:ext cx="95450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smtClean="0">
                  <a:solidFill>
                    <a:srgbClr val="0000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인상 깊은 장면  그리기</a:t>
              </a:r>
              <a:endParaRPr lang="ko-KR" altLang="en-US" sz="3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3" name="그림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68" y="1487988"/>
            <a:ext cx="5959669" cy="511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3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647420"/>
            <a:ext cx="10279528" cy="584775"/>
            <a:chOff x="49106" y="964825"/>
            <a:chExt cx="5468576" cy="438647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964825"/>
              <a:ext cx="5117325" cy="4386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3200" b="1" dirty="0" smtClean="0">
                  <a:latin typeface="+mj-ea"/>
                  <a:ea typeface="+mj-ea"/>
                </a:rPr>
                <a:t>군위 일연 </a:t>
              </a:r>
              <a:r>
                <a:rPr lang="ko-KR" altLang="en-US" sz="3200" b="1" dirty="0" err="1" smtClean="0">
                  <a:latin typeface="+mj-ea"/>
                  <a:ea typeface="+mj-ea"/>
                </a:rPr>
                <a:t>테마로드</a:t>
              </a:r>
              <a:r>
                <a:rPr lang="ko-KR" altLang="en-US" sz="3200" b="1" dirty="0" smtClean="0">
                  <a:latin typeface="+mj-ea"/>
                  <a:ea typeface="+mj-ea"/>
                </a:rPr>
                <a:t> 사이버 답사하기</a:t>
              </a:r>
              <a:endParaRPr lang="en-US" altLang="ko-KR" sz="44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7486DE7-E7DD-0272-CA78-C680FC338D6D}"/>
              </a:ext>
            </a:extLst>
          </p:cNvPr>
          <p:cNvSpPr/>
          <p:nvPr/>
        </p:nvSpPr>
        <p:spPr bwMode="auto">
          <a:xfrm>
            <a:off x="5698516" y="1455372"/>
            <a:ext cx="6338053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ko-KR" altLang="en-US" dirty="0" smtClean="0"/>
              <a:t> </a:t>
            </a:r>
            <a:r>
              <a:rPr lang="ko-KR" altLang="en-US" sz="2200" b="1" dirty="0"/>
              <a:t>군위군은 일연 스님이 </a:t>
            </a:r>
            <a:r>
              <a:rPr lang="ko-KR" altLang="en-US" sz="2200" b="1" dirty="0" err="1"/>
              <a:t>인각사에서</a:t>
            </a:r>
            <a:r>
              <a:rPr lang="ko-KR" altLang="en-US" sz="2200" b="1" dirty="0"/>
              <a:t> 삼국유사를 완성한 것을 계기로 </a:t>
            </a:r>
            <a:r>
              <a:rPr lang="en-US" altLang="ko-KR" sz="2200" b="1" dirty="0"/>
              <a:t>2017</a:t>
            </a:r>
            <a:r>
              <a:rPr lang="ko-KR" altLang="en-US" sz="2200" b="1" dirty="0"/>
              <a:t>년 일연테마로드를 조성했다</a:t>
            </a:r>
            <a:r>
              <a:rPr lang="en-US" altLang="ko-KR" sz="2200" b="1" dirty="0"/>
              <a:t>. </a:t>
            </a:r>
            <a:r>
              <a:rPr lang="ko-KR" altLang="en-US" sz="2200" b="1" dirty="0" err="1"/>
              <a:t>테마로드</a:t>
            </a:r>
            <a:r>
              <a:rPr lang="ko-KR" altLang="en-US" sz="2200" b="1" dirty="0"/>
              <a:t> 중간에는 </a:t>
            </a:r>
            <a:r>
              <a:rPr lang="ko-KR" altLang="en-US" sz="2200" b="1" dirty="0" err="1"/>
              <a:t>일연공원을</a:t>
            </a:r>
            <a:r>
              <a:rPr lang="ko-KR" altLang="en-US" sz="2200" b="1" dirty="0"/>
              <a:t> 만들고</a:t>
            </a:r>
            <a:r>
              <a:rPr lang="en-US" altLang="ko-KR" sz="2200" b="1" dirty="0"/>
              <a:t>, </a:t>
            </a:r>
            <a:r>
              <a:rPr lang="ko-KR" altLang="en-US" sz="2200" b="1" dirty="0" err="1"/>
              <a:t>의흥면에는</a:t>
            </a:r>
            <a:r>
              <a:rPr lang="ko-KR" altLang="en-US" sz="2200" b="1" dirty="0"/>
              <a:t> 삼국유사테마파크까지 세웠다</a:t>
            </a:r>
            <a:r>
              <a:rPr lang="en-US" altLang="ko-KR" sz="2200" b="1" dirty="0"/>
              <a:t>. </a:t>
            </a:r>
            <a:r>
              <a:rPr lang="ko-KR" altLang="en-US" sz="2200" b="1" dirty="0"/>
              <a:t>급기야 </a:t>
            </a:r>
            <a:r>
              <a:rPr lang="en-US" altLang="ko-KR" sz="2200" b="1" dirty="0"/>
              <a:t>2021</a:t>
            </a:r>
            <a:r>
              <a:rPr lang="ko-KR" altLang="en-US" sz="2200" b="1" dirty="0"/>
              <a:t>년 </a:t>
            </a:r>
            <a:r>
              <a:rPr lang="en-US" altLang="ko-KR" sz="2200" b="1" dirty="0"/>
              <a:t>1</a:t>
            </a:r>
            <a:r>
              <a:rPr lang="ko-KR" altLang="en-US" sz="2200" b="1" dirty="0"/>
              <a:t>월에는 </a:t>
            </a:r>
            <a:r>
              <a:rPr lang="ko-KR" altLang="en-US" sz="2200" b="1" dirty="0" err="1"/>
              <a:t>고로면으로</a:t>
            </a:r>
            <a:r>
              <a:rPr lang="ko-KR" altLang="en-US" sz="2200" b="1" dirty="0"/>
              <a:t> 불리던 지명을 삼국유사면으로 개명까지 해 군위군은 일연 스님과 삼국유사와는 떼놓고 이야기 할 수 없게 됐다</a:t>
            </a:r>
            <a:r>
              <a:rPr lang="en-US" altLang="ko-KR" sz="2200" b="1" dirty="0"/>
              <a:t>. </a:t>
            </a:r>
            <a:r>
              <a:rPr lang="ko-KR" altLang="en-US" sz="2200" b="1" dirty="0"/>
              <a:t>일연 </a:t>
            </a:r>
            <a:r>
              <a:rPr lang="ko-KR" altLang="en-US" sz="2200" b="1" dirty="0" err="1"/>
              <a:t>테마로드는</a:t>
            </a:r>
            <a:r>
              <a:rPr lang="ko-KR" altLang="en-US" sz="2200" b="1" dirty="0"/>
              <a:t> 두 코스로 만들어졌다</a:t>
            </a:r>
            <a:r>
              <a:rPr lang="en-US" altLang="ko-KR" sz="2200" b="1" dirty="0"/>
              <a:t>. A</a:t>
            </a:r>
            <a:r>
              <a:rPr lang="ko-KR" altLang="en-US" sz="2200" b="1" dirty="0"/>
              <a:t>코스는 </a:t>
            </a:r>
            <a:r>
              <a:rPr lang="ko-KR" altLang="en-US" sz="2200" b="1" dirty="0" err="1"/>
              <a:t>인각사</a:t>
            </a:r>
            <a:r>
              <a:rPr lang="en-US" altLang="ko-KR" sz="2200" b="1" dirty="0"/>
              <a:t>~</a:t>
            </a:r>
            <a:r>
              <a:rPr lang="ko-KR" altLang="en-US" sz="2200" b="1" dirty="0" err="1"/>
              <a:t>절뒷산</a:t>
            </a:r>
            <a:r>
              <a:rPr lang="en-US" altLang="ko-KR" sz="2200" b="1" dirty="0"/>
              <a:t>~</a:t>
            </a:r>
            <a:r>
              <a:rPr lang="ko-KR" altLang="en-US" sz="2200" b="1" dirty="0"/>
              <a:t>재현 부도</a:t>
            </a:r>
            <a:r>
              <a:rPr lang="en-US" altLang="ko-KR" sz="2200" b="1" dirty="0"/>
              <a:t>~</a:t>
            </a:r>
            <a:r>
              <a:rPr lang="ko-KR" altLang="en-US" sz="2200" b="1" dirty="0" err="1"/>
              <a:t>일연공원</a:t>
            </a:r>
            <a:r>
              <a:rPr lang="en-US" altLang="ko-KR" sz="2200" b="1" dirty="0"/>
              <a:t>~</a:t>
            </a:r>
            <a:r>
              <a:rPr lang="ko-KR" altLang="en-US" sz="2200" b="1" dirty="0"/>
              <a:t>만남 조형물</a:t>
            </a:r>
            <a:r>
              <a:rPr lang="en-US" altLang="ko-KR" sz="2200" b="1" dirty="0"/>
              <a:t>~</a:t>
            </a:r>
            <a:r>
              <a:rPr lang="ko-KR" altLang="en-US" sz="2200" b="1" dirty="0"/>
              <a:t>출가 조형물</a:t>
            </a:r>
            <a:r>
              <a:rPr lang="en-US" altLang="ko-KR" sz="2200" b="1" dirty="0"/>
              <a:t>~</a:t>
            </a:r>
            <a:r>
              <a:rPr lang="ko-KR" altLang="en-US" sz="2200" b="1" dirty="0" err="1"/>
              <a:t>인각사로</a:t>
            </a:r>
            <a:r>
              <a:rPr lang="ko-KR" altLang="en-US" sz="2200" b="1" dirty="0"/>
              <a:t> 되돌아오는 코스로 약 </a:t>
            </a:r>
            <a:r>
              <a:rPr lang="en-US" altLang="ko-KR" sz="2200" b="1" dirty="0"/>
              <a:t>4.2</a:t>
            </a:r>
            <a:r>
              <a:rPr lang="ko-KR" altLang="en-US" sz="2200" b="1" dirty="0"/>
              <a:t>㎞에 </a:t>
            </a:r>
            <a:r>
              <a:rPr lang="en-US" altLang="ko-KR" sz="2200" b="1" dirty="0"/>
              <a:t>2</a:t>
            </a:r>
            <a:r>
              <a:rPr lang="ko-KR" altLang="en-US" sz="2200" b="1" dirty="0"/>
              <a:t>시간여 걸린다</a:t>
            </a:r>
            <a:r>
              <a:rPr lang="en-US" altLang="ko-KR" sz="2200" b="1" dirty="0"/>
              <a:t>. B</a:t>
            </a:r>
            <a:r>
              <a:rPr lang="ko-KR" altLang="en-US" sz="2200" b="1" dirty="0"/>
              <a:t>코스는 </a:t>
            </a:r>
            <a:r>
              <a:rPr lang="ko-KR" altLang="en-US" sz="2200" b="1" dirty="0" err="1"/>
              <a:t>일연공원</a:t>
            </a:r>
            <a:r>
              <a:rPr lang="en-US" altLang="ko-KR" sz="2200" b="1" dirty="0"/>
              <a:t>~</a:t>
            </a:r>
            <a:r>
              <a:rPr lang="ko-KR" altLang="en-US" sz="2200" b="1" dirty="0"/>
              <a:t>집필 조형물</a:t>
            </a:r>
            <a:r>
              <a:rPr lang="en-US" altLang="ko-KR" sz="2200" b="1" dirty="0"/>
              <a:t>~</a:t>
            </a:r>
            <a:r>
              <a:rPr lang="ko-KR" altLang="en-US" sz="2200" b="1" dirty="0"/>
              <a:t>어머니 산소에서 다시 일연공원으로 되돌아온다</a:t>
            </a:r>
            <a:r>
              <a:rPr lang="en-US" altLang="ko-KR" sz="2200" b="1" dirty="0"/>
              <a:t>. </a:t>
            </a:r>
            <a:r>
              <a:rPr lang="ko-KR" altLang="en-US" sz="2200" b="1" dirty="0"/>
              <a:t>왕복 </a:t>
            </a:r>
            <a:r>
              <a:rPr lang="en-US" altLang="ko-KR" sz="2200" b="1" dirty="0"/>
              <a:t>2.2</a:t>
            </a:r>
            <a:r>
              <a:rPr lang="ko-KR" altLang="en-US" sz="2200" b="1" dirty="0"/>
              <a:t>㎞이며 </a:t>
            </a:r>
            <a:r>
              <a:rPr lang="en-US" altLang="ko-KR" sz="2200" b="1" dirty="0"/>
              <a:t>1</a:t>
            </a:r>
            <a:r>
              <a:rPr lang="ko-KR" altLang="en-US" sz="2200" b="1" dirty="0"/>
              <a:t>시간이 소요된다</a:t>
            </a:r>
            <a:r>
              <a:rPr lang="en-US" altLang="ko-KR" sz="2200" b="1" dirty="0"/>
              <a:t>. </a:t>
            </a:r>
            <a:r>
              <a:rPr lang="ko-KR" altLang="en-US" sz="2200" b="1" dirty="0"/>
              <a:t>삼국유사가 완성된 군위 </a:t>
            </a:r>
            <a:r>
              <a:rPr lang="ko-KR" altLang="en-US" sz="2200" b="1" dirty="0" err="1"/>
              <a:t>인각사와</a:t>
            </a:r>
            <a:r>
              <a:rPr lang="ko-KR" altLang="en-US" sz="2200" b="1" dirty="0"/>
              <a:t> 일연 스님을 생각하며 일연 </a:t>
            </a:r>
            <a:r>
              <a:rPr lang="ko-KR" altLang="en-US" sz="2200" b="1" dirty="0" err="1"/>
              <a:t>테마로드를</a:t>
            </a:r>
            <a:r>
              <a:rPr lang="ko-KR" altLang="en-US" sz="2200" b="1" dirty="0"/>
              <a:t> 사이버 답사해 봅시다</a:t>
            </a:r>
            <a:r>
              <a:rPr lang="en-US" altLang="ko-KR" sz="2200" b="1" dirty="0"/>
              <a:t>. </a:t>
            </a:r>
            <a:endParaRPr lang="ko-KR" altLang="en-US" sz="2200" b="1" dirty="0"/>
          </a:p>
          <a:p>
            <a:pPr algn="just" fontAlgn="base"/>
            <a:endParaRPr lang="ko-KR" altLang="en-US" sz="2800" b="1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8337177" y="5006040"/>
            <a:ext cx="19703482" cy="600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398087" y="1181852"/>
            <a:ext cx="9092808" cy="3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" name="Picture 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77349" y="1561163"/>
            <a:ext cx="5262348" cy="4909753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3955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647420"/>
            <a:ext cx="10279528" cy="584775"/>
            <a:chOff x="49106" y="964825"/>
            <a:chExt cx="5468576" cy="438647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964825"/>
              <a:ext cx="5117325" cy="4386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3200" b="1" dirty="0" smtClean="0">
                  <a:latin typeface="+mj-ea"/>
                  <a:ea typeface="+mj-ea"/>
                </a:rPr>
                <a:t>군위 일연 </a:t>
              </a:r>
              <a:r>
                <a:rPr lang="ko-KR" altLang="en-US" sz="3200" b="1" dirty="0" err="1" smtClean="0">
                  <a:latin typeface="+mj-ea"/>
                  <a:ea typeface="+mj-ea"/>
                </a:rPr>
                <a:t>테마로드</a:t>
              </a:r>
              <a:r>
                <a:rPr lang="ko-KR" altLang="en-US" sz="3200" b="1" dirty="0" smtClean="0">
                  <a:latin typeface="+mj-ea"/>
                  <a:ea typeface="+mj-ea"/>
                </a:rPr>
                <a:t> 사이버 답사하기</a:t>
              </a:r>
              <a:endParaRPr lang="en-US" altLang="ko-KR" sz="44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398087" y="1181852"/>
            <a:ext cx="9092808" cy="3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8977" y="1318012"/>
            <a:ext cx="9482883" cy="5291018"/>
          </a:xfrm>
          <a:prstGeom prst="rect">
            <a:avLst/>
          </a:prstGeom>
        </p:spPr>
      </p:pic>
      <p:sp>
        <p:nvSpPr>
          <p:cNvPr id="4" name="실행 단추: 앞으로 또는 다음 3">
            <a:hlinkClick r:id="rId5" highlightClick="1"/>
          </p:cNvPr>
          <p:cNvSpPr/>
          <p:nvPr/>
        </p:nvSpPr>
        <p:spPr>
          <a:xfrm>
            <a:off x="11266703" y="6029608"/>
            <a:ext cx="597528" cy="57942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019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377876" y="819830"/>
            <a:ext cx="10754338" cy="1077219"/>
            <a:chOff x="169032" y="1156071"/>
            <a:chExt cx="5523910" cy="808035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617" y="1156071"/>
              <a:ext cx="5117325" cy="808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3200" b="1" dirty="0" smtClean="0">
                  <a:latin typeface="+mj-ea"/>
                  <a:ea typeface="+mj-ea"/>
                </a:rPr>
                <a:t>군위 일연 </a:t>
              </a:r>
              <a:r>
                <a:rPr lang="ko-KR" altLang="en-US" sz="3200" b="1" dirty="0" err="1" smtClean="0">
                  <a:latin typeface="+mj-ea"/>
                  <a:ea typeface="+mj-ea"/>
                </a:rPr>
                <a:t>테마로드</a:t>
              </a:r>
              <a:r>
                <a:rPr lang="ko-KR" altLang="en-US" sz="3200" b="1" dirty="0" smtClean="0">
                  <a:latin typeface="+mj-ea"/>
                  <a:ea typeface="+mj-ea"/>
                </a:rPr>
                <a:t> 사이버 답사를 통해 알게 된 점과 느낀 점을 적어봅시다</a:t>
              </a:r>
              <a:r>
                <a:rPr lang="en-US" altLang="ko-KR" sz="3200" b="1" dirty="0" smtClean="0">
                  <a:latin typeface="+mj-ea"/>
                  <a:ea typeface="+mj-ea"/>
                </a:rPr>
                <a:t>. </a:t>
              </a:r>
              <a:endParaRPr lang="en-US" altLang="ko-KR" sz="44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9032" y="1227573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8337177" y="5006040"/>
            <a:ext cx="19703482" cy="600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1398087" y="1181852"/>
            <a:ext cx="9092808" cy="3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9444" y="1929992"/>
            <a:ext cx="10108156" cy="475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C720CE2B-DF46-92EF-3C6D-A2920D000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AFEEF8E-0B30-384D-D02A-29EE67E5B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FB58FDC-DFE6-0303-AEB2-2E32AE1B0BE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8BEF7441-68B9-3DEC-7058-76353FF25E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836297-079F-4A0B-856D-E3ABD90F3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7D0C020-3DA1-C0D4-2C06-081D97D92D02}"/>
              </a:ext>
            </a:extLst>
          </p:cNvPr>
          <p:cNvGrpSpPr/>
          <p:nvPr/>
        </p:nvGrpSpPr>
        <p:grpSpPr>
          <a:xfrm>
            <a:off x="419449" y="1694279"/>
            <a:ext cx="11312302" cy="950453"/>
            <a:chOff x="419449" y="1694279"/>
            <a:chExt cx="11312302" cy="95045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6C093C9B-2253-4549-975D-EB66AF359443}"/>
                </a:ext>
              </a:extLst>
            </p:cNvPr>
            <p:cNvSpPr/>
            <p:nvPr/>
          </p:nvSpPr>
          <p:spPr>
            <a:xfrm>
              <a:off x="1208618" y="1694279"/>
              <a:ext cx="10523133" cy="950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알게 된 점은 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BB3A47FF-8215-4596-9D37-0840979C6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CC75D83-08AB-0E2A-55B5-DC0FD1CD18D7}"/>
              </a:ext>
            </a:extLst>
          </p:cNvPr>
          <p:cNvGrpSpPr/>
          <p:nvPr/>
        </p:nvGrpSpPr>
        <p:grpSpPr>
          <a:xfrm>
            <a:off x="497417" y="3429000"/>
            <a:ext cx="11312302" cy="1935466"/>
            <a:chOff x="419449" y="1694279"/>
            <a:chExt cx="11312302" cy="1935466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218FE25-D9A5-58B5-BF42-DA2169F87A13}"/>
                </a:ext>
              </a:extLst>
            </p:cNvPr>
            <p:cNvSpPr/>
            <p:nvPr/>
          </p:nvSpPr>
          <p:spPr>
            <a:xfrm>
              <a:off x="1208618" y="1694279"/>
              <a:ext cx="10523133" cy="19354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더 탐구하고 싶은 것은</a:t>
              </a:r>
              <a:endParaRPr lang="en-US" altLang="ko-KR" sz="4267" b="1" kern="0" spc="-133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04E95DD-CDEF-2394-6FB2-B0A2FDB41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2043113" y="5880869"/>
            <a:ext cx="884947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참고 영상 내 고장 대구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∙경북 다시 보기 </a:t>
            </a:r>
            <a:r>
              <a:rPr lang="en-US" altLang="ko-KR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Chapter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별 영상 보기 </a:t>
            </a:r>
            <a:endParaRPr lang="en-US" altLang="ko-KR" sz="2500" dirty="0" smtClean="0">
              <a:solidFill>
                <a:srgbClr val="221E1F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  <a:hlinkClick r:id="rId4"/>
            </a:endParaRPr>
          </a:p>
          <a:p>
            <a:r>
              <a:rPr lang="en-US" altLang="ko-KR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11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장 대한민국 </a:t>
            </a:r>
            <a:r>
              <a:rPr lang="ko-KR" altLang="en-US" sz="2500" dirty="0" err="1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보물이자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 세계의 보물이 </a:t>
            </a:r>
            <a:r>
              <a:rPr lang="ko-KR" altLang="en-US" sz="2500" u="sng" dirty="0" smtClean="0">
                <a:solidFill>
                  <a:schemeClr val="accent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4"/>
              </a:rPr>
              <a:t>된 책 </a:t>
            </a:r>
            <a:r>
              <a:rPr lang="en-US" altLang="ko-KR" sz="2400" u="sng" dirty="0">
                <a:solidFill>
                  <a:srgbClr val="0563C1"/>
                </a:solidFill>
              </a:rPr>
              <a:t>『</a:t>
            </a:r>
            <a:r>
              <a:rPr lang="ko-KR" altLang="en-US" sz="2400" u="sng" dirty="0">
                <a:solidFill>
                  <a:srgbClr val="0563C1"/>
                </a:solidFill>
              </a:rPr>
              <a:t>삼국유사</a:t>
            </a:r>
            <a:r>
              <a:rPr lang="en-US" altLang="ko-KR" sz="2400" u="sng" dirty="0">
                <a:solidFill>
                  <a:srgbClr val="0563C1"/>
                </a:solidFill>
              </a:rPr>
              <a:t>』 </a:t>
            </a:r>
            <a:endParaRPr lang="ko-KR" altLang="en-US" sz="2500" u="sng" dirty="0">
              <a:solidFill>
                <a:srgbClr val="0563C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/>
          <a:srcRect b="9433"/>
          <a:stretch/>
        </p:blipFill>
        <p:spPr>
          <a:xfrm>
            <a:off x="2043113" y="1003300"/>
            <a:ext cx="8849477" cy="4659588"/>
          </a:xfrm>
          <a:prstGeom prst="rect">
            <a:avLst/>
          </a:prstGeom>
        </p:spPr>
      </p:pic>
      <p:sp>
        <p:nvSpPr>
          <p:cNvPr id="3" name="실행 단추: 앞으로 또는 다음 2">
            <a:hlinkClick r:id="rId6" highlightClick="1"/>
          </p:cNvPr>
          <p:cNvSpPr/>
          <p:nvPr/>
        </p:nvSpPr>
        <p:spPr>
          <a:xfrm>
            <a:off x="11230253" y="6027938"/>
            <a:ext cx="665825" cy="60368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84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811" y="1937888"/>
            <a:ext cx="2204632" cy="11023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28371" y="3373715"/>
            <a:ext cx="26955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참고 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자료</a:t>
            </a:r>
            <a:r>
              <a:rPr lang="en-US" altLang="ko-KR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:</a:t>
            </a:r>
            <a:r>
              <a:rPr lang="ko-KR" altLang="en-US" sz="1400" dirty="0" smtClean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 </a:t>
            </a:r>
            <a:r>
              <a:rPr lang="ko-KR" altLang="en-US" sz="1400" dirty="0">
                <a:solidFill>
                  <a:srgbClr val="221E1F"/>
                </a:solidFill>
                <a:latin typeface="맑은 고딕" panose="020B0503020000020004" pitchFamily="50" charset="-127"/>
                <a:hlinkClick r:id="rId5"/>
              </a:rPr>
              <a:t>내 고장 대구</a:t>
            </a:r>
            <a:r>
              <a:rPr lang="ko-KR" altLang="en-US" sz="1400" dirty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5"/>
              </a:rPr>
              <a:t>∙경북 다시 보기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교실밖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 역사체험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  <a:hlinkClick r:id="rId5"/>
            </a:endParaRPr>
          </a:p>
          <a:p>
            <a:pPr algn="ctr"/>
            <a:r>
              <a:rPr lang="ko-KR" altLang="en-US" sz="1200" b="1" u="sng" dirty="0" smtClean="0">
                <a:hlinkClick r:id="rId5"/>
              </a:rPr>
              <a:t>삼국 유사 유적을 찾을 수 있는 곳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103033" y="1278468"/>
            <a:ext cx="8896461" cy="5242788"/>
            <a:chOff x="3103034" y="1334475"/>
            <a:chExt cx="8635182" cy="524278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103034" y="1334475"/>
              <a:ext cx="4324461" cy="5242788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 rotWithShape="1">
            <a:blip r:embed="rId7"/>
            <a:srcRect t="19532"/>
            <a:stretch/>
          </p:blipFill>
          <p:spPr>
            <a:xfrm>
              <a:off x="7427495" y="1347537"/>
              <a:ext cx="4310721" cy="52202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491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620933" y="6210408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일연 스님과 </a:t>
            </a:r>
            <a:r>
              <a:rPr lang="ko-KR" altLang="en-US" sz="2500" dirty="0" err="1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관련있는</a:t>
            </a:r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우리 지역 장소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6195" y="1144641"/>
            <a:ext cx="8936131" cy="506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90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620933" y="6210408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일연 스님과 </a:t>
            </a:r>
            <a:r>
              <a:rPr lang="ko-KR" altLang="en-US" sz="2500" dirty="0" err="1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관련있는</a:t>
            </a:r>
            <a:r>
              <a:rPr lang="ko-KR" altLang="en-US" sz="25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500" dirty="0" err="1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인각사</a:t>
            </a:r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실행 단추: 앞으로 또는 다음 2">
            <a:hlinkClick r:id="rId4" highlightClick="1"/>
          </p:cNvPr>
          <p:cNvSpPr/>
          <p:nvPr/>
        </p:nvSpPr>
        <p:spPr>
          <a:xfrm>
            <a:off x="676836" y="2078153"/>
            <a:ext cx="781235" cy="56817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2042" y="1550895"/>
            <a:ext cx="185082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인각사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분 여행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1643" y="1278467"/>
            <a:ext cx="8859698" cy="471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7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620933" y="6210408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삼국유사 유적을 찾아서 </a:t>
            </a:r>
            <a:r>
              <a:rPr lang="en-US" altLang="ko-KR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삼국유사테마파크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실행 단추: 앞으로 또는 다음 2">
            <a:hlinkClick r:id="rId4" highlightClick="1"/>
          </p:cNvPr>
          <p:cNvSpPr/>
          <p:nvPr/>
        </p:nvSpPr>
        <p:spPr>
          <a:xfrm>
            <a:off x="676836" y="2078153"/>
            <a:ext cx="781235" cy="56817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2041" y="1550895"/>
            <a:ext cx="2024109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삼국유사테마파크 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6769" y="1180731"/>
            <a:ext cx="9277165" cy="48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4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620933" y="6210408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삼국유사 유적을 찾아서 </a:t>
            </a:r>
            <a:r>
              <a:rPr lang="en-US" altLang="ko-KR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국립경주박물관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실행 단추: 앞으로 또는 다음 2">
            <a:hlinkClick r:id="rId4" highlightClick="1"/>
          </p:cNvPr>
          <p:cNvSpPr/>
          <p:nvPr/>
        </p:nvSpPr>
        <p:spPr>
          <a:xfrm>
            <a:off x="676836" y="2078153"/>
            <a:ext cx="781235" cy="56817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2041" y="1550895"/>
            <a:ext cx="2024109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국립경주박물관 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5318" y="1278468"/>
            <a:ext cx="8853205" cy="479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494130" y="6289124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삼국유사의 실제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194" y="1206098"/>
            <a:ext cx="8743950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14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579792" y="6192228"/>
            <a:ext cx="96559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b="1" dirty="0" smtClean="0"/>
              <a:t> </a:t>
            </a:r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/>
              <a:t>』 </a:t>
            </a:r>
            <a:r>
              <a:rPr lang="en-US" altLang="ko-KR" sz="2400" b="1" dirty="0" smtClean="0"/>
              <a:t>1</a:t>
            </a:r>
            <a:r>
              <a:rPr lang="ko-KR" altLang="en-US" sz="2400" b="1" dirty="0" smtClean="0"/>
              <a:t>권</a:t>
            </a:r>
            <a:r>
              <a:rPr lang="en-US" altLang="ko-KR" sz="2400" b="1" dirty="0" smtClean="0"/>
              <a:t>, 2</a:t>
            </a:r>
            <a:r>
              <a:rPr lang="ko-KR" altLang="en-US" sz="2400" b="1" dirty="0" smtClean="0"/>
              <a:t>권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9850" y="1147199"/>
            <a:ext cx="9590100" cy="504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0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4066318" y="6157863"/>
            <a:ext cx="49333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800" b="1" dirty="0" smtClean="0"/>
              <a:t> </a:t>
            </a:r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/>
              <a:t>』 </a:t>
            </a:r>
            <a:r>
              <a:rPr lang="en-US" altLang="ko-KR" sz="2400" b="1" dirty="0" smtClean="0"/>
              <a:t>3, 4</a:t>
            </a:r>
            <a:r>
              <a:rPr lang="ko-KR" altLang="en-US" sz="2400" b="1" dirty="0" smtClean="0"/>
              <a:t>권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834" y="1278468"/>
            <a:ext cx="10093596" cy="486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1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643961" y="6162965"/>
            <a:ext cx="965598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3200" b="1" dirty="0"/>
              <a:t> </a:t>
            </a:r>
            <a:r>
              <a:rPr lang="en-US" altLang="ko-KR" sz="2400" b="1" dirty="0"/>
              <a:t>『</a:t>
            </a:r>
            <a:r>
              <a:rPr lang="ko-KR" altLang="en-US" sz="2400" b="1" dirty="0"/>
              <a:t>삼국유사</a:t>
            </a:r>
            <a:r>
              <a:rPr lang="en-US" altLang="ko-KR" sz="2400" b="1" dirty="0"/>
              <a:t>』 </a:t>
            </a:r>
            <a:r>
              <a:rPr lang="en-US" altLang="ko-KR" sz="2400" b="1" dirty="0" smtClean="0"/>
              <a:t>5</a:t>
            </a:r>
            <a:r>
              <a:rPr lang="ko-KR" altLang="en-US" sz="2400" b="1" dirty="0" smtClean="0"/>
              <a:t>권</a:t>
            </a:r>
            <a:endParaRPr lang="ko-KR" altLang="en-US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531" y="1106752"/>
            <a:ext cx="10628785" cy="505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89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467497" y="6380946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sz="2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유네스코 세계기록유산 등재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5556" y="1034768"/>
            <a:ext cx="9199867" cy="5314710"/>
          </a:xfrm>
          <a:prstGeom prst="rect">
            <a:avLst/>
          </a:prstGeom>
        </p:spPr>
      </p:pic>
      <p:sp>
        <p:nvSpPr>
          <p:cNvPr id="3" name="실행 단추: 앞으로 또는 다음 2">
            <a:hlinkClick r:id="rId5" highlightClick="1"/>
          </p:cNvPr>
          <p:cNvSpPr/>
          <p:nvPr/>
        </p:nvSpPr>
        <p:spPr>
          <a:xfrm>
            <a:off x="594804" y="1873188"/>
            <a:ext cx="727969" cy="6214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84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1110</TotalTime>
  <Words>1278</Words>
  <Application>Microsoft Office PowerPoint</Application>
  <PresentationFormat>와이드스크린</PresentationFormat>
  <Paragraphs>178</Paragraphs>
  <Slides>47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59" baseType="lpstr">
      <vt:lpstr>Archivo Black</vt:lpstr>
      <vt:lpstr>Chewy</vt:lpstr>
      <vt:lpstr>HY강M</vt:lpstr>
      <vt:lpstr>HY수평선B</vt:lpstr>
      <vt:lpstr>Raleway ExtraBold</vt:lpstr>
      <vt:lpstr>굴림</vt:lpstr>
      <vt:lpstr>나눔고딕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경만 박</dc:creator>
  <cp:lastModifiedBy>김경민</cp:lastModifiedBy>
  <cp:revision>58</cp:revision>
  <dcterms:created xsi:type="dcterms:W3CDTF">2024-12-21T00:28:14Z</dcterms:created>
  <dcterms:modified xsi:type="dcterms:W3CDTF">2025-01-31T02:44:03Z</dcterms:modified>
</cp:coreProperties>
</file>