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875" r:id="rId2"/>
    <p:sldId id="796" r:id="rId3"/>
    <p:sldId id="874" r:id="rId4"/>
    <p:sldId id="781" r:id="rId5"/>
    <p:sldId id="346" r:id="rId6"/>
    <p:sldId id="287" r:id="rId7"/>
    <p:sldId id="843" r:id="rId8"/>
    <p:sldId id="798" r:id="rId9"/>
    <p:sldId id="799" r:id="rId10"/>
    <p:sldId id="800" r:id="rId11"/>
    <p:sldId id="801" r:id="rId12"/>
    <p:sldId id="802" r:id="rId13"/>
    <p:sldId id="803" r:id="rId14"/>
    <p:sldId id="554" r:id="rId15"/>
    <p:sldId id="805" r:id="rId16"/>
    <p:sldId id="806" r:id="rId17"/>
    <p:sldId id="807" r:id="rId18"/>
    <p:sldId id="808" r:id="rId19"/>
    <p:sldId id="810" r:id="rId20"/>
    <p:sldId id="811" r:id="rId21"/>
    <p:sldId id="812" r:id="rId22"/>
    <p:sldId id="813" r:id="rId23"/>
    <p:sldId id="814" r:id="rId24"/>
    <p:sldId id="877" r:id="rId25"/>
    <p:sldId id="523" r:id="rId26"/>
    <p:sldId id="815" r:id="rId27"/>
    <p:sldId id="816" r:id="rId28"/>
    <p:sldId id="817" r:id="rId29"/>
    <p:sldId id="818" r:id="rId30"/>
    <p:sldId id="819" r:id="rId31"/>
    <p:sldId id="820" r:id="rId32"/>
    <p:sldId id="821" r:id="rId33"/>
    <p:sldId id="822" r:id="rId34"/>
    <p:sldId id="823" r:id="rId35"/>
    <p:sldId id="824" r:id="rId36"/>
    <p:sldId id="825" r:id="rId37"/>
    <p:sldId id="826" r:id="rId38"/>
    <p:sldId id="828" r:id="rId39"/>
    <p:sldId id="829" r:id="rId40"/>
    <p:sldId id="830" r:id="rId41"/>
    <p:sldId id="831" r:id="rId42"/>
    <p:sldId id="832" r:id="rId43"/>
    <p:sldId id="833" r:id="rId44"/>
    <p:sldId id="834" r:id="rId45"/>
    <p:sldId id="835" r:id="rId46"/>
    <p:sldId id="836" r:id="rId47"/>
    <p:sldId id="837" r:id="rId48"/>
    <p:sldId id="838" r:id="rId49"/>
    <p:sldId id="839" r:id="rId5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95619-BC6F-4E28-ABAD-FA5AAF3C1B5C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FC770-4C8D-4958-BDD3-CF8F51296B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54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2FC770-4C8D-4958-BDD3-CF8F51296B6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6177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8395EE-BCAA-3521-6A1D-69393D94AE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1F284C0-C2E8-822C-AFC4-316B8C95C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3BEB6D-4DEF-8AF9-7113-3FC87BBEC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7936A17-3C20-C41A-33D3-EE62AD5AF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547BC0-1EA7-0F61-9508-EC33C875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333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7B5F5E-C262-DFD2-DCDA-94FECE0E8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EF6EFB-44CB-8F8A-8A4A-3E93B68952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87D4ED-6F6F-D043-B049-D8CAB6915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CCAB51E-0FA8-0ACC-9613-BCA7EF339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4A7B69-7F1F-991C-3BF9-A3F556847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0641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E810F1-0530-F181-CA19-39A7BFD63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224912-8EB0-9487-2E6A-BF1ADD7AE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40F110-236A-7128-AABC-508D25F24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2268AE-B32A-8C6C-1565-10AA2D141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6BACB44-2285-311B-9064-D76EA86E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28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2B08E5-E025-3D86-A43E-0FBF9F0CF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D4064F-A47B-A36E-8411-1DC3ED37F3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342803D-3CAB-E56F-1C3C-368647854A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D78E06-A393-7243-3FAF-ED0CD9D6B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25A782-8399-14EB-DE71-E57CB555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0FCEE0A-D43D-BCEC-D505-F0D9DCE5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06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36BFB5-696D-E1F0-B7B7-A15575F17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4C76C25-9F18-B957-E07E-CACE39370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02F09FE-B106-F362-0AFE-5B7235719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F59A551-625D-551B-58CD-AD2347C8F3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62FAF0E-EAA7-8383-B997-DAF2ACB28E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2F327B3-CA91-87A1-B5C2-81FD1A880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B88DF00-B090-5147-3B92-7B98AC4DF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EEDD944-9A32-B805-0B64-26CBCE381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58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EAC7E2-316E-FEBD-BA3B-CE891038D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38AE009-CB28-8A0B-7E9E-FB4AAEED0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9717A88-407B-358C-77C9-37F89F4C3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74D2A44-6770-687A-327B-E227C66CE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847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B85594E-F542-D15D-1116-727E7C3D2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B990E71-E06E-E81A-C90F-DB1EB642E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8ACEC50-6081-E30C-D529-D78FC17EA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85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2CB03B-CA3A-BE39-56E0-06F8AD32A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C23741-FDF3-5F07-8965-3CDDA4306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C795FFE-FFDF-49E4-61EB-BEF175311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B113F96-C3D2-92BF-C1BC-6A520756F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15C73C1-8025-F627-4EB7-64EE3704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8BE47D-E72E-40F5-FD2F-ED71C5DBC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274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927203-6E9C-DC87-849A-1C468793F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DE6D442-3FDB-415F-DAE3-6DDB8A4DB2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67617C7-79E6-25F4-C663-8A7EFEE72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079F42-6FDB-348B-80BD-47401EA0B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DCECDD-8B19-2DB3-DDC1-D3CF41C1E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C4867C-8121-668C-AEEE-43024B7B5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6061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9C0DC6-D7B8-1894-C4F6-DC8A78D93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70BD162-1311-96D0-8CC3-BC4D0B14A0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151E0A-1882-A3CB-7C00-E95988CA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AA4B4A-5B0F-2F6C-47C1-6E5B9B286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431DF3-38DB-15AB-5FCE-E52F79CD3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09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3A49AB4-AB14-04D5-2C5F-2132207A10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EF96FD6-C1D0-C7AC-AFA7-FE0794B1B3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B7F986-EBEC-4926-FA1C-6A4308C09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5E3B2A-6389-BA60-C9AC-593C6DBA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4A54E0-5B15-91D7-08AD-65662F22B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58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5099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0;p13">
            <a:extLst>
              <a:ext uri="{FF2B5EF4-FFF2-40B4-BE49-F238E27FC236}">
                <a16:creationId xmlns:a16="http://schemas.microsoft.com/office/drawing/2014/main" id="{B375AEA8-CD25-DE2A-A840-13D4BE885EA3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221;p13">
              <a:extLst>
                <a:ext uri="{FF2B5EF4-FFF2-40B4-BE49-F238E27FC236}">
                  <a16:creationId xmlns:a16="http://schemas.microsoft.com/office/drawing/2014/main" id="{1F8B7D48-111B-5032-A3F0-D8DE68E5040C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222;p13">
                <a:extLst>
                  <a:ext uri="{FF2B5EF4-FFF2-40B4-BE49-F238E27FC236}">
                    <a16:creationId xmlns:a16="http://schemas.microsoft.com/office/drawing/2014/main" id="{AB152EA2-867B-C712-F2A4-A6A7FDC0ED3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223;p13">
                <a:extLst>
                  <a:ext uri="{FF2B5EF4-FFF2-40B4-BE49-F238E27FC236}">
                    <a16:creationId xmlns:a16="http://schemas.microsoft.com/office/drawing/2014/main" id="{17738AA0-0856-32C4-6D03-D0A13ED78A6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224;p13">
                <a:extLst>
                  <a:ext uri="{FF2B5EF4-FFF2-40B4-BE49-F238E27FC236}">
                    <a16:creationId xmlns:a16="http://schemas.microsoft.com/office/drawing/2014/main" id="{EFF6B89C-AC96-8CE2-DDDC-978B135BC6A8}"/>
                  </a:ext>
                </a:extLst>
              </p:cNvPr>
              <p:cNvSpPr/>
              <p:nvPr/>
            </p:nvSpPr>
            <p:spPr>
              <a:xfrm rot="10800000" flipH="1">
                <a:off x="8257725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13" name="Google Shape;225;p13">
                <a:extLst>
                  <a:ext uri="{FF2B5EF4-FFF2-40B4-BE49-F238E27FC236}">
                    <a16:creationId xmlns:a16="http://schemas.microsoft.com/office/drawing/2014/main" id="{229D4D34-F29F-743F-26D1-B3E86C52CC5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226;p13">
                <a:extLst>
                  <a:ext uri="{FF2B5EF4-FFF2-40B4-BE49-F238E27FC236}">
                    <a16:creationId xmlns:a16="http://schemas.microsoft.com/office/drawing/2014/main" id="{0D522487-322E-2771-0E99-50A60F2B6BD8}"/>
                  </a:ext>
                </a:extLst>
              </p:cNvPr>
              <p:cNvSpPr/>
              <p:nvPr/>
            </p:nvSpPr>
            <p:spPr>
              <a:xfrm rot="10800000" flipH="1">
                <a:off x="7886270" y="-1588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227;p13">
              <a:extLst>
                <a:ext uri="{FF2B5EF4-FFF2-40B4-BE49-F238E27FC236}">
                  <a16:creationId xmlns:a16="http://schemas.microsoft.com/office/drawing/2014/main" id="{E7CB3929-014C-CB9E-3FA8-D56E310009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228;p13">
                <a:extLst>
                  <a:ext uri="{FF2B5EF4-FFF2-40B4-BE49-F238E27FC236}">
                    <a16:creationId xmlns:a16="http://schemas.microsoft.com/office/drawing/2014/main" id="{866FECD2-FDA4-5E37-198E-4EC1070F07E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229;p13">
                <a:extLst>
                  <a:ext uri="{FF2B5EF4-FFF2-40B4-BE49-F238E27FC236}">
                    <a16:creationId xmlns:a16="http://schemas.microsoft.com/office/drawing/2014/main" id="{A13F7E1C-9F2B-33BA-BFDB-E8680AFD07E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230;p13">
                <a:extLst>
                  <a:ext uri="{FF2B5EF4-FFF2-40B4-BE49-F238E27FC236}">
                    <a16:creationId xmlns:a16="http://schemas.microsoft.com/office/drawing/2014/main" id="{78072BA7-74CF-D6C4-BDEB-81B957AB83F0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8" name="Google Shape;231;p13">
                <a:extLst>
                  <a:ext uri="{FF2B5EF4-FFF2-40B4-BE49-F238E27FC236}">
                    <a16:creationId xmlns:a16="http://schemas.microsoft.com/office/drawing/2014/main" id="{5FCA8E8A-C2DA-AE29-8A10-ED808E979B8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232;p13">
                <a:extLst>
                  <a:ext uri="{FF2B5EF4-FFF2-40B4-BE49-F238E27FC236}">
                    <a16:creationId xmlns:a16="http://schemas.microsoft.com/office/drawing/2014/main" id="{52A5929F-1F4A-570E-250C-81E855584C2A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233;p13">
            <a:extLst>
              <a:ext uri="{FF2B5EF4-FFF2-40B4-BE49-F238E27FC236}">
                <a16:creationId xmlns:a16="http://schemas.microsoft.com/office/drawing/2014/main" id="{EE179839-0D67-A312-281F-27EBDDB47C3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46698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1;p3">
            <a:extLst>
              <a:ext uri="{FF2B5EF4-FFF2-40B4-BE49-F238E27FC236}">
                <a16:creationId xmlns:a16="http://schemas.microsoft.com/office/drawing/2014/main" id="{B8A321A6-583D-4C0B-8578-46E179F1893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3" name="Google Shape;32;p3">
              <a:extLst>
                <a:ext uri="{FF2B5EF4-FFF2-40B4-BE49-F238E27FC236}">
                  <a16:creationId xmlns:a16="http://schemas.microsoft.com/office/drawing/2014/main" id="{621AA51F-F006-A094-8878-800FB42C6B3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3;p3">
              <a:extLst>
                <a:ext uri="{FF2B5EF4-FFF2-40B4-BE49-F238E27FC236}">
                  <a16:creationId xmlns:a16="http://schemas.microsoft.com/office/drawing/2014/main" id="{0266C114-3B9F-DA3B-BC2F-496572BBE4E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4;p3">
              <a:extLst>
                <a:ext uri="{FF2B5EF4-FFF2-40B4-BE49-F238E27FC236}">
                  <a16:creationId xmlns:a16="http://schemas.microsoft.com/office/drawing/2014/main" id="{03204C13-E5AF-3EA9-0026-CB5F15DBEC7D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6" name="Google Shape;35;p3">
              <a:extLst>
                <a:ext uri="{FF2B5EF4-FFF2-40B4-BE49-F238E27FC236}">
                  <a16:creationId xmlns:a16="http://schemas.microsoft.com/office/drawing/2014/main" id="{F779C7E6-98A6-6E80-CE7E-103991867A3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6;p3">
              <a:extLst>
                <a:ext uri="{FF2B5EF4-FFF2-40B4-BE49-F238E27FC236}">
                  <a16:creationId xmlns:a16="http://schemas.microsoft.com/office/drawing/2014/main" id="{1AB3EE4C-9674-4BD0-68F0-7678AC53D520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8" name="Google Shape;37;p3">
            <a:extLst>
              <a:ext uri="{FF2B5EF4-FFF2-40B4-BE49-F238E27FC236}">
                <a16:creationId xmlns:a16="http://schemas.microsoft.com/office/drawing/2014/main" id="{4E8FA696-866B-A2C4-3532-CFBC335E888B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9" name="Google Shape;38;p3">
              <a:extLst>
                <a:ext uri="{FF2B5EF4-FFF2-40B4-BE49-F238E27FC236}">
                  <a16:creationId xmlns:a16="http://schemas.microsoft.com/office/drawing/2014/main" id="{184217EB-18FB-1F52-02ED-F2959F10BD0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9;p3">
              <a:extLst>
                <a:ext uri="{FF2B5EF4-FFF2-40B4-BE49-F238E27FC236}">
                  <a16:creationId xmlns:a16="http://schemas.microsoft.com/office/drawing/2014/main" id="{5C8AC3D7-2881-ED3A-9700-17CED3DE40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0;p3">
              <a:extLst>
                <a:ext uri="{FF2B5EF4-FFF2-40B4-BE49-F238E27FC236}">
                  <a16:creationId xmlns:a16="http://schemas.microsoft.com/office/drawing/2014/main" id="{B86AD8D4-7282-F9FD-3DDF-C78810451684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2" name="Google Shape;41;p3">
              <a:extLst>
                <a:ext uri="{FF2B5EF4-FFF2-40B4-BE49-F238E27FC236}">
                  <a16:creationId xmlns:a16="http://schemas.microsoft.com/office/drawing/2014/main" id="{47BEEC1F-F28D-745D-F1C3-C94C35B9504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2;p3">
              <a:extLst>
                <a:ext uri="{FF2B5EF4-FFF2-40B4-BE49-F238E27FC236}">
                  <a16:creationId xmlns:a16="http://schemas.microsoft.com/office/drawing/2014/main" id="{2B80AB34-8876-4B2F-19B9-4C3542A54C81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14" name="Google Shape;43;p3">
            <a:extLst>
              <a:ext uri="{FF2B5EF4-FFF2-40B4-BE49-F238E27FC236}">
                <a16:creationId xmlns:a16="http://schemas.microsoft.com/office/drawing/2014/main" id="{4F83180C-702F-2889-448E-0178A0EC26CA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5" name="Google Shape;44;p3">
              <a:extLst>
                <a:ext uri="{FF2B5EF4-FFF2-40B4-BE49-F238E27FC236}">
                  <a16:creationId xmlns:a16="http://schemas.microsoft.com/office/drawing/2014/main" id="{24BAE678-ABC6-C072-71E7-79039F3ED76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5;p3">
              <a:extLst>
                <a:ext uri="{FF2B5EF4-FFF2-40B4-BE49-F238E27FC236}">
                  <a16:creationId xmlns:a16="http://schemas.microsoft.com/office/drawing/2014/main" id="{587B2B74-C57B-791B-90A1-D9B9626DF49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46;p3">
              <a:extLst>
                <a:ext uri="{FF2B5EF4-FFF2-40B4-BE49-F238E27FC236}">
                  <a16:creationId xmlns:a16="http://schemas.microsoft.com/office/drawing/2014/main" id="{DF744A8D-7998-F8C1-6A3A-E191ED821E30}"/>
                </a:ext>
              </a:extLst>
            </p:cNvPr>
            <p:cNvSpPr/>
            <p:nvPr/>
          </p:nvSpPr>
          <p:spPr>
            <a:xfrm rot="10800000" flipH="1">
              <a:off x="8257431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8" name="Google Shape;47;p3">
              <a:extLst>
                <a:ext uri="{FF2B5EF4-FFF2-40B4-BE49-F238E27FC236}">
                  <a16:creationId xmlns:a16="http://schemas.microsoft.com/office/drawing/2014/main" id="{277FAE1D-F8C7-19DE-1416-DAEF37215CF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8;p3">
              <a:extLst>
                <a:ext uri="{FF2B5EF4-FFF2-40B4-BE49-F238E27FC236}">
                  <a16:creationId xmlns:a16="http://schemas.microsoft.com/office/drawing/2014/main" id="{6839F7A5-6359-2F19-B592-2F3994969E7F}"/>
                </a:ext>
              </a:extLst>
            </p:cNvPr>
            <p:cNvSpPr/>
            <p:nvPr/>
          </p:nvSpPr>
          <p:spPr>
            <a:xfrm rot="10800000" flipH="1">
              <a:off x="7885857" y="-158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pic>
        <p:nvPicPr>
          <p:cNvPr id="20" name="Google Shape;52;p3">
            <a:extLst>
              <a:ext uri="{FF2B5EF4-FFF2-40B4-BE49-F238E27FC236}">
                <a16:creationId xmlns:a16="http://schemas.microsoft.com/office/drawing/2014/main" id="{9715BBD5-D825-6954-8CD9-4BE246998A1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3208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BC58B90-0499-36C7-9FAB-6DBE6469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2074F62-C8E8-74B4-EE4F-DCD800472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BAFD89-8EE2-DDB5-FDEA-8F2D90C324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5FCFB-F9D9-4F43-9116-28BCE341E764}" type="datetimeFigureOut">
              <a:rPr lang="ko-KR" altLang="en-US" smtClean="0"/>
              <a:t>2025-02-01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DAC56B-DFE0-CF7D-E086-CC0774CE64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D3C9A9-A29E-0D51-930A-EEF089C88B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0938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egubook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google.com/store/apps/details?id=com.daegu.meseum.daegubook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blog.naver.com/daegu_news/50109179851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19.png"/><Relationship Id="rId4" Type="http://schemas.openxmlformats.org/officeDocument/2006/relationships/image" Target="../media/image1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19.png"/><Relationship Id="rId4" Type="http://schemas.openxmlformats.org/officeDocument/2006/relationships/image" Target="../media/image1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1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2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3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4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5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0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1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2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3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4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>
            <a:extLst>
              <a:ext uri="{FF2B5EF4-FFF2-40B4-BE49-F238E27FC236}">
                <a16:creationId xmlns:a16="http://schemas.microsoft.com/office/drawing/2014/main" id="{F064F341-6CD7-4026-B718-66449AAB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4">
            <a:extLst>
              <a:ext uri="{FF2B5EF4-FFF2-40B4-BE49-F238E27FC236}">
                <a16:creationId xmlns:a16="http://schemas.microsoft.com/office/drawing/2014/main" id="{B18F0AC0-52FE-4533-8E0D-6735277D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8012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2913529" y="6488668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내 고장 대구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·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경북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다시보기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195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52961" b="1"/>
          <a:stretch/>
        </p:blipFill>
        <p:spPr>
          <a:xfrm>
            <a:off x="193862" y="1894139"/>
            <a:ext cx="6377268" cy="2376274"/>
          </a:xfrm>
          <a:prstGeom prst="rect">
            <a:avLst/>
          </a:prstGeom>
        </p:spPr>
      </p:pic>
      <p:pic>
        <p:nvPicPr>
          <p:cNvPr id="3" name="그림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064" y="5053322"/>
            <a:ext cx="5977193" cy="114147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977FDCC-640A-7BC4-65F7-866B8FDAA05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016"/>
          <a:stretch/>
        </p:blipFill>
        <p:spPr>
          <a:xfrm>
            <a:off x="6229911" y="1696915"/>
            <a:ext cx="5690346" cy="3013493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2352674" y="390218"/>
            <a:ext cx="9567583" cy="686381"/>
            <a:chOff x="440391" y="358588"/>
            <a:chExt cx="9567583" cy="683506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t="27485" b="56571"/>
            <a:stretch/>
          </p:blipFill>
          <p:spPr>
            <a:xfrm>
              <a:off x="5181600" y="432494"/>
              <a:ext cx="4826374" cy="6096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2"/>
            <a:srcRect t="11171" b="71158"/>
            <a:stretch/>
          </p:blipFill>
          <p:spPr>
            <a:xfrm>
              <a:off x="440391" y="358588"/>
              <a:ext cx="4826374" cy="676800"/>
            </a:xfrm>
            <a:prstGeom prst="rect">
              <a:avLst/>
            </a:prstGeom>
          </p:spPr>
        </p:pic>
      </p:grpSp>
      <p:cxnSp>
        <p:nvCxnSpPr>
          <p:cNvPr id="10" name="직선 연결선 9"/>
          <p:cNvCxnSpPr/>
          <p:nvPr/>
        </p:nvCxnSpPr>
        <p:spPr>
          <a:xfrm>
            <a:off x="2599765" y="1139352"/>
            <a:ext cx="6266329" cy="0"/>
          </a:xfrm>
          <a:prstGeom prst="line">
            <a:avLst/>
          </a:prstGeom>
          <a:ln w="28575"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670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3225FFE-9F4C-4292-8A02-4EE9A3B8A3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95712"/>
            <a:ext cx="9144000" cy="6266576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86900CB2-9E72-4ED9-9F67-D722B0603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528" y="476673"/>
            <a:ext cx="864096" cy="172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809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그림 3">
            <a:extLst>
              <a:ext uri="{FF2B5EF4-FFF2-40B4-BE49-F238E27FC236}">
                <a16:creationId xmlns:a16="http://schemas.microsoft.com/office/drawing/2014/main" id="{BC6981A7-B435-27AB-761B-8B7D5ADC9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BB1FCB3-C3EC-8097-F8EB-A7F6DA165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434" y="2328334"/>
            <a:ext cx="4516967" cy="124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498C993-54D2-C1EB-C51F-EBA3F98A1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2595034"/>
            <a:ext cx="5058833" cy="1062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A74170D-E39E-BE51-B14C-12A1CEB00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418" y="3943351"/>
            <a:ext cx="3801533" cy="222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3AA38F8-3778-E9E7-4FDD-5F404EE1C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433" y="3767667"/>
            <a:ext cx="3718984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2D08301F-8C0F-6A63-08DE-4AFBE79AB80E}"/>
              </a:ext>
            </a:extLst>
          </p:cNvPr>
          <p:cNvSpPr/>
          <p:nvPr/>
        </p:nvSpPr>
        <p:spPr>
          <a:xfrm>
            <a:off x="815788" y="5774267"/>
            <a:ext cx="923365" cy="617568"/>
          </a:xfrm>
          <a:prstGeom prst="rect">
            <a:avLst/>
          </a:prstGeom>
          <a:solidFill>
            <a:srgbClr val="ECBB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E92907DB-75D9-ADF2-E6B8-ABC33C7F6BBC}"/>
              </a:ext>
            </a:extLst>
          </p:cNvPr>
          <p:cNvGrpSpPr>
            <a:grpSpLocks/>
          </p:cNvGrpSpPr>
          <p:nvPr/>
        </p:nvGrpSpPr>
        <p:grpSpPr bwMode="auto">
          <a:xfrm>
            <a:off x="59267" y="939800"/>
            <a:ext cx="11863792" cy="584057"/>
            <a:chOff x="160248" y="358184"/>
            <a:chExt cx="3722832" cy="437822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7F5CFE9-8587-4BF2-960A-C3A8DB8F6942}"/>
                </a:ext>
              </a:extLst>
            </p:cNvPr>
            <p:cNvSpPr/>
            <p:nvPr/>
          </p:nvSpPr>
          <p:spPr>
            <a:xfrm>
              <a:off x="440502" y="380398"/>
              <a:ext cx="3442578" cy="3460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2400" b="1" kern="0" dirty="0">
                  <a:latin typeface="+mj-ea"/>
                  <a:ea typeface="+mj-ea"/>
                  <a:cs typeface="Arial"/>
                  <a:sym typeface="Arial"/>
                </a:rPr>
                <a:t>대구라는 지명의 뜻은 무엇일까요</a:t>
              </a:r>
              <a:r>
                <a:rPr lang="en-US" altLang="ko-KR" sz="2400" b="1" kern="0" dirty="0">
                  <a:latin typeface="+mj-ea"/>
                  <a:ea typeface="+mj-ea"/>
                  <a:cs typeface="Arial"/>
                  <a:sym typeface="Arial"/>
                </a:rPr>
                <a:t>? </a:t>
              </a:r>
              <a:r>
                <a:rPr lang="ko-KR" altLang="en-US" sz="2400" b="1" kern="0" dirty="0">
                  <a:latin typeface="+mj-ea"/>
                  <a:ea typeface="+mj-ea"/>
                  <a:cs typeface="Arial"/>
                  <a:sym typeface="Arial"/>
                </a:rPr>
                <a:t>그림을 보고 대구 지명의 뜻을 생각해봐요</a:t>
              </a:r>
              <a:r>
                <a:rPr lang="en-US" altLang="ko-KR" sz="2400" b="1" kern="0" dirty="0">
                  <a:latin typeface="+mj-ea"/>
                  <a:ea typeface="+mj-ea"/>
                  <a:cs typeface="Arial"/>
                  <a:sym typeface="Arial"/>
                </a:rPr>
                <a:t>.</a:t>
              </a: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0D64FD-38F9-4561-A314-238564E4B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0248" y="358184"/>
              <a:ext cx="248647" cy="437822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2" name="Picture 0">
            <a:extLst>
              <a:ext uri="{FF2B5EF4-FFF2-40B4-BE49-F238E27FC236}">
                <a16:creationId xmlns:a16="http://schemas.microsoft.com/office/drawing/2014/main" id="{6970A711-7266-1B56-0028-C9494F6D13FF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30000"/>
          </a:blip>
          <a:stretch>
            <a:fillRect/>
          </a:stretch>
        </p:blipFill>
        <p:spPr>
          <a:xfrm>
            <a:off x="2534024" y="1474841"/>
            <a:ext cx="6726518" cy="5320141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026924" y="2061947"/>
            <a:ext cx="11100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대구의 역사에 대해 알 수 있어요</a:t>
            </a:r>
            <a:r>
              <a:rPr lang="en-US" altLang="ko-KR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AutoShape 6">
            <a:extLst>
              <a:ext uri="{FF2B5EF4-FFF2-40B4-BE49-F238E27FC236}">
                <a16:creationId xmlns:a16="http://schemas.microsoft.com/office/drawing/2014/main" id="{C00CB06A-C77D-CC98-DFF5-16249E29243A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2551" y="264704"/>
            <a:ext cx="673039" cy="670881"/>
          </a:xfrm>
          <a:prstGeom prst="roundRect">
            <a:avLst>
              <a:gd name="adj" fmla="val 11921"/>
            </a:avLst>
          </a:prstGeom>
          <a:solidFill>
            <a:srgbClr val="002060"/>
          </a:solidFill>
          <a:ln w="38100">
            <a:solidFill>
              <a:schemeClr val="accent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>
                <a:srgbClr val="000000"/>
              </a:buClr>
              <a:defRPr/>
            </a:pPr>
            <a:r>
              <a:rPr lang="en-US" altLang="ko-KR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rPr>
              <a:t>?</a:t>
            </a:r>
            <a:endParaRPr lang="ko-KR" altLang="en-US" sz="4800" kern="0" dirty="0">
              <a:solidFill>
                <a:schemeClr val="accent4"/>
              </a:solidFill>
              <a:latin typeface="HY강M" panose="02030600000101010101" pitchFamily="18" charset="-127"/>
              <a:ea typeface="HY강M" panose="02030600000101010101" pitchFamily="18" charset="-127"/>
              <a:cs typeface="Arial"/>
              <a:sym typeface="Arial"/>
            </a:endParaRP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47ACF4E7-22C7-4EE9-7C86-23C6855B8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38546"/>
            <a:ext cx="3828309" cy="584432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Clr>
                <a:srgbClr val="000000"/>
              </a:buClr>
              <a:defRPr/>
            </a:pPr>
            <a:r>
              <a:rPr lang="ko-KR" altLang="en-US" sz="3200" b="1" kern="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이런 것을 공부해요</a:t>
            </a:r>
            <a:endParaRPr lang="en-US" altLang="ko-KR" sz="3200" b="1" kern="0" dirty="0">
              <a:solidFill>
                <a:schemeClr val="bg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5CB30CA-C096-9EE4-C9B1-306FDF6059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8686" y="2039641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CABEF789-11E7-93F6-6715-A91EFCA26701}"/>
              </a:ext>
            </a:extLst>
          </p:cNvPr>
          <p:cNvSpPr/>
          <p:nvPr/>
        </p:nvSpPr>
        <p:spPr>
          <a:xfrm>
            <a:off x="1026924" y="3182093"/>
            <a:ext cx="11100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대구가 경상도의 중심지가 된 까닭을 알 수 있어요</a:t>
            </a:r>
            <a:r>
              <a:rPr lang="en-US" altLang="ko-KR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2D130C8-8F1F-2270-49AA-3A44C3AA3C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8686" y="3159787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A402B1CD-9345-044E-0F68-EE6733D54206}"/>
              </a:ext>
            </a:extLst>
          </p:cNvPr>
          <p:cNvSpPr/>
          <p:nvPr/>
        </p:nvSpPr>
        <p:spPr>
          <a:xfrm>
            <a:off x="1026924" y="4302239"/>
            <a:ext cx="11100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대구가 우리나라 </a:t>
            </a:r>
            <a:r>
              <a:rPr lang="en-US" altLang="ko-KR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 도시로 성장한 이유를 알 수 있어요</a:t>
            </a:r>
            <a:r>
              <a:rPr lang="en-US" altLang="ko-KR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9862423-E1E6-C48D-B2AF-F36C6B86C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8686" y="4279933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AA89871C-2CB5-AF83-EAB5-610D684B7961}"/>
              </a:ext>
            </a:extLst>
          </p:cNvPr>
          <p:cNvSpPr/>
          <p:nvPr/>
        </p:nvSpPr>
        <p:spPr>
          <a:xfrm>
            <a:off x="1083242" y="5324215"/>
            <a:ext cx="11100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경상북도의 역사에 대해 알 수 있어요</a:t>
            </a:r>
            <a:r>
              <a:rPr lang="en-US" altLang="ko-KR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A8E7615-8DC1-8A94-D579-E57F7EECC4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55004" y="5301909"/>
            <a:ext cx="792380" cy="58405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43962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역사는 언제부터 시작되었을까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3E2027C0-83A5-6FA6-C769-F297D80C0ED7}"/>
              </a:ext>
            </a:extLst>
          </p:cNvPr>
          <p:cNvGrpSpPr/>
          <p:nvPr/>
        </p:nvGrpSpPr>
        <p:grpSpPr>
          <a:xfrm>
            <a:off x="649070" y="3562033"/>
            <a:ext cx="8320278" cy="556978"/>
            <a:chOff x="699735" y="1183218"/>
            <a:chExt cx="8320278" cy="556978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6D2B340B-0F50-42CC-D5F3-12BA979A0114}"/>
                </a:ext>
              </a:extLst>
            </p:cNvPr>
            <p:cNvSpPr/>
            <p:nvPr/>
          </p:nvSpPr>
          <p:spPr bwMode="auto">
            <a:xfrm>
              <a:off x="1535585" y="1183218"/>
              <a:ext cx="7484428" cy="545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pc="-67" dirty="0">
                  <a:ea typeface="맑은 고딕" panose="020B0503020000020004" pitchFamily="50" charset="-127"/>
                  <a:cs typeface="Arial"/>
                  <a:sym typeface="Arial"/>
                </a:rPr>
                <a:t>특별시</a:t>
              </a:r>
              <a:r>
                <a:rPr lang="en-US" altLang="ko-KR" sz="2130" b="1" kern="0" spc="-67" dirty="0">
                  <a:ea typeface="맑은 고딕" panose="020B0503020000020004" pitchFamily="50" charset="-127"/>
                  <a:cs typeface="Arial"/>
                  <a:sym typeface="Arial"/>
                </a:rPr>
                <a:t>, </a:t>
              </a:r>
              <a:r>
                <a:rPr lang="ko-KR" altLang="en-US" sz="2130" b="1" kern="0" spc="-67" dirty="0">
                  <a:ea typeface="맑은 고딕" panose="020B0503020000020004" pitchFamily="50" charset="-127"/>
                  <a:cs typeface="Arial"/>
                  <a:sym typeface="Arial"/>
                </a:rPr>
                <a:t>광역시를 나누는 기준은 무엇일까요</a:t>
              </a:r>
              <a:r>
                <a:rPr lang="en-US" altLang="ko-KR" sz="2130" b="1" kern="0" spc="-67" dirty="0"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3" name="_x349564008" descr="EMB000083981969">
              <a:extLst>
                <a:ext uri="{FF2B5EF4-FFF2-40B4-BE49-F238E27FC236}">
                  <a16:creationId xmlns:a16="http://schemas.microsoft.com/office/drawing/2014/main" id="{98CB0BAF-F0A7-F609-8ED2-88440BEE17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142620"/>
            <a:chOff x="666752" y="1183218"/>
            <a:chExt cx="8628286" cy="114262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1426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대구의 정식 행정지명은 대구광역시입니다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보통 인구 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100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만 이상의 지역거점 도시를 광역시라고 합니다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이외에도 특별시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,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특별자치시 등이 있습니다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6752E30A-16E8-6FC5-5FC2-33E9A60DBE39}"/>
              </a:ext>
            </a:extLst>
          </p:cNvPr>
          <p:cNvSpPr txBox="1"/>
          <p:nvPr/>
        </p:nvSpPr>
        <p:spPr>
          <a:xfrm>
            <a:off x="1572755" y="4495364"/>
            <a:ext cx="92835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rgbClr val="0000FF"/>
                </a:solidFill>
              </a:rPr>
              <a:t>대한민국에서 특별시와 광역시를 나누는 기준은 주로 행정적</a:t>
            </a:r>
            <a:r>
              <a:rPr lang="en-US" altLang="ko-KR" sz="2000" b="1" dirty="0">
                <a:solidFill>
                  <a:srgbClr val="0000FF"/>
                </a:solidFill>
              </a:rPr>
              <a:t>, </a:t>
            </a:r>
            <a:r>
              <a:rPr lang="ko-KR" altLang="en-US" sz="2000" b="1" dirty="0">
                <a:solidFill>
                  <a:srgbClr val="0000FF"/>
                </a:solidFill>
              </a:rPr>
              <a:t>인구 규모</a:t>
            </a:r>
            <a:r>
              <a:rPr lang="en-US" altLang="ko-KR" sz="2000" b="1" dirty="0">
                <a:solidFill>
                  <a:srgbClr val="0000FF"/>
                </a:solidFill>
              </a:rPr>
              <a:t>, </a:t>
            </a:r>
            <a:r>
              <a:rPr lang="ko-KR" altLang="en-US" sz="2000" b="1" dirty="0">
                <a:solidFill>
                  <a:srgbClr val="0000FF"/>
                </a:solidFill>
              </a:rPr>
              <a:t>도시 기능 등의 요소에 기반을 둡니다</a:t>
            </a:r>
            <a:r>
              <a:rPr lang="en-US" altLang="ko-KR" sz="2000" b="1" dirty="0">
                <a:solidFill>
                  <a:srgbClr val="0000FF"/>
                </a:solidFill>
              </a:rPr>
              <a:t>. 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238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역사는 언제부터 시작되었을까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20C42B49-335E-655E-8547-A2FCF85AFEBA}"/>
              </a:ext>
            </a:extLst>
          </p:cNvPr>
          <p:cNvGrpSpPr/>
          <p:nvPr/>
        </p:nvGrpSpPr>
        <p:grpSpPr>
          <a:xfrm>
            <a:off x="585062" y="1951164"/>
            <a:ext cx="8320278" cy="556978"/>
            <a:chOff x="699735" y="1183218"/>
            <a:chExt cx="8320278" cy="556978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A5A27361-C6FC-9FDE-955E-5FDE0A6EB7F3}"/>
                </a:ext>
              </a:extLst>
            </p:cNvPr>
            <p:cNvSpPr/>
            <p:nvPr/>
          </p:nvSpPr>
          <p:spPr bwMode="auto">
            <a:xfrm>
              <a:off x="1535585" y="1183218"/>
              <a:ext cx="7484428" cy="545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pc="-67" dirty="0">
                  <a:ea typeface="맑은 고딕" panose="020B0503020000020004" pitchFamily="50" charset="-127"/>
                  <a:cs typeface="Arial"/>
                  <a:sym typeface="Arial"/>
                </a:rPr>
                <a:t>아래</a:t>
              </a:r>
              <a:r>
                <a:rPr lang="en-US" altLang="ko-KR" sz="2130" b="1" kern="0" spc="-67" dirty="0">
                  <a:ea typeface="맑은 고딕" panose="020B0503020000020004" pitchFamily="50" charset="-127"/>
                  <a:cs typeface="Arial"/>
                  <a:sym typeface="Arial"/>
                </a:rPr>
                <a:t> </a:t>
              </a:r>
              <a:r>
                <a:rPr lang="ko-KR" altLang="en-US" sz="2130" b="1" kern="0" spc="-67" dirty="0">
                  <a:ea typeface="맑은 고딕" panose="020B0503020000020004" pitchFamily="50" charset="-127"/>
                  <a:cs typeface="Arial"/>
                  <a:sym typeface="Arial"/>
                </a:rPr>
                <a:t>도시는 어디에 해당될까요</a:t>
              </a:r>
              <a:r>
                <a:rPr lang="en-US" altLang="ko-KR" sz="2130" b="1" kern="0" spc="-67" dirty="0"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12" name="_x349564008" descr="EMB000083981969">
              <a:extLst>
                <a:ext uri="{FF2B5EF4-FFF2-40B4-BE49-F238E27FC236}">
                  <a16:creationId xmlns:a16="http://schemas.microsoft.com/office/drawing/2014/main" id="{189349E1-D79F-F3B7-687C-29E17C6257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61E9B3C5-BCEA-C146-73DB-411F21C7C38D}"/>
              </a:ext>
            </a:extLst>
          </p:cNvPr>
          <p:cNvGrpSpPr>
            <a:grpSpLocks/>
          </p:cNvGrpSpPr>
          <p:nvPr/>
        </p:nvGrpSpPr>
        <p:grpSpPr bwMode="auto">
          <a:xfrm>
            <a:off x="2609851" y="3427371"/>
            <a:ext cx="1965789" cy="628649"/>
            <a:chOff x="949443" y="204661"/>
            <a:chExt cx="1473090" cy="557214"/>
          </a:xfrm>
        </p:grpSpPr>
        <p:sp>
          <p:nvSpPr>
            <p:cNvPr id="13" name="_x772018456">
              <a:extLst>
                <a:ext uri="{FF2B5EF4-FFF2-40B4-BE49-F238E27FC236}">
                  <a16:creationId xmlns:a16="http://schemas.microsoft.com/office/drawing/2014/main" id="{CF072B51-2B21-A27F-5837-0B63F2DB7F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9443" y="204662"/>
              <a:ext cx="484188" cy="557213"/>
            </a:xfrm>
            <a:prstGeom prst="roundRect">
              <a:avLst>
                <a:gd name="adj" fmla="val 20000"/>
              </a:avLst>
            </a:prstGeom>
            <a:solidFill>
              <a:srgbClr val="FFFFFF"/>
            </a:solidFill>
            <a:ln w="4191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ko-KR" altLang="en-US" sz="4000" b="1" dirty="0" err="1">
                  <a:solidFill>
                    <a:srgbClr val="0000FF"/>
                  </a:solidFill>
                </a:rPr>
                <a:t>특</a:t>
              </a:r>
              <a:endParaRPr lang="ko-KR" altLang="en-US" sz="3733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14" name="_x772018600">
              <a:extLst>
                <a:ext uri="{FF2B5EF4-FFF2-40B4-BE49-F238E27FC236}">
                  <a16:creationId xmlns:a16="http://schemas.microsoft.com/office/drawing/2014/main" id="{D28329DE-469C-8D47-EA32-B19A225F21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3895" y="204662"/>
              <a:ext cx="484188" cy="557212"/>
            </a:xfrm>
            <a:prstGeom prst="roundRect">
              <a:avLst>
                <a:gd name="adj" fmla="val 20000"/>
              </a:avLst>
            </a:prstGeom>
            <a:solidFill>
              <a:srgbClr val="FFFFFF"/>
            </a:solidFill>
            <a:ln w="4191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ko-KR" altLang="en-US" sz="4000" b="1" dirty="0">
                  <a:solidFill>
                    <a:srgbClr val="0000FF"/>
                  </a:solidFill>
                </a:rPr>
                <a:t>별</a:t>
              </a:r>
              <a:endParaRPr lang="ko-KR" altLang="en-US" sz="3733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15" name="_x772020400">
              <a:extLst>
                <a:ext uri="{FF2B5EF4-FFF2-40B4-BE49-F238E27FC236}">
                  <a16:creationId xmlns:a16="http://schemas.microsoft.com/office/drawing/2014/main" id="{DFD982E6-252D-F109-40EC-D0DA7B2A10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8345" y="204661"/>
              <a:ext cx="484188" cy="557213"/>
            </a:xfrm>
            <a:prstGeom prst="roundRect">
              <a:avLst>
                <a:gd name="adj" fmla="val 20000"/>
              </a:avLst>
            </a:prstGeom>
            <a:solidFill>
              <a:srgbClr val="FFFFFF"/>
            </a:solidFill>
            <a:ln w="4191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ko-KR" altLang="en-US" sz="4000" b="1" dirty="0">
                  <a:solidFill>
                    <a:srgbClr val="0000FF"/>
                  </a:solidFill>
                </a:rPr>
                <a:t>시</a:t>
              </a:r>
              <a:endParaRPr lang="ko-KR" altLang="en-US" sz="3733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16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5430" y="342737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ko-KR" altLang="en-US" sz="3733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울</a:t>
            </a:r>
          </a:p>
        </p:txBody>
      </p:sp>
      <p:sp>
        <p:nvSpPr>
          <p:cNvPr id="17" name="_x772018456">
            <a:extLst>
              <a:ext uri="{FF2B5EF4-FFF2-40B4-BE49-F238E27FC236}">
                <a16:creationId xmlns:a16="http://schemas.microsoft.com/office/drawing/2014/main" id="{4343DDF2-E5B6-3C40-59FE-8816F49FB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1009" y="342737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ko-KR" altLang="en-US" sz="3733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서</a:t>
            </a:r>
          </a:p>
        </p:txBody>
      </p:sp>
      <p:sp>
        <p:nvSpPr>
          <p:cNvPr id="19" name="_x772018456">
            <a:extLst>
              <a:ext uri="{FF2B5EF4-FFF2-40B4-BE49-F238E27FC236}">
                <a16:creationId xmlns:a16="http://schemas.microsoft.com/office/drawing/2014/main" id="{425719AF-1207-B423-20B6-EC5C58E554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7365" y="3427372"/>
            <a:ext cx="65365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ko-KR" altLang="en-US" sz="3733" b="1" dirty="0" err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특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_x772018600">
            <a:extLst>
              <a:ext uri="{FF2B5EF4-FFF2-40B4-BE49-F238E27FC236}">
                <a16:creationId xmlns:a16="http://schemas.microsoft.com/office/drawing/2014/main" id="{5723334D-6027-5FCD-8B33-B532DB2BA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4874" y="3427372"/>
            <a:ext cx="653653" cy="628647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ko-KR" altLang="en-US" sz="3733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별</a:t>
            </a:r>
          </a:p>
        </p:txBody>
      </p:sp>
      <p:sp>
        <p:nvSpPr>
          <p:cNvPr id="24" name="_x772018456">
            <a:extLst>
              <a:ext uri="{FF2B5EF4-FFF2-40B4-BE49-F238E27FC236}">
                <a16:creationId xmlns:a16="http://schemas.microsoft.com/office/drawing/2014/main" id="{2895EF17-7333-5694-E840-AA8D5D2BC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2944" y="342737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ko-KR" altLang="en-US" sz="3733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종</a:t>
            </a:r>
          </a:p>
        </p:txBody>
      </p:sp>
      <p:sp>
        <p:nvSpPr>
          <p:cNvPr id="25" name="_x772018456">
            <a:extLst>
              <a:ext uri="{FF2B5EF4-FFF2-40B4-BE49-F238E27FC236}">
                <a16:creationId xmlns:a16="http://schemas.microsoft.com/office/drawing/2014/main" id="{40D40001-9FBC-21B2-0C98-28D98230B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8523" y="342737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ko-KR" altLang="en-US" sz="3733" b="1" dirty="0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세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4AB37D49-0544-377F-0207-270827FCB62E}"/>
              </a:ext>
            </a:extLst>
          </p:cNvPr>
          <p:cNvGrpSpPr/>
          <p:nvPr/>
        </p:nvGrpSpPr>
        <p:grpSpPr>
          <a:xfrm>
            <a:off x="7962381" y="3427370"/>
            <a:ext cx="1988669" cy="628649"/>
            <a:chOff x="7962381" y="3427370"/>
            <a:chExt cx="1988669" cy="628649"/>
          </a:xfrm>
        </p:grpSpPr>
        <p:sp>
          <p:nvSpPr>
            <p:cNvPr id="21" name="_x772020400">
              <a:extLst>
                <a:ext uri="{FF2B5EF4-FFF2-40B4-BE49-F238E27FC236}">
                  <a16:creationId xmlns:a16="http://schemas.microsoft.com/office/drawing/2014/main" id="{F07608A1-0DF7-FEA8-879C-30818B732C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62381" y="3427371"/>
              <a:ext cx="653653" cy="628648"/>
            </a:xfrm>
            <a:prstGeom prst="roundRect">
              <a:avLst>
                <a:gd name="adj" fmla="val 20000"/>
              </a:avLst>
            </a:prstGeom>
            <a:solidFill>
              <a:srgbClr val="FFFFFF"/>
            </a:solidFill>
            <a:ln w="4191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ko-KR" altLang="en-US" sz="3733" b="1" dirty="0">
                  <a:solidFill>
                    <a:srgbClr val="0000FF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자</a:t>
              </a:r>
            </a:p>
          </p:txBody>
        </p:sp>
        <p:sp>
          <p:nvSpPr>
            <p:cNvPr id="6" name="_x772018600">
              <a:extLst>
                <a:ext uri="{FF2B5EF4-FFF2-40B4-BE49-F238E27FC236}">
                  <a16:creationId xmlns:a16="http://schemas.microsoft.com/office/drawing/2014/main" id="{B88A36F1-175B-F0BD-5FCB-E80DB63653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25215" y="3427371"/>
              <a:ext cx="653653" cy="628647"/>
            </a:xfrm>
            <a:prstGeom prst="roundRect">
              <a:avLst>
                <a:gd name="adj" fmla="val 20000"/>
              </a:avLst>
            </a:prstGeom>
            <a:solidFill>
              <a:srgbClr val="FFFFFF"/>
            </a:solidFill>
            <a:ln w="4191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ko-KR" altLang="en-US" sz="3733" b="1" dirty="0">
                  <a:solidFill>
                    <a:srgbClr val="0000FF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치</a:t>
              </a:r>
            </a:p>
          </p:txBody>
        </p:sp>
        <p:sp>
          <p:nvSpPr>
            <p:cNvPr id="7" name="_x772018600">
              <a:extLst>
                <a:ext uri="{FF2B5EF4-FFF2-40B4-BE49-F238E27FC236}">
                  <a16:creationId xmlns:a16="http://schemas.microsoft.com/office/drawing/2014/main" id="{F57CDF6E-AE3A-E339-1898-5D38262C5B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97397" y="3427370"/>
              <a:ext cx="653653" cy="628647"/>
            </a:xfrm>
            <a:prstGeom prst="roundRect">
              <a:avLst>
                <a:gd name="adj" fmla="val 20000"/>
              </a:avLst>
            </a:prstGeom>
            <a:solidFill>
              <a:srgbClr val="FFFFFF"/>
            </a:solidFill>
            <a:ln w="4191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ko-KR" altLang="en-US" sz="3733" b="1" dirty="0">
                  <a:solidFill>
                    <a:srgbClr val="0000FF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96780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20F87-FB09-DDC2-D010-FE7F5C7B8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3B94ACE4-9B0C-6659-8B20-1B6CB439A530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A2D35CB-E1F4-B03E-DFC3-E5A40030168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B62EC47C-A62F-AAC8-6F3F-2345F5D914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7CB2919B-BD43-C2EB-E05C-C4823AB0FFC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5D8109C5-0299-5819-89AC-AA2456A0914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역사는 언제부터 시작되었을까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581B2EB2-4E72-661D-A054-C2E7A69463A5}"/>
              </a:ext>
            </a:extLst>
          </p:cNvPr>
          <p:cNvGrpSpPr/>
          <p:nvPr/>
        </p:nvGrpSpPr>
        <p:grpSpPr>
          <a:xfrm>
            <a:off x="649070" y="1555712"/>
            <a:ext cx="10299921" cy="558449"/>
            <a:chOff x="666752" y="1183218"/>
            <a:chExt cx="8353261" cy="55844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43A8CC00-C777-D661-67E0-4F2F89EAF586}"/>
                </a:ext>
              </a:extLst>
            </p:cNvPr>
            <p:cNvSpPr/>
            <p:nvPr/>
          </p:nvSpPr>
          <p:spPr bwMode="auto">
            <a:xfrm>
              <a:off x="1253873" y="1183218"/>
              <a:ext cx="7766140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아래 빈칸에 알맞은 말을 써 넣으세요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D8AE0ABE-AE6D-57F0-5ECF-3F6436EC58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1">
            <a:extLst>
              <a:ext uri="{FF2B5EF4-FFF2-40B4-BE49-F238E27FC236}">
                <a16:creationId xmlns:a16="http://schemas.microsoft.com/office/drawing/2014/main" id="{193033A7-228C-1BDF-5F96-4A5B9B5949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870647" y="2229915"/>
            <a:ext cx="10450706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1308012" y="3063485"/>
            <a:ext cx="9575976" cy="20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marR="0" indent="-152400" algn="just" fontAlgn="base" latinLnBrk="1">
              <a:lnSpc>
                <a:spcPct val="160000"/>
              </a:lnSpc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대구라는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지명이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생기기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전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대구의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옛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이름은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□□□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이었다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이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외에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달벌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달불성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등으로도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불렸다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이 중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□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은(는)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넓은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것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또는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큰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것을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□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은(는)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평지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평야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언덕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촌락을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뜻하는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말이었다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지금의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이름인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대구의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한자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역시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클 대(大)와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언덕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구(邱)가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합쳐진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것이니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그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뜻은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바뀌지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않았다고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할 수 </a:t>
            </a:r>
            <a:r>
              <a:rPr lang="en-US" altLang="ko-KR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있다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62100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61B873-BADB-21F1-E006-1C22ADC78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E53F730-8867-9DB7-A9B1-BFC814A25EDF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8035C081-6D2E-5711-209A-AD5E19F50FDA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6233ACE7-4B1C-6965-1EED-AEA1ED23AC5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D29DAB5C-7380-A696-F9E9-BB93F7544BA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91251C13-9DF1-0EF0-C2D2-332FBC819EF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역사는 언제부터 시작되었을까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0857A335-6ECA-F39B-33AC-C4E9D37773AD}"/>
              </a:ext>
            </a:extLst>
          </p:cNvPr>
          <p:cNvGrpSpPr/>
          <p:nvPr/>
        </p:nvGrpSpPr>
        <p:grpSpPr>
          <a:xfrm>
            <a:off x="649070" y="1555712"/>
            <a:ext cx="10790072" cy="558449"/>
            <a:chOff x="666752" y="1183218"/>
            <a:chExt cx="8750775" cy="55844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C08A7521-07E4-0E67-3083-F5D8F1522C6C}"/>
                </a:ext>
              </a:extLst>
            </p:cNvPr>
            <p:cNvSpPr/>
            <p:nvPr/>
          </p:nvSpPr>
          <p:spPr bwMode="auto">
            <a:xfrm>
              <a:off x="1253872" y="1183218"/>
              <a:ext cx="8163655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우리가 살고 있는 이 땅에 옛날부터 사람들이 살았다는 것을 어떻게 알 수 있나요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?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ABD88158-2E55-F95A-E5EF-8A48AC9E9F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870647" y="2229915"/>
            <a:ext cx="10450706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89F5975-D19F-C150-14FC-4125C800E538}"/>
              </a:ext>
            </a:extLst>
          </p:cNvPr>
          <p:cNvSpPr txBox="1"/>
          <p:nvPr/>
        </p:nvSpPr>
        <p:spPr>
          <a:xfrm>
            <a:off x="2061819" y="3823447"/>
            <a:ext cx="80683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00FF"/>
                </a:solidFill>
              </a:rPr>
              <a:t>예시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  <a:r>
              <a:rPr lang="ko-KR" altLang="en-US" dirty="0">
                <a:solidFill>
                  <a:srgbClr val="0000FF"/>
                </a:solidFill>
              </a:rPr>
              <a:t>대표적으로 </a:t>
            </a:r>
            <a:r>
              <a:rPr lang="ko-KR" altLang="en-US" b="1" dirty="0">
                <a:solidFill>
                  <a:srgbClr val="0000FF"/>
                </a:solidFill>
              </a:rPr>
              <a:t>유적과 유물</a:t>
            </a:r>
            <a:r>
              <a:rPr lang="en-US" altLang="ko-KR" b="1" dirty="0">
                <a:solidFill>
                  <a:srgbClr val="0000FF"/>
                </a:solidFill>
              </a:rPr>
              <a:t>, </a:t>
            </a:r>
            <a:r>
              <a:rPr lang="ko-KR" altLang="en-US" b="1" dirty="0">
                <a:solidFill>
                  <a:srgbClr val="0000FF"/>
                </a:solidFill>
              </a:rPr>
              <a:t>역사 기록</a:t>
            </a:r>
            <a:r>
              <a:rPr lang="en-US" altLang="ko-KR" b="1" dirty="0">
                <a:solidFill>
                  <a:srgbClr val="0000FF"/>
                </a:solidFill>
              </a:rPr>
              <a:t>, </a:t>
            </a:r>
            <a:r>
              <a:rPr lang="ko-KR" altLang="en-US" b="1" dirty="0">
                <a:solidFill>
                  <a:srgbClr val="0000FF"/>
                </a:solidFill>
              </a:rPr>
              <a:t>자연과학적 연구</a:t>
            </a:r>
            <a:r>
              <a:rPr lang="ko-KR" altLang="en-US" dirty="0">
                <a:solidFill>
                  <a:srgbClr val="0000FF"/>
                </a:solidFill>
              </a:rPr>
              <a:t> 등을 통해 과거의 흔적을 찾아낼 수 있습니다</a:t>
            </a:r>
            <a:r>
              <a:rPr lang="en-US" altLang="ko-KR" dirty="0">
                <a:solidFill>
                  <a:srgbClr val="0000FF"/>
                </a:solidFill>
              </a:rPr>
              <a:t>.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80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0B034-E329-8B60-B946-EB84B751C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6DBA2D16-C9F2-D34B-99B9-5FB504AC27A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45981D73-E3A2-7655-4E3B-6A8C5E2088BD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844712CD-D7A1-0D91-B3C4-5C9FC2C85D2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941DF6D-B858-487D-C24B-DE84E7BBB32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88F9086F-25FD-14CC-C287-900DD8997B5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역사는 언제부터 시작되었을까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8D7E750D-2CF3-DFF2-41E2-E66EBF8A10C2}"/>
              </a:ext>
            </a:extLst>
          </p:cNvPr>
          <p:cNvGrpSpPr/>
          <p:nvPr/>
        </p:nvGrpSpPr>
        <p:grpSpPr>
          <a:xfrm>
            <a:off x="649070" y="1555712"/>
            <a:ext cx="10790072" cy="558449"/>
            <a:chOff x="666752" y="1183218"/>
            <a:chExt cx="8750775" cy="55844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70BFE81E-9617-F311-7C0F-6D96A16BCB9B}"/>
                </a:ext>
              </a:extLst>
            </p:cNvPr>
            <p:cNvSpPr/>
            <p:nvPr/>
          </p:nvSpPr>
          <p:spPr bwMode="auto">
            <a:xfrm>
              <a:off x="1253872" y="1183218"/>
              <a:ext cx="8163655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대구와 깊은 인연을 가진 왕들에 대한 설명입니다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누구일까요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?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4B3699FB-35D5-D90E-7F95-524FA8CA13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611FD6B1-1341-EC6F-C829-A39D607BE7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407" y="2511890"/>
            <a:ext cx="2397855" cy="338599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661DBB08-5259-F500-C680-427A0C1135D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262" b="2322"/>
          <a:stretch>
            <a:fillRect/>
          </a:stretch>
        </p:blipFill>
        <p:spPr bwMode="auto">
          <a:xfrm>
            <a:off x="3943031" y="2114161"/>
            <a:ext cx="7880161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762371-6F21-320D-A4E9-5EC1A135A232}"/>
              </a:ext>
            </a:extLst>
          </p:cNvPr>
          <p:cNvSpPr txBox="1"/>
          <p:nvPr/>
        </p:nvSpPr>
        <p:spPr>
          <a:xfrm>
            <a:off x="4452030" y="3304583"/>
            <a:ext cx="6862162" cy="1360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•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통일신라의 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31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 왕 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•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대구로 수도를 옮기려 했으나 신하들의 반대로 뜻을 이루지 못함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•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신라의 삼국통일을 완성한 문무왕의 아들 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84F761-8C50-54C4-83AA-1E8F2CE64618}"/>
              </a:ext>
            </a:extLst>
          </p:cNvPr>
          <p:cNvSpPr txBox="1"/>
          <p:nvPr/>
        </p:nvSpPr>
        <p:spPr>
          <a:xfrm>
            <a:off x="6840751" y="4932956"/>
            <a:ext cx="15168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 err="1">
                <a:solidFill>
                  <a:srgbClr val="0000FF"/>
                </a:solidFill>
              </a:rPr>
              <a:t>신문왕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29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78310-C085-3537-7646-922B7CCD8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B8D400E-FAEE-8FDE-341B-FAF43E330FF2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C6D30B32-97D8-5107-6CF8-6DB0C9DE96AC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3C375D25-3152-4460-B35E-2AB82F9B5E0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F6EFC373-C56D-5DE4-F8A4-33CD4EEEE3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754A61FA-5802-9352-571E-115DC8B1856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역사는 언제부터 시작되었을까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BD9159B3-BA38-71E9-B7A0-F8B3F2FE3933}"/>
              </a:ext>
            </a:extLst>
          </p:cNvPr>
          <p:cNvGrpSpPr/>
          <p:nvPr/>
        </p:nvGrpSpPr>
        <p:grpSpPr>
          <a:xfrm>
            <a:off x="649070" y="1555712"/>
            <a:ext cx="10790072" cy="558449"/>
            <a:chOff x="666752" y="1183218"/>
            <a:chExt cx="8750775" cy="55844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8589A8C5-ACB3-386F-E03B-C57DD6D5B8AF}"/>
                </a:ext>
              </a:extLst>
            </p:cNvPr>
            <p:cNvSpPr/>
            <p:nvPr/>
          </p:nvSpPr>
          <p:spPr bwMode="auto">
            <a:xfrm>
              <a:off x="1253872" y="1183218"/>
              <a:ext cx="8163655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대구와 깊은 인연을 가진 왕들에 대한 설명입니다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누구일까요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?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C756C376-4E8D-60F0-345C-2A671C5CE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1">
            <a:extLst>
              <a:ext uri="{FF2B5EF4-FFF2-40B4-BE49-F238E27FC236}">
                <a16:creationId xmlns:a16="http://schemas.microsoft.com/office/drawing/2014/main" id="{55FD3698-CC8A-D92F-EA92-0E48B4ECE8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3943031" y="2114161"/>
            <a:ext cx="7880161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34A27FB-C0E5-8217-FDC1-72207E99E545}"/>
              </a:ext>
            </a:extLst>
          </p:cNvPr>
          <p:cNvSpPr txBox="1"/>
          <p:nvPr/>
        </p:nvSpPr>
        <p:spPr>
          <a:xfrm>
            <a:off x="4452030" y="3304583"/>
            <a:ext cx="6862162" cy="1360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•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고려를 세운 왕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•927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팔공산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지역에서 견훤의 부대에게 크게 패함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•</a:t>
            </a: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반야월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안심 등 대구 곳곳에 많은 전설을 남김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A2057A7-327E-2549-371A-166945B33B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701" y="2292434"/>
            <a:ext cx="2855689" cy="368774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39605E-4921-ACDF-6C57-C3BFBF7B7901}"/>
              </a:ext>
            </a:extLst>
          </p:cNvPr>
          <p:cNvSpPr txBox="1"/>
          <p:nvPr/>
        </p:nvSpPr>
        <p:spPr>
          <a:xfrm>
            <a:off x="6840751" y="4932956"/>
            <a:ext cx="15168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3600" b="1" dirty="0">
                <a:solidFill>
                  <a:srgbClr val="0000FF"/>
                </a:solidFill>
              </a:rPr>
              <a:t>왕건</a:t>
            </a:r>
          </a:p>
        </p:txBody>
      </p:sp>
    </p:spTree>
    <p:extLst>
      <p:ext uri="{BB962C8B-B14F-4D97-AF65-F5344CB8AC3E}">
        <p14:creationId xmlns:p14="http://schemas.microsoft.com/office/powerpoint/2010/main" val="229342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E31B29D0-2B39-6334-0EE7-3A5C63E9727B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BFB2A97A-4330-9616-36B6-4215935B55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74C20FD8-8E7C-484B-90ED-8DE6C97791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67E7B930-F96C-49AC-8FE4-81B56514F97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조선시대에 대구가 경상도의 중심도시가 된 까닭은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?</a:t>
              </a: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30443FB-2291-2780-6A0A-062D4E8CF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2655D43-C5BB-7809-A0F4-7A3683326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6A00A203-A41A-A6DA-6115-2A253B8ED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0349921-3AE8-C59F-C5DD-E004F63C794A}"/>
              </a:ext>
            </a:extLst>
          </p:cNvPr>
          <p:cNvGrpSpPr>
            <a:grpSpLocks/>
          </p:cNvGrpSpPr>
          <p:nvPr/>
        </p:nvGrpSpPr>
        <p:grpSpPr bwMode="auto">
          <a:xfrm>
            <a:off x="273265" y="1414571"/>
            <a:ext cx="11308232" cy="551626"/>
            <a:chOff x="184913" y="1780723"/>
            <a:chExt cx="8481521" cy="413624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6A67C14E-D328-D111-C2EF-501F83E580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242D8CF-0D14-4166-8AA1-F7485E2E31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60616" y="1780723"/>
              <a:ext cx="7905818" cy="4136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 algn="ctr">
                <a:lnSpc>
                  <a:spcPts val="4000"/>
                </a:lnSpc>
                <a:buClr>
                  <a:srgbClr val="000000"/>
                </a:buClr>
                <a:defRPr/>
              </a:pPr>
              <a:r>
                <a:rPr lang="ko-KR" altLang="en-US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대구광역시의 행정 지명이 어떻게 변화였는지 아래 표에 적어봅시다</a:t>
              </a:r>
              <a:r>
                <a:rPr lang="en-US" altLang="ko-KR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.</a:t>
              </a:r>
              <a:endParaRPr lang="ko-KR" altLang="en-US" sz="2667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225DE146-325B-E93D-DE9C-F0C3B826CD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098878"/>
              </p:ext>
            </p:extLst>
          </p:nvPr>
        </p:nvGraphicFramePr>
        <p:xfrm>
          <a:off x="148168" y="2064904"/>
          <a:ext cx="12043832" cy="3885552"/>
        </p:xfrm>
        <a:graphic>
          <a:graphicData uri="http://schemas.openxmlformats.org/drawingml/2006/table">
            <a:tbl>
              <a:tblPr/>
              <a:tblGrid>
                <a:gridCol w="2815445">
                  <a:extLst>
                    <a:ext uri="{9D8B030D-6E8A-4147-A177-3AD203B41FA5}">
                      <a16:colId xmlns:a16="http://schemas.microsoft.com/office/drawing/2014/main" val="1650980382"/>
                    </a:ext>
                  </a:extLst>
                </a:gridCol>
                <a:gridCol w="5285183">
                  <a:extLst>
                    <a:ext uri="{9D8B030D-6E8A-4147-A177-3AD203B41FA5}">
                      <a16:colId xmlns:a16="http://schemas.microsoft.com/office/drawing/2014/main" val="1699057419"/>
                    </a:ext>
                  </a:extLst>
                </a:gridCol>
                <a:gridCol w="3943204">
                  <a:extLst>
                    <a:ext uri="{9D8B030D-6E8A-4147-A177-3AD203B41FA5}">
                      <a16:colId xmlns:a16="http://schemas.microsoft.com/office/drawing/2014/main" val="3321922210"/>
                    </a:ext>
                  </a:extLst>
                </a:gridCol>
              </a:tblGrid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시기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대구의 명칭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참고자료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941925"/>
                  </a:ext>
                </a:extLst>
              </a:tr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1419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 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대구현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→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                     )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endParaRPr lang="en-US" sz="7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7764206"/>
                  </a:ext>
                </a:extLst>
              </a:tr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1466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                     ) </a:t>
                      </a: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→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                     ) 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6496735"/>
                  </a:ext>
                </a:extLst>
              </a:tr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1894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                     ) → (                     ) 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7463343"/>
                  </a:ext>
                </a:extLst>
              </a:tr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1896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                     ) → (                     ) </a:t>
                      </a:r>
                      <a:endParaRPr lang="en-US" altLang="ko-KR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2784346"/>
                  </a:ext>
                </a:extLst>
              </a:tr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1910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대구군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→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대구부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891002"/>
                  </a:ext>
                </a:extLst>
              </a:tr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1949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대구부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 → 대구시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2582469"/>
                  </a:ext>
                </a:extLst>
              </a:tr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1981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대구시 → 대구직할시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844074"/>
                  </a:ext>
                </a:extLst>
              </a:tr>
              <a:tr h="4317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en-US" altLang="ko-KR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1995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대구직할시 → 대구광역시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708517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EC673CB-E550-0168-5A38-D492EF51C3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7348" y="2755577"/>
            <a:ext cx="2855638" cy="285563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CA5DDC-E192-9503-3F47-3CF2EAEE7FEE}"/>
              </a:ext>
            </a:extLst>
          </p:cNvPr>
          <p:cNvSpPr txBox="1"/>
          <p:nvPr/>
        </p:nvSpPr>
        <p:spPr>
          <a:xfrm>
            <a:off x="1947278" y="6289696"/>
            <a:ext cx="8961741" cy="47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60000"/>
              </a:lnSpc>
            </a:pPr>
            <a:r>
              <a:rPr lang="en-US" altLang="ko-KR" b="1" kern="0" dirty="0">
                <a:solidFill>
                  <a:srgbClr val="80008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hlinkClick r:id="rId4"/>
              </a:rPr>
              <a:t> </a:t>
            </a:r>
            <a:r>
              <a:rPr lang="en-US" altLang="ko-KR" sz="1800" b="1" kern="0" spc="0" dirty="0">
                <a:solidFill>
                  <a:srgbClr val="80008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hlinkClick r:id="rId4"/>
              </a:rPr>
              <a:t>https://blog.naver.com/daegu_news/50109179851</a:t>
            </a:r>
            <a:r>
              <a:rPr lang="en-US" altLang="ko-KR" sz="1800" b="1" kern="0" spc="0" dirty="0">
                <a:solidFill>
                  <a:srgbClr val="80008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(</a:t>
            </a:r>
            <a:r>
              <a:rPr lang="ko-KR" altLang="en-US" sz="1800" b="1" kern="0" spc="0" dirty="0">
                <a:solidFill>
                  <a:srgbClr val="80008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대구광역시 </a:t>
            </a:r>
            <a:r>
              <a:rPr lang="ko-KR" altLang="en-US" sz="1800" b="1" kern="0" spc="0" dirty="0" err="1">
                <a:solidFill>
                  <a:srgbClr val="80008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공식블로그</a:t>
            </a:r>
            <a:r>
              <a:rPr lang="en-US" altLang="ko-KR" sz="1800" b="1" kern="0" spc="0" dirty="0">
                <a:solidFill>
                  <a:srgbClr val="80008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F3FBAD-E13C-6789-0620-E35E8C2C195D}"/>
              </a:ext>
            </a:extLst>
          </p:cNvPr>
          <p:cNvSpPr txBox="1"/>
          <p:nvPr/>
        </p:nvSpPr>
        <p:spPr>
          <a:xfrm>
            <a:off x="5552734" y="2570794"/>
            <a:ext cx="15168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dirty="0" err="1">
                <a:solidFill>
                  <a:srgbClr val="0000FF"/>
                </a:solidFill>
              </a:rPr>
              <a:t>대구군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8C711A-C119-678D-C1A3-434AAB3D520E}"/>
              </a:ext>
            </a:extLst>
          </p:cNvPr>
          <p:cNvSpPr txBox="1"/>
          <p:nvPr/>
        </p:nvSpPr>
        <p:spPr>
          <a:xfrm>
            <a:off x="4298631" y="3006725"/>
            <a:ext cx="15168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dirty="0" err="1">
                <a:solidFill>
                  <a:srgbClr val="0000FF"/>
                </a:solidFill>
              </a:rPr>
              <a:t>대구군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A105E6-7B63-7BAA-EB77-A8123E131349}"/>
              </a:ext>
            </a:extLst>
          </p:cNvPr>
          <p:cNvSpPr txBox="1"/>
          <p:nvPr/>
        </p:nvSpPr>
        <p:spPr>
          <a:xfrm>
            <a:off x="5763175" y="3032439"/>
            <a:ext cx="15168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rgbClr val="0000FF"/>
                </a:solidFill>
              </a:rPr>
              <a:t>대구도호부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979EE7-3088-2F7C-7C89-9C9C41C1A8BC}"/>
              </a:ext>
            </a:extLst>
          </p:cNvPr>
          <p:cNvSpPr txBox="1"/>
          <p:nvPr/>
        </p:nvSpPr>
        <p:spPr>
          <a:xfrm>
            <a:off x="4035868" y="3453213"/>
            <a:ext cx="15168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>
                <a:solidFill>
                  <a:srgbClr val="0000FF"/>
                </a:solidFill>
              </a:rPr>
              <a:t>대구도호부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5F1E9A-A2AC-9648-D551-CA5495BEE58F}"/>
              </a:ext>
            </a:extLst>
          </p:cNvPr>
          <p:cNvSpPr txBox="1"/>
          <p:nvPr/>
        </p:nvSpPr>
        <p:spPr>
          <a:xfrm>
            <a:off x="5973616" y="3451223"/>
            <a:ext cx="15168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dirty="0" err="1">
                <a:solidFill>
                  <a:srgbClr val="0000FF"/>
                </a:solidFill>
              </a:rPr>
              <a:t>대구부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FD0D19-FEC2-9D2E-7A50-A9AEB866D42D}"/>
              </a:ext>
            </a:extLst>
          </p:cNvPr>
          <p:cNvSpPr txBox="1"/>
          <p:nvPr/>
        </p:nvSpPr>
        <p:spPr>
          <a:xfrm>
            <a:off x="4253822" y="3880950"/>
            <a:ext cx="15168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dirty="0" err="1">
                <a:solidFill>
                  <a:srgbClr val="0000FF"/>
                </a:solidFill>
              </a:rPr>
              <a:t>대구부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7BA622-3FF0-0201-DD5C-405A129F4114}"/>
              </a:ext>
            </a:extLst>
          </p:cNvPr>
          <p:cNvSpPr txBox="1"/>
          <p:nvPr/>
        </p:nvSpPr>
        <p:spPr>
          <a:xfrm>
            <a:off x="5981129" y="3880950"/>
            <a:ext cx="15168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b="1" dirty="0" err="1">
                <a:solidFill>
                  <a:srgbClr val="0000FF"/>
                </a:solidFill>
              </a:rPr>
              <a:t>대구군</a:t>
            </a:r>
            <a:endParaRPr lang="ko-KR" altLang="en-US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CBF5E-0C8C-95B4-9FFD-19F341E9E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8A284251-0E46-7631-93FB-30E23AE8D08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88B0CA21-9B10-3CE7-239B-F0DB7A774EE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6BE90697-8418-8AD1-97B6-D6C5B9BA10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5C9D530B-1864-F066-ADCE-2DD8D2245BBC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조선시대에 대구가 경상도의 중심도시가 된 까닭은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?</a:t>
              </a: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318C7EC6-04CC-3293-53FE-BBCA9A20B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C63CD8BB-4328-3741-F12C-A6D9536AEC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9A159DDB-20E4-A4E2-096D-8AA5F0DE2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0ABE7B2A-B109-5043-F189-76567416AD7E}"/>
              </a:ext>
            </a:extLst>
          </p:cNvPr>
          <p:cNvGrpSpPr>
            <a:grpSpLocks/>
          </p:cNvGrpSpPr>
          <p:nvPr/>
        </p:nvGrpSpPr>
        <p:grpSpPr bwMode="auto">
          <a:xfrm>
            <a:off x="273265" y="1387735"/>
            <a:ext cx="11308232" cy="605294"/>
            <a:chOff x="184913" y="1760602"/>
            <a:chExt cx="8481521" cy="453866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2D35A7EE-A5B8-4398-CC6D-112B6DEB53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CFF62DAD-F3DD-B067-061D-AFFCDECDE03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60616" y="1760602"/>
              <a:ext cx="7905818" cy="4538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>
                <a:lnSpc>
                  <a:spcPts val="4000"/>
                </a:lnSpc>
                <a:buClr>
                  <a:srgbClr val="000000"/>
                </a:buClr>
                <a:defRPr/>
              </a:pPr>
              <a:r>
                <a:rPr lang="ko-KR" altLang="en-US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경상감영 이전이 대구에 미친 영향은 어떤 것들이 있을까요</a:t>
              </a:r>
              <a:r>
                <a:rPr lang="en-US" altLang="ko-KR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2667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pic>
        <p:nvPicPr>
          <p:cNvPr id="7" name="Picture 1">
            <a:extLst>
              <a:ext uri="{FF2B5EF4-FFF2-40B4-BE49-F238E27FC236}">
                <a16:creationId xmlns:a16="http://schemas.microsoft.com/office/drawing/2014/main" id="{FE5B2AE9-7278-D085-BE97-2B3D6C3CF7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612298" y="2147619"/>
            <a:ext cx="10450706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3E2293-BA39-1B37-9B71-505F6DFC72BC}"/>
              </a:ext>
            </a:extLst>
          </p:cNvPr>
          <p:cNvSpPr txBox="1"/>
          <p:nvPr/>
        </p:nvSpPr>
        <p:spPr>
          <a:xfrm>
            <a:off x="1703230" y="3314028"/>
            <a:ext cx="806836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00FF"/>
                </a:solidFill>
              </a:rPr>
              <a:t>예시</a:t>
            </a:r>
            <a:r>
              <a:rPr lang="en-US" altLang="ko-KR" dirty="0">
                <a:solidFill>
                  <a:srgbClr val="0000FF"/>
                </a:solidFill>
              </a:rPr>
              <a:t>) </a:t>
            </a:r>
            <a:r>
              <a:rPr lang="ko-KR" altLang="en-US" dirty="0">
                <a:solidFill>
                  <a:srgbClr val="0000FF"/>
                </a:solidFill>
              </a:rPr>
              <a:t>조선 시대 **경상감영</a:t>
            </a:r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慶尙監營</a:t>
            </a:r>
            <a:r>
              <a:rPr lang="en-US" altLang="ko-KR" dirty="0">
                <a:solidFill>
                  <a:srgbClr val="0000FF"/>
                </a:solidFill>
              </a:rPr>
              <a:t>)**</a:t>
            </a:r>
            <a:r>
              <a:rPr lang="ko-KR" altLang="en-US" dirty="0">
                <a:solidFill>
                  <a:srgbClr val="0000FF"/>
                </a:solidFill>
              </a:rPr>
              <a:t>이 대구로 이전되면서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대구는 경상도의 행정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군사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경제 중심지로 자리 잡게 되었습니다</a:t>
            </a:r>
            <a:r>
              <a:rPr lang="en-US" altLang="ko-KR" dirty="0">
                <a:solidFill>
                  <a:srgbClr val="0000FF"/>
                </a:solidFill>
              </a:rPr>
              <a:t>. </a:t>
            </a:r>
            <a:r>
              <a:rPr lang="ko-KR" altLang="en-US" dirty="0">
                <a:solidFill>
                  <a:srgbClr val="0000FF"/>
                </a:solidFill>
              </a:rPr>
              <a:t>이는 대구의 발전에 큰 영향을 미쳤으며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오늘날 대구가 영남 지역의 주요 도시로 성장하는 기반이 되었습니다</a:t>
            </a:r>
            <a:r>
              <a:rPr lang="en-US" altLang="ko-KR" dirty="0">
                <a:solidFill>
                  <a:srgbClr val="0000FF"/>
                </a:solidFill>
              </a:rPr>
              <a:t>.</a:t>
            </a:r>
          </a:p>
          <a:p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32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2B9519-738B-BC3D-B437-325FC57647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6C6F60A1-6051-9AAF-4B56-4C7CAA087FCD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540659" cy="821267"/>
            <a:chOff x="663" y="1030"/>
            <a:chExt cx="6797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5E1EA622-D229-3A9A-F4D7-CEB1C628F06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797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51A200FF-6F6D-F4AF-FE9F-C51C13A3020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5A9783B0-8D2C-033D-E38F-D1703A895CB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171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조선시대에 대구가 경상도의 중심도시가 된 까닭은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?</a:t>
              </a: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A2721AD5-F56F-3B81-828D-440DF8990F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995D6198-ECA5-7037-8BC2-E7283964A2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9B5C59B6-88E9-E750-BFB2-0D3F434662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59398" name="그룹 23">
            <a:extLst>
              <a:ext uri="{FF2B5EF4-FFF2-40B4-BE49-F238E27FC236}">
                <a16:creationId xmlns:a16="http://schemas.microsoft.com/office/drawing/2014/main" id="{A17DA7BD-9876-E5D6-F938-4299DE8415FC}"/>
              </a:ext>
            </a:extLst>
          </p:cNvPr>
          <p:cNvGrpSpPr>
            <a:grpSpLocks/>
          </p:cNvGrpSpPr>
          <p:nvPr/>
        </p:nvGrpSpPr>
        <p:grpSpPr bwMode="auto">
          <a:xfrm>
            <a:off x="245833" y="1254918"/>
            <a:ext cx="11308232" cy="1118254"/>
            <a:chOff x="184913" y="1568287"/>
            <a:chExt cx="8481521" cy="838498"/>
          </a:xfrm>
        </p:grpSpPr>
        <p:pic>
          <p:nvPicPr>
            <p:cNvPr id="59400" name="_x349564008" descr="EMB000083981969">
              <a:extLst>
                <a:ext uri="{FF2B5EF4-FFF2-40B4-BE49-F238E27FC236}">
                  <a16:creationId xmlns:a16="http://schemas.microsoft.com/office/drawing/2014/main" id="{AD319FB7-F18E-81CF-AC5C-26F57EDC1B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184913" y="1815036"/>
              <a:ext cx="455323" cy="30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ectangle 3">
              <a:extLst>
                <a:ext uri="{FF2B5EF4-FFF2-40B4-BE49-F238E27FC236}">
                  <a16:creationId xmlns:a16="http://schemas.microsoft.com/office/drawing/2014/main" id="{7668FDA8-D11B-697C-AD87-63E7D765289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760616" y="1568287"/>
              <a:ext cx="7905818" cy="838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rIns="0" anchor="ctr">
              <a:spAutoFit/>
            </a:bodyPr>
            <a:lstStyle/>
            <a:p>
              <a:pPr>
                <a:lnSpc>
                  <a:spcPts val="4000"/>
                </a:lnSpc>
                <a:buClr>
                  <a:srgbClr val="000000"/>
                </a:buClr>
                <a:defRPr/>
              </a:pPr>
              <a:r>
                <a:rPr lang="ko-KR" altLang="en-US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조선기행</a:t>
              </a:r>
              <a:r>
                <a:rPr lang="en-US" altLang="ko-KR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-</a:t>
              </a:r>
              <a:r>
                <a:rPr lang="ko-KR" altLang="en-US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샤를 바라의 글을 보고 대구 </a:t>
              </a:r>
              <a:r>
                <a:rPr lang="ko-KR" altLang="en-US" sz="2667" b="1" kern="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읍성의</a:t>
              </a:r>
              <a:r>
                <a:rPr lang="ko-KR" altLang="en-US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 모습은 </a:t>
              </a:r>
              <a:r>
                <a:rPr lang="ko-KR" altLang="en-US" sz="2667" b="1" kern="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어떠했을지</a:t>
              </a:r>
              <a:endParaRPr lang="en-US" altLang="ko-KR" sz="26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  <a:p>
              <a:pPr>
                <a:lnSpc>
                  <a:spcPts val="4000"/>
                </a:lnSpc>
                <a:buClr>
                  <a:srgbClr val="000000"/>
                </a:buClr>
                <a:defRPr/>
              </a:pPr>
              <a:r>
                <a:rPr lang="ko-KR" altLang="en-US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그림을 그려 표현해 봅시다</a:t>
              </a:r>
              <a:r>
                <a:rPr lang="en-US" altLang="ko-KR" sz="2667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.</a:t>
              </a:r>
              <a:endParaRPr lang="ko-KR" altLang="en-US" sz="2667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pic>
        <p:nvPicPr>
          <p:cNvPr id="7" name="Picture 1">
            <a:extLst>
              <a:ext uri="{FF2B5EF4-FFF2-40B4-BE49-F238E27FC236}">
                <a16:creationId xmlns:a16="http://schemas.microsoft.com/office/drawing/2014/main" id="{5B318969-492D-361B-239C-7AF94E61559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749458" y="2468131"/>
            <a:ext cx="10450706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18003A-3C13-8AC9-C326-7AAE423FE4F9}"/>
              </a:ext>
            </a:extLst>
          </p:cNvPr>
          <p:cNvSpPr txBox="1"/>
          <p:nvPr/>
        </p:nvSpPr>
        <p:spPr>
          <a:xfrm>
            <a:off x="1470459" y="3695251"/>
            <a:ext cx="9008703" cy="1360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</a:pP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“말에 올라 대구 시내를 관람하였다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그들은 나에게 높은 성벽을 </a:t>
            </a: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구경시키려고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꼭대기까지 올라갔다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둥근 길을 따라 쌓여진 그 성벽은 북경의 성벽을 축소한 것과 똑같다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</a:pP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북경에서처럼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그 성벽은 도시 전체를 감싸는 </a:t>
            </a:r>
            <a:r>
              <a:rPr lang="ko-KR" altLang="en-US" sz="1800" b="1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평행사변형이었다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.(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이하 중략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3157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646C80-49F9-CF18-6996-3D2D2193F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96A2B92D-39FE-C885-D8BE-05D8ED2728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1616901" cy="821267"/>
            <a:chOff x="663" y="1030"/>
            <a:chExt cx="7491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2E4F5BC9-1023-2492-ABA3-A606DF8B854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749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5F1A5DBB-4E1D-293D-F7E7-8D2D64969B7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74E19970-4EF4-B206-86BD-B546F7ADDF2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907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대구는 어떻게 대한민국 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3</a:t>
              </a: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 도시로 성장할 수 있었을까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?</a:t>
              </a: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7A2A7057-ABFC-3E19-28D2-40B3A7315C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4B8DB12F-AAC4-45EE-DF05-79A8496478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83D5CE8A-0B31-261D-B482-B2D4888672A2}"/>
              </a:ext>
            </a:extLst>
          </p:cNvPr>
          <p:cNvGrpSpPr/>
          <p:nvPr/>
        </p:nvGrpSpPr>
        <p:grpSpPr>
          <a:xfrm>
            <a:off x="649070" y="1555712"/>
            <a:ext cx="10299921" cy="558449"/>
            <a:chOff x="666752" y="1183218"/>
            <a:chExt cx="8353261" cy="55844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C4832429-0438-1E53-C061-466DDD4B5B23}"/>
                </a:ext>
              </a:extLst>
            </p:cNvPr>
            <p:cNvSpPr/>
            <p:nvPr/>
          </p:nvSpPr>
          <p:spPr bwMode="auto">
            <a:xfrm>
              <a:off x="1253873" y="1183218"/>
              <a:ext cx="7766140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아래 빈칸에 알맞은 말을 써 넣으세요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A8B8CDE7-E4A0-D0D3-FDF6-19CFFFA6B2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1">
            <a:extLst>
              <a:ext uri="{FF2B5EF4-FFF2-40B4-BE49-F238E27FC236}">
                <a16:creationId xmlns:a16="http://schemas.microsoft.com/office/drawing/2014/main" id="{ADE5267D-E91A-42C6-1968-B8229A4B411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731265" y="2229915"/>
            <a:ext cx="10450706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B9A14F-E07D-C41F-5D49-59CC122985B1}"/>
              </a:ext>
            </a:extLst>
          </p:cNvPr>
          <p:cNvSpPr txBox="1"/>
          <p:nvPr/>
        </p:nvSpPr>
        <p:spPr>
          <a:xfrm>
            <a:off x="1030562" y="3055776"/>
            <a:ext cx="9575976" cy="22465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전통적으로 상업이 발전한 도시였던 대구에서는 공업이 빠르게 발전하였다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1950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년대를 지나며 대구는 전국 제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□□산업도시가 되었다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</a:pP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대구가 제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도시가 된 데는 행정중심도시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상업과 공업의 발달 외에 또 다른 요인이 있었다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□□도시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□□도시로도 발전하였기 때문이다</a:t>
            </a: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152400" marR="0" indent="-152400" algn="just" fontAlgn="base" latinLnBrk="1">
              <a:lnSpc>
                <a:spcPct val="160000"/>
              </a:lnSpc>
            </a:pPr>
            <a:endParaRPr lang="en-US" altLang="ko-KR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652C8-B808-0A85-4482-1B33CD3D2966}"/>
              </a:ext>
            </a:extLst>
          </p:cNvPr>
          <p:cNvSpPr txBox="1"/>
          <p:nvPr/>
        </p:nvSpPr>
        <p:spPr>
          <a:xfrm>
            <a:off x="4043762" y="5107470"/>
            <a:ext cx="50016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3600" b="1" dirty="0">
                <a:solidFill>
                  <a:srgbClr val="0000FF"/>
                </a:solidFill>
              </a:rPr>
              <a:t>섬유</a:t>
            </a:r>
            <a:r>
              <a:rPr lang="en-US" altLang="ko-KR" sz="3600" b="1" dirty="0">
                <a:solidFill>
                  <a:srgbClr val="0000FF"/>
                </a:solidFill>
              </a:rPr>
              <a:t>, </a:t>
            </a:r>
            <a:r>
              <a:rPr lang="ko-KR" altLang="en-US" sz="3600" b="1" dirty="0">
                <a:solidFill>
                  <a:srgbClr val="0000FF"/>
                </a:solidFill>
              </a:rPr>
              <a:t>교육</a:t>
            </a:r>
            <a:r>
              <a:rPr lang="en-US" altLang="ko-KR" sz="3600" b="1" dirty="0">
                <a:solidFill>
                  <a:srgbClr val="0000FF"/>
                </a:solidFill>
              </a:rPr>
              <a:t>, </a:t>
            </a:r>
            <a:r>
              <a:rPr lang="ko-KR" altLang="en-US" sz="3600" b="1" dirty="0">
                <a:solidFill>
                  <a:srgbClr val="0000FF"/>
                </a:solidFill>
              </a:rPr>
              <a:t>문화</a:t>
            </a:r>
          </a:p>
        </p:txBody>
      </p:sp>
    </p:spTree>
    <p:extLst>
      <p:ext uri="{BB962C8B-B14F-4D97-AF65-F5344CB8AC3E}">
        <p14:creationId xmlns:p14="http://schemas.microsoft.com/office/powerpoint/2010/main" val="415872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65F11-D8C7-9E53-0F88-D21205138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33CABB66-C88C-3BB1-A4B7-EFAD07753D1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1616901" cy="821267"/>
            <a:chOff x="663" y="1030"/>
            <a:chExt cx="7491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77795BA4-8F8F-6E98-1259-ED1E85985A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749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F04B306D-9375-C885-2BA4-6BA46E3508B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557AA66D-C1C1-F852-9B64-B593DC61DED2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907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대구는 어떻게 대한민국 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3</a:t>
              </a: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 도시로 성장할 수 있었을까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?</a:t>
              </a: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B6813D1A-ED8C-547D-1429-36FBDF951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CAFCF262-CA76-53BA-AA90-C2A88B7EB9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C943EF54-1E2A-2E8E-81B2-7BF0CC9398AF}"/>
              </a:ext>
            </a:extLst>
          </p:cNvPr>
          <p:cNvGrpSpPr/>
          <p:nvPr/>
        </p:nvGrpSpPr>
        <p:grpSpPr>
          <a:xfrm>
            <a:off x="612298" y="1309970"/>
            <a:ext cx="10299921" cy="1070999"/>
            <a:chOff x="666752" y="1183218"/>
            <a:chExt cx="8353261" cy="107099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94F0B873-1A16-6B5B-7CF3-1D20FC16D4B2}"/>
                </a:ext>
              </a:extLst>
            </p:cNvPr>
            <p:cNvSpPr/>
            <p:nvPr/>
          </p:nvSpPr>
          <p:spPr bwMode="auto">
            <a:xfrm>
              <a:off x="1253873" y="1183218"/>
              <a:ext cx="7766140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교육도시 대구에는 많은 대학교가 있습니다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디지털 지도 검색을 통해 지도에 표시해 봅시다</a:t>
              </a: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C7FBFA83-2783-25ED-E3F2-7FB5C795B3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66BA3A1E-4D2B-A070-E832-1813D43022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873" y="2380969"/>
            <a:ext cx="7808253" cy="436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959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DAFE36-C7B0-1F59-9B70-1BEACF62A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5BE111F2-538F-D950-527D-E588986D4CCF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1616901" cy="821267"/>
            <a:chOff x="663" y="1030"/>
            <a:chExt cx="7491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6D3B5553-5ED1-4DF6-BC93-6AFFB807594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749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A21B93BC-D16E-F331-7DFF-ED2FEE35F6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B3F6083F-51B5-ECAA-FE3A-5E72160991F2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907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정다운 이웃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경상북도의 역사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F9639074-CC54-37CD-6924-EFEE748FB7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D7993A86-6336-806C-793E-3AA18FD91B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3393587-C2AC-8784-AEB9-DFB4D77B27EC}"/>
              </a:ext>
            </a:extLst>
          </p:cNvPr>
          <p:cNvGrpSpPr/>
          <p:nvPr/>
        </p:nvGrpSpPr>
        <p:grpSpPr>
          <a:xfrm>
            <a:off x="612298" y="1309970"/>
            <a:ext cx="10845843" cy="558449"/>
            <a:chOff x="666752" y="1183218"/>
            <a:chExt cx="8796005" cy="55844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A254D788-97E8-AF39-237A-3F7805F51E95}"/>
                </a:ext>
              </a:extLst>
            </p:cNvPr>
            <p:cNvSpPr/>
            <p:nvPr/>
          </p:nvSpPr>
          <p:spPr bwMode="auto">
            <a:xfrm>
              <a:off x="1253872" y="1183218"/>
              <a:ext cx="8208885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지도를 보고 경상도는 왜 경상도라는 이름이 </a:t>
              </a:r>
              <a:r>
                <a:rPr lang="ko-KR" altLang="en-US" sz="2133" b="1" kern="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붙여졌을지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 자신의 생각을 적어봐요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3AE81FF8-54EA-FB7A-58C2-7B7F91F6BD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6">
            <a:extLst>
              <a:ext uri="{FF2B5EF4-FFF2-40B4-BE49-F238E27FC236}">
                <a16:creationId xmlns:a16="http://schemas.microsoft.com/office/drawing/2014/main" id="{50476614-F165-5EF6-D9E2-B4AF2CF40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0168" y="2073208"/>
            <a:ext cx="4054729" cy="472000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37DBF2-2D11-D947-5442-5C7D753AC6D3}"/>
              </a:ext>
            </a:extLst>
          </p:cNvPr>
          <p:cNvSpPr txBox="1"/>
          <p:nvPr/>
        </p:nvSpPr>
        <p:spPr>
          <a:xfrm>
            <a:off x="7915835" y="3314028"/>
            <a:ext cx="36486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00FF"/>
                </a:solidFill>
              </a:rPr>
              <a:t>예시</a:t>
            </a:r>
            <a:r>
              <a:rPr lang="en-US" altLang="ko-KR" dirty="0">
                <a:solidFill>
                  <a:srgbClr val="0000FF"/>
                </a:solidFill>
              </a:rPr>
              <a:t>) </a:t>
            </a:r>
            <a:r>
              <a:rPr lang="ko-KR" altLang="en-US" dirty="0">
                <a:solidFill>
                  <a:srgbClr val="0000FF"/>
                </a:solidFill>
              </a:rPr>
              <a:t>경상도라는 이름은 **</a:t>
            </a:r>
            <a:r>
              <a:rPr lang="en-US" altLang="ko-KR" dirty="0">
                <a:solidFill>
                  <a:srgbClr val="0000FF"/>
                </a:solidFill>
              </a:rPr>
              <a:t>"</a:t>
            </a:r>
            <a:r>
              <a:rPr lang="ko-KR" altLang="en-US" dirty="0">
                <a:solidFill>
                  <a:srgbClr val="0000FF"/>
                </a:solidFill>
              </a:rPr>
              <a:t>경주</a:t>
            </a:r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慶州</a:t>
            </a:r>
            <a:r>
              <a:rPr lang="en-US" altLang="ko-KR" dirty="0">
                <a:solidFill>
                  <a:srgbClr val="0000FF"/>
                </a:solidFill>
              </a:rPr>
              <a:t>)"</a:t>
            </a:r>
            <a:r>
              <a:rPr lang="ko-KR" altLang="en-US" dirty="0">
                <a:solidFill>
                  <a:srgbClr val="0000FF"/>
                </a:solidFill>
              </a:rPr>
              <a:t>와 </a:t>
            </a:r>
            <a:r>
              <a:rPr lang="en-US" altLang="ko-KR" dirty="0">
                <a:solidFill>
                  <a:srgbClr val="0000FF"/>
                </a:solidFill>
              </a:rPr>
              <a:t>"</a:t>
            </a:r>
            <a:r>
              <a:rPr lang="ko-KR" altLang="en-US" dirty="0">
                <a:solidFill>
                  <a:srgbClr val="0000FF"/>
                </a:solidFill>
              </a:rPr>
              <a:t>상주</a:t>
            </a:r>
            <a:r>
              <a:rPr lang="en-US" altLang="ko-KR" dirty="0">
                <a:solidFill>
                  <a:srgbClr val="0000FF"/>
                </a:solidFill>
              </a:rPr>
              <a:t>(</a:t>
            </a:r>
            <a:r>
              <a:rPr lang="ko-KR" altLang="en-US" dirty="0">
                <a:solidFill>
                  <a:srgbClr val="0000FF"/>
                </a:solidFill>
              </a:rPr>
              <a:t>尙州</a:t>
            </a:r>
            <a:r>
              <a:rPr lang="en-US" altLang="ko-KR" dirty="0">
                <a:solidFill>
                  <a:srgbClr val="0000FF"/>
                </a:solidFill>
              </a:rPr>
              <a:t>)"**</a:t>
            </a:r>
            <a:r>
              <a:rPr lang="ko-KR" altLang="en-US" dirty="0">
                <a:solidFill>
                  <a:srgbClr val="0000FF"/>
                </a:solidFill>
              </a:rPr>
              <a:t>에서 유래되었으며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조선 태종 때 전국을 </a:t>
            </a:r>
            <a:r>
              <a:rPr lang="en-US" altLang="ko-KR" dirty="0">
                <a:solidFill>
                  <a:srgbClr val="0000FF"/>
                </a:solidFill>
              </a:rPr>
              <a:t>8</a:t>
            </a:r>
            <a:r>
              <a:rPr lang="ko-KR" altLang="en-US" dirty="0">
                <a:solidFill>
                  <a:srgbClr val="0000FF"/>
                </a:solidFill>
              </a:rPr>
              <a:t>도로 나눌 때 정해졌습니다</a:t>
            </a:r>
            <a:r>
              <a:rPr lang="en-US" altLang="ko-KR" dirty="0">
                <a:solidFill>
                  <a:srgbClr val="0000FF"/>
                </a:solidFill>
              </a:rPr>
              <a:t>. </a:t>
            </a:r>
            <a:r>
              <a:rPr lang="ko-KR" altLang="en-US" dirty="0">
                <a:solidFill>
                  <a:srgbClr val="0000FF"/>
                </a:solidFill>
              </a:rPr>
              <a:t>이후 행정 개편을 거쳐 경상남도와 경상북도로 나뉘었으며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오늘날까지도 </a:t>
            </a:r>
            <a:r>
              <a:rPr lang="en-US" altLang="ko-KR" dirty="0">
                <a:solidFill>
                  <a:srgbClr val="0000FF"/>
                </a:solidFill>
              </a:rPr>
              <a:t>"</a:t>
            </a:r>
            <a:r>
              <a:rPr lang="ko-KR" altLang="en-US" dirty="0">
                <a:solidFill>
                  <a:srgbClr val="0000FF"/>
                </a:solidFill>
              </a:rPr>
              <a:t>영남</a:t>
            </a:r>
            <a:r>
              <a:rPr lang="en-US" altLang="ko-KR" dirty="0">
                <a:solidFill>
                  <a:srgbClr val="0000FF"/>
                </a:solidFill>
              </a:rPr>
              <a:t>"</a:t>
            </a:r>
            <a:r>
              <a:rPr lang="ko-KR" altLang="en-US" dirty="0">
                <a:solidFill>
                  <a:srgbClr val="0000FF"/>
                </a:solidFill>
              </a:rPr>
              <a:t>이라는 별칭과 함께 사용되고 있습니다</a:t>
            </a:r>
            <a:r>
              <a:rPr lang="en-US" altLang="ko-KR" dirty="0">
                <a:solidFill>
                  <a:srgbClr val="0000FF"/>
                </a:solidFill>
              </a:rPr>
              <a:t>.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14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3255D-84DC-776E-E60E-1BE03134E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CCCF9923-2CEB-0CF6-7006-43766160A796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1616901" cy="821267"/>
            <a:chOff x="663" y="1030"/>
            <a:chExt cx="7491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48EA575F-FD95-01AE-C392-583C13B32A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749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B65C4C46-D018-B105-E667-21C870A9186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C1AF1339-F344-D567-08D6-653257FA812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907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정다운 이웃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경상북도의 역사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237FB8CC-337D-C20A-9381-159276DBC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09EB4710-9D59-DAA8-4CCF-49F51DFC1B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8B9C08D-7F20-BB82-D296-FF59F88F2474}"/>
              </a:ext>
            </a:extLst>
          </p:cNvPr>
          <p:cNvGrpSpPr/>
          <p:nvPr/>
        </p:nvGrpSpPr>
        <p:grpSpPr>
          <a:xfrm>
            <a:off x="612298" y="1309970"/>
            <a:ext cx="11065895" cy="617477"/>
            <a:chOff x="666752" y="1183218"/>
            <a:chExt cx="8974468" cy="617477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13F717F3-0793-353E-6016-37E98E758128}"/>
                </a:ext>
              </a:extLst>
            </p:cNvPr>
            <p:cNvSpPr/>
            <p:nvPr/>
          </p:nvSpPr>
          <p:spPr bwMode="auto">
            <a:xfrm>
              <a:off x="1253872" y="1183218"/>
              <a:ext cx="8387348" cy="6174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경상도에는 뛰어난 인물들이 많이 있었습니다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어떤 사람들이 있었는지 정리해봐요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7858B865-9529-BDC7-DE9F-CF99F37C90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1">
            <a:extLst>
              <a:ext uri="{FF2B5EF4-FFF2-40B4-BE49-F238E27FC236}">
                <a16:creationId xmlns:a16="http://schemas.microsoft.com/office/drawing/2014/main" id="{B9BB28E0-E1C2-636A-AD4F-FAFDD448032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915834" y="2231489"/>
            <a:ext cx="10450706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EAD2B8D-00DC-CB01-D92E-4D82E18569FF}"/>
              </a:ext>
            </a:extLst>
          </p:cNvPr>
          <p:cNvSpPr txBox="1"/>
          <p:nvPr/>
        </p:nvSpPr>
        <p:spPr>
          <a:xfrm>
            <a:off x="1496654" y="3957482"/>
            <a:ext cx="10603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b="1" dirty="0">
                <a:solidFill>
                  <a:srgbClr val="0000FF"/>
                </a:solidFill>
              </a:rPr>
              <a:t>예시</a:t>
            </a:r>
            <a:r>
              <a:rPr lang="en-US" altLang="ko-KR" sz="2400" b="1" dirty="0">
                <a:solidFill>
                  <a:srgbClr val="0000FF"/>
                </a:solidFill>
              </a:rPr>
              <a:t>)</a:t>
            </a:r>
            <a:r>
              <a:rPr lang="ko-KR" altLang="en-US" sz="2400" b="1" dirty="0">
                <a:solidFill>
                  <a:srgbClr val="0000FF"/>
                </a:solidFill>
              </a:rPr>
              <a:t>최치원</a:t>
            </a:r>
            <a:r>
              <a:rPr lang="en-US" altLang="ko-KR" sz="2400" b="1" dirty="0">
                <a:solidFill>
                  <a:srgbClr val="0000FF"/>
                </a:solidFill>
              </a:rPr>
              <a:t>, </a:t>
            </a:r>
            <a:r>
              <a:rPr lang="ko-KR" altLang="en-US" sz="2400" b="1" dirty="0">
                <a:solidFill>
                  <a:srgbClr val="0000FF"/>
                </a:solidFill>
              </a:rPr>
              <a:t>안향</a:t>
            </a:r>
            <a:r>
              <a:rPr lang="en-US" altLang="ko-KR" sz="2400" b="1" dirty="0">
                <a:solidFill>
                  <a:srgbClr val="0000FF"/>
                </a:solidFill>
              </a:rPr>
              <a:t>, </a:t>
            </a:r>
            <a:r>
              <a:rPr lang="ko-KR" altLang="en-US" sz="2400" b="1" dirty="0">
                <a:solidFill>
                  <a:srgbClr val="0000FF"/>
                </a:solidFill>
              </a:rPr>
              <a:t>김부식</a:t>
            </a:r>
            <a:r>
              <a:rPr lang="en-US" altLang="ko-KR" sz="2400" b="1" dirty="0">
                <a:solidFill>
                  <a:srgbClr val="0000FF"/>
                </a:solidFill>
              </a:rPr>
              <a:t>, </a:t>
            </a:r>
            <a:r>
              <a:rPr lang="ko-KR" altLang="en-US" sz="2400" b="1" dirty="0">
                <a:solidFill>
                  <a:srgbClr val="0000FF"/>
                </a:solidFill>
              </a:rPr>
              <a:t>일연</a:t>
            </a:r>
            <a:r>
              <a:rPr lang="en-US" altLang="ko-KR" sz="2400" b="1" dirty="0">
                <a:solidFill>
                  <a:srgbClr val="0000FF"/>
                </a:solidFill>
              </a:rPr>
              <a:t>, </a:t>
            </a:r>
            <a:r>
              <a:rPr lang="ko-KR" altLang="en-US" sz="2400" b="1" dirty="0">
                <a:solidFill>
                  <a:srgbClr val="0000FF"/>
                </a:solidFill>
              </a:rPr>
              <a:t>정몽주</a:t>
            </a:r>
            <a:r>
              <a:rPr lang="en-US" altLang="ko-KR" sz="2400" b="1" dirty="0">
                <a:solidFill>
                  <a:srgbClr val="0000FF"/>
                </a:solidFill>
              </a:rPr>
              <a:t>, </a:t>
            </a:r>
            <a:r>
              <a:rPr lang="ko-KR" altLang="en-US" sz="2400" b="1" dirty="0" err="1">
                <a:solidFill>
                  <a:srgbClr val="0000FF"/>
                </a:solidFill>
              </a:rPr>
              <a:t>최무선</a:t>
            </a:r>
            <a:r>
              <a:rPr lang="en-US" altLang="ko-KR" sz="2400" b="1" dirty="0">
                <a:solidFill>
                  <a:srgbClr val="0000FF"/>
                </a:solidFill>
              </a:rPr>
              <a:t>, </a:t>
            </a:r>
            <a:r>
              <a:rPr lang="ko-KR" altLang="en-US" sz="2400" b="1" dirty="0">
                <a:solidFill>
                  <a:srgbClr val="0000FF"/>
                </a:solidFill>
              </a:rPr>
              <a:t>이황</a:t>
            </a:r>
            <a:r>
              <a:rPr lang="en-US" altLang="ko-KR" sz="2400" b="1" dirty="0">
                <a:solidFill>
                  <a:srgbClr val="0000FF"/>
                </a:solidFill>
              </a:rPr>
              <a:t>, </a:t>
            </a:r>
            <a:r>
              <a:rPr lang="ko-KR" altLang="en-US" sz="2400" b="1" dirty="0">
                <a:solidFill>
                  <a:srgbClr val="0000FF"/>
                </a:solidFill>
              </a:rPr>
              <a:t>최제우 등</a:t>
            </a:r>
          </a:p>
        </p:txBody>
      </p:sp>
    </p:spTree>
    <p:extLst>
      <p:ext uri="{BB962C8B-B14F-4D97-AF65-F5344CB8AC3E}">
        <p14:creationId xmlns:p14="http://schemas.microsoft.com/office/powerpoint/2010/main" val="314693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61AF4A-5132-BB7C-5C56-B0119117A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3">
            <a:extLst>
              <a:ext uri="{FF2B5EF4-FFF2-40B4-BE49-F238E27FC236}">
                <a16:creationId xmlns:a16="http://schemas.microsoft.com/office/drawing/2014/main" id="{6D3CF85B-4150-16A2-69B6-37579201DB71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1616901" cy="821267"/>
            <a:chOff x="663" y="1030"/>
            <a:chExt cx="7491" cy="912"/>
          </a:xfrm>
        </p:grpSpPr>
        <p:sp>
          <p:nvSpPr>
            <p:cNvPr id="59402" name="AutoShape 4">
              <a:extLst>
                <a:ext uri="{FF2B5EF4-FFF2-40B4-BE49-F238E27FC236}">
                  <a16:creationId xmlns:a16="http://schemas.microsoft.com/office/drawing/2014/main" id="{81C63910-2CC7-C533-38C4-DB1CECAEDA6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749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4" name="AutoShape 6">
              <a:extLst>
                <a:ext uri="{FF2B5EF4-FFF2-40B4-BE49-F238E27FC236}">
                  <a16:creationId xmlns:a16="http://schemas.microsoft.com/office/drawing/2014/main" id="{C9223234-EAAC-9DBE-4304-9C06B30F5DA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5" name="Text Box 9">
              <a:extLst>
                <a:ext uri="{FF2B5EF4-FFF2-40B4-BE49-F238E27FC236}">
                  <a16:creationId xmlns:a16="http://schemas.microsoft.com/office/drawing/2014/main" id="{3A1FE614-29BA-6972-4404-250A4DA85F1F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907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대구의 정다운 이웃</a:t>
              </a:r>
              <a:r>
                <a:rPr lang="en-US" altLang="ko-KR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 dirty="0">
                  <a:solidFill>
                    <a:schemeClr val="accent5"/>
                  </a:solidFill>
                  <a:latin typeface="+mj-ea"/>
                  <a:ea typeface="+mj-ea"/>
                  <a:cs typeface="Arial"/>
                  <a:sym typeface="Arial"/>
                </a:rPr>
                <a:t>경상북도의 역사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ea typeface="+mj-ea"/>
                <a:cs typeface="Arial"/>
                <a:sym typeface="Arial"/>
              </a:endParaRPr>
            </a:p>
          </p:txBody>
        </p:sp>
      </p:grpSp>
      <p:sp>
        <p:nvSpPr>
          <p:cNvPr id="59395" name="Rectangle 2">
            <a:extLst>
              <a:ext uri="{FF2B5EF4-FFF2-40B4-BE49-F238E27FC236}">
                <a16:creationId xmlns:a16="http://schemas.microsoft.com/office/drawing/2014/main" id="{C85311A0-54A3-3A46-DBCD-00C14EEF1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67" y="712931"/>
            <a:ext cx="101219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59397" name="Rectangle 2">
            <a:extLst>
              <a:ext uri="{FF2B5EF4-FFF2-40B4-BE49-F238E27FC236}">
                <a16:creationId xmlns:a16="http://schemas.microsoft.com/office/drawing/2014/main" id="{E0FE0B4F-8EF3-265A-C49A-47C157768C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67" y="3541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F5970E30-AB9A-D148-F3DD-098F23FABEA4}"/>
              </a:ext>
            </a:extLst>
          </p:cNvPr>
          <p:cNvGrpSpPr/>
          <p:nvPr/>
        </p:nvGrpSpPr>
        <p:grpSpPr>
          <a:xfrm>
            <a:off x="612298" y="1309970"/>
            <a:ext cx="10845843" cy="1070999"/>
            <a:chOff x="666752" y="1183218"/>
            <a:chExt cx="8796005" cy="107099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39A885E5-BAA8-8F43-4507-AB40BE27407B}"/>
                </a:ext>
              </a:extLst>
            </p:cNvPr>
            <p:cNvSpPr/>
            <p:nvPr/>
          </p:nvSpPr>
          <p:spPr bwMode="auto">
            <a:xfrm>
              <a:off x="1253872" y="1183218"/>
              <a:ext cx="8208885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경상도의 뛰어난 인물 중 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명을 선정하여 나만의 방법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(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운문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,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산문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, 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그림 등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)</a:t>
              </a:r>
              <a:r>
                <a:rPr lang="ko-KR" altLang="en-US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으로 표현해 봅시다</a:t>
              </a:r>
              <a:r>
                <a:rPr lang="en-US" altLang="ko-KR" sz="2133" b="1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D28FA389-C0BF-E312-0525-6A12B1BCD4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1">
            <a:extLst>
              <a:ext uri="{FF2B5EF4-FFF2-40B4-BE49-F238E27FC236}">
                <a16:creationId xmlns:a16="http://schemas.microsoft.com/office/drawing/2014/main" id="{F52AFA2A-E70C-889A-C6F1-DFEB580252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1007435" y="2380969"/>
            <a:ext cx="10450706" cy="412516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46441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424F-B4AF-63E9-BA5D-E3E9B9B31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35A924D-E432-A119-EB13-3CE27ACB6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54C9D891-E6EC-E1E7-DEA9-32753FC6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5EFB03CA-82C9-2ED7-AC0B-620C9D1D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06522D3-B5A7-B78E-50A9-519BDC5CC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01886394-D534-5DC9-7B03-9C309FE6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06FB948-ECB6-2226-E2A8-402052688B58}"/>
              </a:ext>
            </a:extLst>
          </p:cNvPr>
          <p:cNvGrpSpPr>
            <a:grpSpLocks/>
          </p:cNvGrpSpPr>
          <p:nvPr/>
        </p:nvGrpSpPr>
        <p:grpSpPr bwMode="auto">
          <a:xfrm>
            <a:off x="101601" y="673101"/>
            <a:ext cx="7291915" cy="533400"/>
            <a:chOff x="49106" y="984088"/>
            <a:chExt cx="5468576" cy="400110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1804E979-6B01-B40E-6330-0838610E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57" y="987908"/>
              <a:ext cx="5117325" cy="3924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2800" b="1" dirty="0">
                  <a:latin typeface="+mj-ea"/>
                  <a:ea typeface="+mj-ea"/>
                </a:rPr>
                <a:t>나만의 대구 캐릭터 만들기</a:t>
              </a:r>
              <a:endParaRPr lang="en-US" altLang="ko-KR" sz="40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2819228-71B8-CC58-8871-7C621059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106" y="984088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0E32BBF3-9A8C-07E6-7F50-6836AE5A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3F8078DF-6EE4-0AC5-C7E7-1B312DD21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FE5D9908-6ECC-06E6-2A22-B24AF8D19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8049A346-90CB-B0A4-421D-8E9CA5359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FA44D5D1-71A6-56CE-ED40-9340F812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7" name="Rectangle 10">
            <a:extLst>
              <a:ext uri="{FF2B5EF4-FFF2-40B4-BE49-F238E27FC236}">
                <a16:creationId xmlns:a16="http://schemas.microsoft.com/office/drawing/2014/main" id="{9ED64E84-9A10-E20F-B9C8-E00211783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8351" y="2534323"/>
            <a:ext cx="77597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402B6F24-790D-A3B1-EEDC-CC2A4C299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51621CAF-364A-6106-2864-607159B59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B57ACDA-8B22-66D7-9F3A-5D3384CBDA5E}"/>
              </a:ext>
            </a:extLst>
          </p:cNvPr>
          <p:cNvGrpSpPr/>
          <p:nvPr/>
        </p:nvGrpSpPr>
        <p:grpSpPr>
          <a:xfrm>
            <a:off x="612298" y="1309970"/>
            <a:ext cx="10845843" cy="1502463"/>
            <a:chOff x="666752" y="1183218"/>
            <a:chExt cx="8796005" cy="1502463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37486DE7-E7DD-0272-CA78-C680FC338D6D}"/>
                </a:ext>
              </a:extLst>
            </p:cNvPr>
            <p:cNvSpPr/>
            <p:nvPr/>
          </p:nvSpPr>
          <p:spPr bwMode="auto">
            <a:xfrm>
              <a:off x="1253872" y="1183218"/>
              <a:ext cx="8208885" cy="15024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indent="0" algn="just" fontAlgn="base" latinLnBrk="1">
                <a:lnSpc>
                  <a:spcPct val="160000"/>
                </a:lnSpc>
              </a:pPr>
              <a:r>
                <a:rPr lang="ko-KR" altLang="en-US" sz="2000" b="1" kern="0" spc="-7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현재 대구의 캐릭터는 ‘</a:t>
              </a:r>
              <a:r>
                <a:rPr lang="ko-KR" altLang="en-US" sz="2000" b="1" kern="0" spc="-7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패션이’입니다</a:t>
              </a:r>
              <a:r>
                <a:rPr lang="en-US" altLang="ko-KR" sz="2000" b="1" kern="0" spc="-7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  <a:r>
                <a:rPr lang="ko-KR" altLang="en-US" sz="2000" b="1" kern="0" spc="-7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세계적 섬유 패션도시로 발전하고자 하는 대구시의 이미지를 비천상의 모습으로 나타낸 것입니다</a:t>
              </a:r>
              <a:r>
                <a:rPr lang="en-US" altLang="ko-KR" sz="2000" b="1" kern="0" spc="-7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  <a:r>
                <a:rPr lang="ko-KR" altLang="en-US" sz="2000" b="1" kern="0" spc="-7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내가 생각하는 대구의 모습을 상상하여 나만의 대구 캐릭터를 만들어 봅시다</a:t>
              </a:r>
              <a:r>
                <a:rPr lang="en-US" altLang="ko-KR" sz="2000" b="1" kern="0" spc="-7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2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AC7C89A4-9BD3-FC2F-3066-BA4C4D396A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10">
            <a:extLst>
              <a:ext uri="{FF2B5EF4-FFF2-40B4-BE49-F238E27FC236}">
                <a16:creationId xmlns:a16="http://schemas.microsoft.com/office/drawing/2014/main" id="{EC38CBD8-74BC-CBE8-BF5B-EC99492D8C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664" y="2941410"/>
            <a:ext cx="3810999" cy="3477677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48F8438E-BBC8-6064-7792-594C99A213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92153" y="2913979"/>
            <a:ext cx="4205775" cy="3505108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395559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72B488-DA6B-326B-2BE2-5390434BF2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40CDD3AD-056B-898D-43CF-A1534CD22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BCDBF82D-2EF8-3879-585C-E57FE78F4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2CE1499D-6658-12BF-E58E-95E871E21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85B50A0B-47EE-EF15-D0BF-8353BE187F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3E7C558E-EB87-6842-519E-EAF3920D2B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8846B2E-6941-3680-A0C7-26BB1EAD93B3}"/>
              </a:ext>
            </a:extLst>
          </p:cNvPr>
          <p:cNvGrpSpPr>
            <a:grpSpLocks/>
          </p:cNvGrpSpPr>
          <p:nvPr/>
        </p:nvGrpSpPr>
        <p:grpSpPr bwMode="auto">
          <a:xfrm>
            <a:off x="101601" y="673101"/>
            <a:ext cx="7291915" cy="533400"/>
            <a:chOff x="49106" y="984088"/>
            <a:chExt cx="5468576" cy="400110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D7EFB13D-A01C-2623-5472-D261D51CBF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57" y="1010994"/>
              <a:ext cx="5117325" cy="3463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2400" b="1" dirty="0" err="1">
                  <a:latin typeface="+mj-ea"/>
                  <a:ea typeface="+mj-ea"/>
                </a:rPr>
                <a:t>대구읍성지도</a:t>
              </a:r>
              <a:r>
                <a:rPr lang="ko-KR" altLang="en-US" sz="2400" b="1" dirty="0">
                  <a:latin typeface="+mj-ea"/>
                  <a:ea typeface="+mj-ea"/>
                </a:rPr>
                <a:t> 그려보기</a:t>
              </a:r>
              <a:endParaRPr lang="en-US" altLang="ko-KR" sz="3733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D03BC449-84AC-BE39-5F7D-FC16FF0138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106" y="984088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95AA6448-33E0-CB02-7666-D59F55C7F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F2DC5111-8350-9763-F72D-F46FD8377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C3AC8641-3016-FAD1-9C26-E5C419256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ABD57952-3C34-39B8-26A5-A982DF015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1D2C6B81-7D22-B072-C65B-9E0E60EEA8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7" name="Rectangle 10">
            <a:extLst>
              <a:ext uri="{FF2B5EF4-FFF2-40B4-BE49-F238E27FC236}">
                <a16:creationId xmlns:a16="http://schemas.microsoft.com/office/drawing/2014/main" id="{F9289757-7B2F-2C94-CCE1-9E0639B12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8351" y="2534323"/>
            <a:ext cx="77597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30A7B6BE-5156-62F0-6DB3-F87CE63316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E5FB750A-D98E-A619-0344-CD416FDDF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BFF97D39-C46A-6D2F-23C3-3316841CD7AB}"/>
              </a:ext>
            </a:extLst>
          </p:cNvPr>
          <p:cNvGrpSpPr/>
          <p:nvPr/>
        </p:nvGrpSpPr>
        <p:grpSpPr>
          <a:xfrm>
            <a:off x="612298" y="1309970"/>
            <a:ext cx="11186125" cy="1077218"/>
            <a:chOff x="666752" y="1183218"/>
            <a:chExt cx="9071975" cy="1077218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55958E79-7CD7-E21E-554F-255BE8145DED}"/>
                </a:ext>
              </a:extLst>
            </p:cNvPr>
            <p:cNvSpPr/>
            <p:nvPr/>
          </p:nvSpPr>
          <p:spPr bwMode="auto">
            <a:xfrm>
              <a:off x="1253872" y="1183218"/>
              <a:ext cx="8484855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indent="0" algn="just" fontAlgn="base" latinLnBrk="1">
                <a:lnSpc>
                  <a:spcPct val="160000"/>
                </a:lnSpc>
              </a:pPr>
              <a:r>
                <a:rPr lang="ko-KR" altLang="en-US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대구의 </a:t>
              </a:r>
              <a:r>
                <a:rPr lang="ko-KR" altLang="en-US" sz="20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읍성길을</a:t>
              </a:r>
              <a:r>
                <a:rPr lang="ko-KR" altLang="en-US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 따라 붙여진 도로명 </a:t>
              </a:r>
              <a:r>
                <a:rPr lang="en-US" altLang="ko-KR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'</a:t>
              </a:r>
              <a:r>
                <a:rPr lang="ko-KR" altLang="en-US" sz="20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동성로</a:t>
              </a:r>
              <a:r>
                <a:rPr lang="en-US" altLang="ko-KR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', '</a:t>
              </a:r>
              <a:r>
                <a:rPr lang="ko-KR" altLang="en-US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서성로</a:t>
              </a:r>
              <a:r>
                <a:rPr lang="en-US" altLang="ko-KR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', '</a:t>
              </a:r>
              <a:r>
                <a:rPr lang="ko-KR" altLang="en-US" sz="20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남성로</a:t>
              </a:r>
              <a:r>
                <a:rPr lang="en-US" altLang="ko-KR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', '</a:t>
              </a:r>
              <a:r>
                <a:rPr lang="ko-KR" altLang="en-US" sz="20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북성로</a:t>
              </a:r>
              <a:r>
                <a:rPr lang="en-US" altLang="ko-KR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'</a:t>
              </a:r>
              <a:r>
                <a:rPr lang="ko-KR" altLang="en-US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를 지도에서 찾아 선으로 이어봅시다</a:t>
              </a:r>
              <a:r>
                <a:rPr lang="en-US" altLang="ko-KR" sz="2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en-US" sz="20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9ED1D13D-83CD-8377-775F-16527CCBDF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13">
            <a:extLst>
              <a:ext uri="{FF2B5EF4-FFF2-40B4-BE49-F238E27FC236}">
                <a16:creationId xmlns:a16="http://schemas.microsoft.com/office/drawing/2014/main" id="{42D1E501-ABEC-5F1A-3E78-89E2664163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8352" y="2387187"/>
            <a:ext cx="7415533" cy="4404201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868100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>
            <a:extLst>
              <a:ext uri="{FF2B5EF4-FFF2-40B4-BE49-F238E27FC236}">
                <a16:creationId xmlns:a16="http://schemas.microsoft.com/office/drawing/2014/main" id="{C45E37A1-A5E4-4587-8DFC-DA3BDE6C9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315" y="139569"/>
            <a:ext cx="7580780" cy="657886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9454BC8A-C60F-B62E-6C2A-B51731223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57" y="1256624"/>
            <a:ext cx="3829476" cy="404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770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C720CE2B-DF46-92EF-3C6D-A2920D000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DAFEEF8E-0B30-384D-D02A-29EE67E5B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FB58FDC-DFE6-0303-AEB2-2E32AE1B0BEA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8BEF7441-68B9-3DEC-7058-76353FF25E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836297-079F-4A0B-856D-E3ABD90F36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77D0C020-3DA1-C0D4-2C06-081D97D92D02}"/>
              </a:ext>
            </a:extLst>
          </p:cNvPr>
          <p:cNvGrpSpPr/>
          <p:nvPr/>
        </p:nvGrpSpPr>
        <p:grpSpPr>
          <a:xfrm>
            <a:off x="419449" y="1694279"/>
            <a:ext cx="11312302" cy="950453"/>
            <a:chOff x="419449" y="1694279"/>
            <a:chExt cx="11312302" cy="950453"/>
          </a:xfrm>
        </p:grpSpPr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id="{6C093C9B-2253-4549-975D-EB66AF359443}"/>
                </a:ext>
              </a:extLst>
            </p:cNvPr>
            <p:cNvSpPr/>
            <p:nvPr/>
          </p:nvSpPr>
          <p:spPr>
            <a:xfrm>
              <a:off x="1208618" y="1694279"/>
              <a:ext cx="10523133" cy="950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알게 된 점은 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BB3A47FF-8215-4596-9D37-0840979C65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CC75D83-08AB-0E2A-55B5-DC0FD1CD18D7}"/>
              </a:ext>
            </a:extLst>
          </p:cNvPr>
          <p:cNvGrpSpPr/>
          <p:nvPr/>
        </p:nvGrpSpPr>
        <p:grpSpPr>
          <a:xfrm>
            <a:off x="497417" y="3429000"/>
            <a:ext cx="11312302" cy="1935466"/>
            <a:chOff x="419449" y="1694279"/>
            <a:chExt cx="11312302" cy="1935466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218FE25-D9A5-58B5-BF42-DA2169F87A13}"/>
                </a:ext>
              </a:extLst>
            </p:cNvPr>
            <p:cNvSpPr/>
            <p:nvPr/>
          </p:nvSpPr>
          <p:spPr>
            <a:xfrm>
              <a:off x="1208618" y="1694279"/>
              <a:ext cx="10523133" cy="19354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더 탐구하고 싶은 것은</a:t>
              </a:r>
              <a:endParaRPr lang="en-US" altLang="ko-KR" sz="4267" b="1" kern="0" spc="-133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C04E95DD-CDEF-2394-6FB2-B0A2FDB41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67B95CD9-84EE-40C9-9F49-8BBFFAC531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389" y="916520"/>
            <a:ext cx="10766543" cy="54749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1208618" y="6308566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2500" b="0" i="0" u="none" strike="noStrike" baseline="0" dirty="0" err="1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대구’라는</a:t>
            </a:r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지명이 맨 처음 등장하는 역사서인 </a:t>
            </a:r>
            <a:r>
              <a:rPr lang="en-US" altLang="ko-KR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『</a:t>
            </a:r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삼국사기</a:t>
            </a:r>
            <a:r>
              <a:rPr lang="en-US" altLang="ko-KR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』</a:t>
            </a:r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기록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98488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43AA6-3B08-B578-C630-2EC9A9F70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3C019E3D-8D9B-9FB9-C0D5-A6F1B40B2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B6DCB42-5A18-6D14-146A-7CC08F1A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82F415A-3B6C-EDBB-AB7D-AE31A39417E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384F303F-D168-2F54-ECFE-3995BE11FC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9C568C-7FCC-DF3D-0C79-BFD3E2BE09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왕건이 견훤의 군사와 격돌해 크게 패한 공산 전투가 벌어진 현장인 </a:t>
            </a:r>
            <a:r>
              <a:rPr lang="ko-KR" altLang="en-US" sz="1800" b="0" i="0" u="none" strike="noStrike" baseline="0" dirty="0" err="1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파군재삼거리</a:t>
            </a:r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9C41F4D-0528-BDCF-B40C-697D2F93F9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02160"/>
            <a:ext cx="12192000" cy="525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4316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60FFA3-AAF4-9850-02D4-078C9B19E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EB2B9062-9C3A-FC79-9B96-94D36DD12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D89412E6-3649-8254-07F1-FA08435B1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DBEDA40B-24B1-95E3-4B55-0ED53B454742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432552F2-7D8A-9AAC-7348-811D5D5DBA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1CCD7A20-3F0C-A2A6-3B79-6560651234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0D00F13-8098-0F6C-6749-52F01B4AEB94}"/>
              </a:ext>
            </a:extLst>
          </p:cNvPr>
          <p:cNvSpPr txBox="1"/>
          <p:nvPr/>
        </p:nvSpPr>
        <p:spPr>
          <a:xfrm>
            <a:off x="2041421" y="6222592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왕건을 대신해 죽은 신숭겸 장군의 유적지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662CE42-FD9B-05CE-64B5-FCA496AE80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5076" y="1003300"/>
            <a:ext cx="7864584" cy="500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27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C1E0B-031A-170F-52ED-76932BFF3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B4CCA5C2-DBDB-A7E6-2295-9C0A0C00E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59B8D0D9-D205-3D4D-EA2E-9DC2FBE5F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F27B7BDE-9927-6BBC-362A-FA324073690E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A1DAB421-EED7-8DC0-9280-02670D7A89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053E8DFD-EA33-F24C-9E74-06642206A0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B115101D-BC8F-3379-029C-8E361400529E}"/>
              </a:ext>
            </a:extLst>
          </p:cNvPr>
          <p:cNvSpPr txBox="1"/>
          <p:nvPr/>
        </p:nvSpPr>
        <p:spPr>
          <a:xfrm>
            <a:off x="2176218" y="6225772"/>
            <a:ext cx="78395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경상도 관찰사의 집무실로 쓰인 선화당</a:t>
            </a:r>
            <a:r>
              <a:rPr lang="en-US" altLang="ko-KR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20</a:t>
            </a:r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세기 초의 모습이다</a:t>
            </a:r>
            <a:r>
              <a:rPr lang="en-US" altLang="ko-KR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5FFE1AE-1E9C-41D5-F7D9-CCD45AA24D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6219" y="955028"/>
            <a:ext cx="7839561" cy="526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4964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4F52F-0E48-30D6-A335-715226D7D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E770C739-1F4A-7B5A-165D-1800FE9AA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B9832ACE-13F5-458D-AB0A-8F2DD9728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745B2518-894C-4837-8829-EB66DF82EABD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B76E71C8-FE27-6FE9-A9CB-8792F0DD5D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4922960A-EEB9-0AFA-2066-A4675A7B15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A49DA28-0879-101B-B8D7-0EDE11E4758A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 </a:t>
            </a:r>
            <a:r>
              <a:rPr lang="ko-KR" altLang="en-US" sz="2500" b="0" i="0" u="none" strike="noStrike" baseline="0" dirty="0" err="1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읍성</a:t>
            </a:r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예상 모습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88FF203-033C-0945-3116-D7D297A9C0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6696" y="891307"/>
            <a:ext cx="9438607" cy="533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4371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02439-6EFD-0574-82F2-809827939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637C4C06-9212-B4D3-71D9-7920592C0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CA929F2F-671C-EEDE-B603-8F96E7EAD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E0952DF2-2F00-E0A3-EFF4-8BC7AEB9C3D5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FD246F1E-4141-E7B9-89B0-053425D06E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DEA1D6EE-839E-2A75-B38A-AA4C415B4F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A2E9D7F8-3F8D-EC62-B271-5E1A1966159A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 </a:t>
            </a:r>
            <a:r>
              <a:rPr lang="ko-KR" altLang="en-US" sz="2500" b="0" i="0" u="none" strike="noStrike" baseline="0" dirty="0" err="1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읍성이</a:t>
            </a:r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일본 사람들에 의해 </a:t>
            </a:r>
            <a:r>
              <a:rPr lang="ko-KR" altLang="en-US" sz="250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무너지는 모습 예시자료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2BB6B62-69DE-5F90-8CB5-EA37FF645B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8008" y="962312"/>
            <a:ext cx="7436323" cy="513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843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8DFE3-7AE3-54B1-93E5-D8198DC41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5DFB55CF-0B3C-19DC-0A6C-8647553CB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0B4DA3D1-5471-8583-FA59-28EECDA1A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1B49DE80-1CB9-1EF8-F333-58E3A24FD22F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C1D850F3-B69B-6356-CCBA-3A034E7CAB2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26F441CE-070F-1FB6-C032-BE63E2E636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69BF8C4-824E-6496-4176-89F86B87C26A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 </a:t>
            </a:r>
            <a:r>
              <a:rPr lang="ko-KR" altLang="en-US" sz="2500" b="0" i="0" u="none" strike="noStrike" baseline="0" dirty="0" err="1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읍성</a:t>
            </a:r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예상 모습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42314BB-EBF9-4650-14CA-792C4B0998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8131" y="986260"/>
            <a:ext cx="8251846" cy="50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3234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D0951D-9F60-9D54-123D-A20CF280E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AC8EFF8B-C27C-6D47-7F39-7E114FDE6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1D7153B9-91DE-546E-6362-1CD88B104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0A8C4B44-5E7A-CB17-48EE-29209DC03BB6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AAB98A29-F16F-F513-F6AC-BAB60BF937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E5206CEB-B67E-418E-F55F-30AEB3A5DA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94A85A7-0D93-CD3E-9C74-A939AAC106EA}"/>
              </a:ext>
            </a:extLst>
          </p:cNvPr>
          <p:cNvSpPr txBox="1"/>
          <p:nvPr/>
        </p:nvSpPr>
        <p:spPr>
          <a:xfrm>
            <a:off x="1637826" y="6225772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한국전쟁 중 대구역 앞의 풍경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1C29C47-0C4D-2860-FC41-92DD23D573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826" y="1003300"/>
            <a:ext cx="8799733" cy="510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0953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8BBDE-B247-835E-4610-F3045CFA1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68E26BC6-6E83-3ABA-5FB7-9FD9774E7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A081DD2B-C0B5-E234-ADE0-0E5DE1FAF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77C8315B-74A5-1AC4-D6E7-D97CF841B0BA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D7BBC3DC-ACA7-0FED-4824-C3A7ABF5E7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D661F8D4-D7C8-A831-4B1B-1511AE9BB3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54AD3B4-2F7E-0898-6599-1F38EF35851A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달성공원 </a:t>
            </a:r>
            <a:r>
              <a:rPr lang="ko-KR" altLang="en-US" sz="2500" b="0" i="0" u="none" strike="noStrike" baseline="0" dirty="0" err="1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관풍루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EE46A45-A1C7-6E6C-B8ED-5061D19944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151" y="931336"/>
            <a:ext cx="7725678" cy="509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3579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0406E-A211-7B59-6298-E701923D8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2FC5B302-AB97-BB25-67C5-6FA69BE99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D2EA57C9-E7A0-9BE0-F3BC-6DB7F579C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437E02D6-973D-80AE-3DAB-D73510B0C78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D4177590-F1AA-A87E-1D14-D7B7C69BC9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387EC529-B30C-96BE-CD25-C8FF8EFEC2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A1E47EC-4E0A-A014-007A-BF010364E925}"/>
              </a:ext>
            </a:extLst>
          </p:cNvPr>
          <p:cNvSpPr txBox="1"/>
          <p:nvPr/>
        </p:nvSpPr>
        <p:spPr>
          <a:xfrm>
            <a:off x="1463655" y="5741347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경상감영공원 현재 모습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F12542-3760-4935-C5F9-C98C0E1722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327" y="1318098"/>
            <a:ext cx="6381345" cy="422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4074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60696-68A0-7C92-AAEF-EF993CD88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6F2D039D-47FC-8B93-9F97-94B815691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90959F0-7B20-92A7-4BDE-F39DA10B7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41EAE11D-1675-9A32-7CC0-6C885D0B838E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E1D64765-BADE-4C3C-A8EF-5F42A4EE1A1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E868696C-C54F-3F49-BF27-3F38D78FA7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0DC6566-2086-C168-4D1B-922C914CE9A6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영남제일관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DE4E0CC-1EA9-E036-A59D-F685450E0C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2700" y="1041400"/>
            <a:ext cx="7538417" cy="497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4447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96C3B-91E6-83BC-8A7F-E1FB95E9C7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81BFBB33-BC03-DD57-BBC2-487B79268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9CBB56A7-344B-EF30-49CF-8EC42D0CC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90043735-E887-2DBE-BEB9-FBF31DE25DF5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8B25A66F-D357-381A-5E01-9317224A5C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5EBBA580-30ED-889E-8EA4-D005B0AEA7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6F9A219D-C08B-6C4A-1922-7A945D90094D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b="0" i="0" u="none" strike="noStrike" baseline="0" dirty="0" err="1">
                <a:solidFill>
                  <a:srgbClr val="221E1F"/>
                </a:solidFill>
                <a:latin typeface="SM3JGothic 02"/>
              </a:rPr>
              <a:t>대구읍성조형물</a:t>
            </a:r>
            <a:endParaRPr lang="ko-KR" altLang="en-US" sz="25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EA514DB-DC16-EC2C-4C51-37ED5C223F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968" y="931335"/>
            <a:ext cx="8132787" cy="533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7973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467323-D641-18E2-AB13-6BC95B1B3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21F5E0D2-BC1C-B9CB-CD73-67EC6F7C6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FDDC3F9-9149-90DC-9E24-DCA17DB78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78113360-E0BC-C61A-DAA4-D7A2151E16D6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64F0F494-2BCE-77FF-40C1-78776E1E1F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A9CD412F-BB2D-8163-AAB1-393ECFD277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6D00BE3E-B74D-CA7D-4B4A-B384A7F27CFF}"/>
              </a:ext>
            </a:extLst>
          </p:cNvPr>
          <p:cNvSpPr txBox="1"/>
          <p:nvPr/>
        </p:nvSpPr>
        <p:spPr>
          <a:xfrm>
            <a:off x="1333026" y="6304149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 err="1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대구읍성</a:t>
            </a:r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i="0" u="none" strike="noStrike" baseline="0" dirty="0" err="1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성돌이</a:t>
            </a:r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남아있는 곳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42E9A2A-8BB0-4805-1F59-6C63C2843A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6282" y="1003299"/>
            <a:ext cx="7908853" cy="518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343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4B7C3A-2381-959C-9747-799B1CB5D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0AC1206D-BA99-9DFA-07C7-E6B4152CE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B66542A1-9741-E514-3979-B0013A92C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9162FA22-DD5B-E2A1-2DAE-546C5A150EA1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C9D8EA04-8182-4E47-E291-2F108ACC82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493E671-06BF-3427-C13C-F1E9572B9C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4F41DD7-C549-FB1B-1C49-12AE572D50E6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일제강점기 대구역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99DB0FA-4E94-536C-FD52-861459578B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582" y="1075259"/>
            <a:ext cx="8838736" cy="495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4475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4B56D2-F9F3-BB52-AFC9-E78947CA5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16628749-8A1C-F382-134A-35998C242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BD04579A-C62B-C947-DFFF-A2596517B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B083A017-77A5-0A9D-B5EE-AD6FF7AB1BE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2FB37167-15B7-A2F9-8CBE-6A5301A440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370C8A3E-68D9-BB78-DA23-C2978B4103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B644916-F07C-A51B-2E91-11D88D645DA2}"/>
              </a:ext>
            </a:extLst>
          </p:cNvPr>
          <p:cNvSpPr txBox="1"/>
          <p:nvPr/>
        </p:nvSpPr>
        <p:spPr>
          <a:xfrm>
            <a:off x="1663946" y="6370135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최초의 지방은행인 대구은행 개점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(1967. 10. 7.)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1229F10-F16C-BCE8-3A30-6D397854E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2910" y="481519"/>
            <a:ext cx="9066179" cy="589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685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1C4025-B944-38B0-D092-92DA75BA9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1A4FFA70-C85A-BD4D-88A9-B49D2F0FD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34C2804F-D0E2-E6C3-8362-E63BB4D56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94B84390-CE63-9943-F5E1-625107960D11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BC164A59-01E8-6D4E-657C-593B45AC58E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36BB9708-8F94-62FD-7F82-DF79C01D1E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4B6AE5C-14D0-27DA-3611-B482AE71693A}"/>
              </a:ext>
            </a:extLst>
          </p:cNvPr>
          <p:cNvSpPr txBox="1"/>
          <p:nvPr/>
        </p:nvSpPr>
        <p:spPr>
          <a:xfrm>
            <a:off x="1637826" y="6225772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1930</a:t>
            </a:r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년대 서문시장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45AAB75-E636-040D-2CE3-67FDA447D9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379" y="875855"/>
            <a:ext cx="8257591" cy="531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3637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B3C97B-3B30-F0E3-F0C8-B1C532EB0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42ABB149-186E-CCC5-F8EB-979FA0F29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8F7FA0C2-2BE3-FF5A-09A9-10C72364B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6D74290E-E121-E6B2-E514-7C526FF034C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1998A9E7-49C9-CC90-DE90-CB403AEDDC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02F65C11-9BA9-5CE5-D29E-5D2473182B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39E24C6-157C-11CF-DB5A-45798CA55E07}"/>
              </a:ext>
            </a:extLst>
          </p:cNvPr>
          <p:cNvSpPr txBox="1"/>
          <p:nvPr/>
        </p:nvSpPr>
        <p:spPr>
          <a:xfrm>
            <a:off x="1609834" y="6300513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대구시내에 처음 등장한 부영버스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(1929. 7.) </a:t>
            </a:r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559EF2-B7E9-C38E-F063-8A4C3B729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882" y="1003300"/>
            <a:ext cx="8067412" cy="527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579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9AFD31-A24C-64B3-43CA-4F270DF38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4BAC04FC-C653-DAA2-50CA-7B0C1A438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8AF7FCD0-9B41-4353-379E-CF6F411A6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9A8656F4-7AFE-8654-C39F-63D61D15950F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067482D8-7827-2FC5-215F-ABD375FCD1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B7BADF-A5B0-CE69-531D-3C3F7D0C0D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55E727BB-F5A8-870C-A323-F132E8216FD3}"/>
              </a:ext>
            </a:extLst>
          </p:cNvPr>
          <p:cNvSpPr txBox="1"/>
          <p:nvPr/>
        </p:nvSpPr>
        <p:spPr>
          <a:xfrm>
            <a:off x="1637826" y="6225772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경부고속도로 준공 및 </a:t>
            </a:r>
            <a:r>
              <a:rPr lang="ko-KR" altLang="en-US" sz="1800" b="0" i="0" u="none" strike="noStrike" baseline="0" dirty="0" err="1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대구진입로</a:t>
            </a:r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개통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(1970. 7. 7.)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DF058DC-5B37-1BF6-DBA2-7A6AACC5C8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7924" y="1060487"/>
            <a:ext cx="7716152" cy="50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488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1E337-6B36-C332-6292-71967F519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DC19E515-E9E8-C8BB-436B-DF2FC872B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21060555-5CDA-06C1-F4B6-B85AB00D3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7550795F-5B7A-E017-10C3-B4D02B11D0F1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4B6AAA23-8C77-C1BF-AA99-7D0C4513C6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844AFA6A-C816-6A3F-2059-24C0776947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D87C5A4-F258-F832-C9FD-E06C7F6965C4}"/>
              </a:ext>
            </a:extLst>
          </p:cNvPr>
          <p:cNvSpPr txBox="1"/>
          <p:nvPr/>
        </p:nvSpPr>
        <p:spPr>
          <a:xfrm>
            <a:off x="1637826" y="6225772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 err="1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팔공산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도립공원 지정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(1980. 5.)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4E2635-869A-105A-912F-090AA50C8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2246" y="1003300"/>
            <a:ext cx="7906072" cy="517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5766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0FE2F-A087-1649-0BAF-2DD4A02FB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2EA664FE-CE68-13D1-EA07-2BC198D8F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D0DB49EB-0433-F7CE-9C18-EE4627ECC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1695A3E1-C1E5-2461-F876-C053E638ABD1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1D036111-CCEA-44EE-73C3-77AD53DF75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7AE7C89-0A82-DC42-2E7F-7F98AD4036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6258D7B-C240-3B40-034B-6E98E3DFAC7D}"/>
              </a:ext>
            </a:extLst>
          </p:cNvPr>
          <p:cNvSpPr txBox="1"/>
          <p:nvPr/>
        </p:nvSpPr>
        <p:spPr>
          <a:xfrm>
            <a:off x="1591173" y="6488668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 err="1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삼성라이온즈</a:t>
            </a:r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출범식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(1982. 2. 3.)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95E806C-47B2-5C6B-D396-8CDA6AE7FB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8150" y="893236"/>
            <a:ext cx="7512340" cy="561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40099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A918B-80FE-830C-66DF-7CF4F7E92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29080261-E4CE-FEB2-1182-E9032171E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163418F0-9FFB-9EB4-30F7-CF1DB5381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0D5BAFE7-0F0A-2DEF-997C-F4B22A626D29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1AD7E907-87C0-5F99-7784-A3CFDB5A0F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5E37AC4A-B4D7-FDE0-47FD-856FDBD30B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517D1DC-5D30-06DE-CE1A-E79764D3AD08}"/>
              </a:ext>
            </a:extLst>
          </p:cNvPr>
          <p:cNvSpPr txBox="1"/>
          <p:nvPr/>
        </p:nvSpPr>
        <p:spPr>
          <a:xfrm>
            <a:off x="1413892" y="6349827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대구도시철도 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호선 개통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(2015. 4. 23.)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1F842C-FCB6-49DB-93D3-74B1DF7C9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825" y="931335"/>
            <a:ext cx="9088967" cy="530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501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04A535-E86B-9C3D-F49A-7CBCE979F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60449F6F-B5C1-5306-E913-956159CE0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86BECD8E-0438-11AF-7F93-F05D6A7C7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D57D039A-7C63-A7A2-21FE-4CAED5736A8A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6DF38911-1CB4-C087-25BD-BDC82AD934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62C50B41-BBD6-DD0D-A15C-52738A80C9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A8E3F2AF-89AA-DA8B-396C-9D1C89AC389D}"/>
              </a:ext>
            </a:extLst>
          </p:cNvPr>
          <p:cNvSpPr txBox="1"/>
          <p:nvPr/>
        </p:nvSpPr>
        <p:spPr>
          <a:xfrm>
            <a:off x="1637826" y="6225772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13</a:t>
            </a:r>
            <a:r>
              <a:rPr lang="ko-KR" altLang="en-US" sz="1800" b="0" i="0" u="none" strike="noStrike" baseline="0" dirty="0">
                <a:solidFill>
                  <a:srgbClr val="57585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세계육상선수권대회 개최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1F6149D-727C-ED7F-E568-7B53946CC6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8486" y="931336"/>
            <a:ext cx="8071841" cy="518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0007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D7162-E650-B254-6341-15BDCDF25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E3FBDD73-D125-BEDE-9817-CD01AC61A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19A6D5BB-1AF5-CC33-0486-601F73A45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1DEFD7A1-FC9A-9E48-00CA-51E8BC2C898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A99DAC7A-7E45-25D2-EB8F-CC66FFAAEA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CB14C67F-7A1C-47D6-B284-E0A43BF0F7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CC1B8EA8-660A-2875-D651-0F211E5D4280}"/>
              </a:ext>
            </a:extLst>
          </p:cNvPr>
          <p:cNvSpPr txBox="1"/>
          <p:nvPr/>
        </p:nvSpPr>
        <p:spPr>
          <a:xfrm>
            <a:off x="1451684" y="6276376"/>
            <a:ext cx="9655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경상북도 캐릭터 신나리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26" name="Picture 2" descr="신나리(경상북도) - 나무위키">
            <a:extLst>
              <a:ext uri="{FF2B5EF4-FFF2-40B4-BE49-F238E27FC236}">
                <a16:creationId xmlns:a16="http://schemas.microsoft.com/office/drawing/2014/main" id="{166A499B-B755-42CC-2F18-2CC1E9DB6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97" y="1138767"/>
            <a:ext cx="7829842" cy="4801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63315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8DEF43-0EF6-EA8F-DF2F-878319BD9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E455C3FB-9540-F306-31E1-72D49A4D2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E8AF676F-7827-8CD7-7E8E-E1A041CD2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811CB4BC-A586-A23F-3124-3FCE1BF79BB7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C45F286B-0783-6DF4-5210-7F98D588E6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4DA487D5-F8BA-A48D-2A06-F98F156FE8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ECB440B-468C-F091-3CE2-EDE1369353DD}"/>
              </a:ext>
            </a:extLst>
          </p:cNvPr>
          <p:cNvSpPr txBox="1"/>
          <p:nvPr/>
        </p:nvSpPr>
        <p:spPr>
          <a:xfrm>
            <a:off x="1637826" y="6225772"/>
            <a:ext cx="9655986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2500" b="0" i="0" u="none" strike="noStrike" baseline="0" dirty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일제강점기 대구역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E3CCA01-B887-9972-88E0-EFC83E44D4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582" y="1075259"/>
            <a:ext cx="8838736" cy="495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52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1066</Words>
  <Application>Microsoft Office PowerPoint</Application>
  <PresentationFormat>와이드스크린</PresentationFormat>
  <Paragraphs>173</Paragraphs>
  <Slides>49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60" baseType="lpstr">
      <vt:lpstr>Archivo Black</vt:lpstr>
      <vt:lpstr>Chewy</vt:lpstr>
      <vt:lpstr>HY강M</vt:lpstr>
      <vt:lpstr>SM3JGothic 02</vt:lpstr>
      <vt:lpstr>굴림</vt:lpstr>
      <vt:lpstr>나눔고딕</vt:lpstr>
      <vt:lpstr>함초롬바탕</vt:lpstr>
      <vt:lpstr>Arial</vt:lpstr>
      <vt:lpstr>Raleway ExtraBold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경만 박</dc:creator>
  <cp:lastModifiedBy>경만 박</cp:lastModifiedBy>
  <cp:revision>10</cp:revision>
  <dcterms:created xsi:type="dcterms:W3CDTF">2024-12-21T00:28:14Z</dcterms:created>
  <dcterms:modified xsi:type="dcterms:W3CDTF">2025-02-01T10:16:28Z</dcterms:modified>
</cp:coreProperties>
</file>